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8"/>
  </p:notesMasterIdLst>
  <p:handoutMasterIdLst>
    <p:handoutMasterId r:id="rId9"/>
  </p:handoutMasterIdLst>
  <p:sldIdLst>
    <p:sldId id="279" r:id="rId5"/>
    <p:sldId id="280" r:id="rId6"/>
    <p:sldId id="288" r:id="rId7"/>
  </p:sldIdLst>
  <p:sldSz cx="9144000" cy="5143500" type="screen16x9"/>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232A"/>
    <a:srgbClr val="1D3E61"/>
    <a:srgbClr val="68AEE0"/>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68" autoAdjust="0"/>
    <p:restoredTop sz="94660"/>
  </p:normalViewPr>
  <p:slideViewPr>
    <p:cSldViewPr snapToObjects="1">
      <p:cViewPr varScale="1">
        <p:scale>
          <a:sx n="145" d="100"/>
          <a:sy n="145" d="100"/>
        </p:scale>
        <p:origin x="392" y="17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09/05/2018</a:t>
            </a:fld>
            <a:endParaRPr lang="en-GB" dirty="0"/>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53E673E-3F0B-4A29-86F3-B601A91438C4}" type="datetimeFigureOut">
              <a:rPr lang="en-GB" smtClean="0"/>
              <a:t>09/05/2018</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0D7DF3E-7676-4A29-B93D-2A6411207575}" type="slidenum">
              <a:rPr lang="en-GB" smtClean="0"/>
              <a:t>‹#›</a:t>
            </a:fld>
            <a:endParaRPr lang="en-GB" dirty="0"/>
          </a:p>
        </p:txBody>
      </p:sp>
    </p:spTree>
    <p:extLst>
      <p:ext uri="{BB962C8B-B14F-4D97-AF65-F5344CB8AC3E}">
        <p14:creationId xmlns:p14="http://schemas.microsoft.com/office/powerpoint/2010/main" val="756050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EAAF21-264B-483F-91F3-A32DC0854B8B}" type="slidenum">
              <a:rPr lang="en-GB" smtClean="0"/>
              <a:t>3</a:t>
            </a:fld>
            <a:endParaRPr lang="en-GB" dirty="0"/>
          </a:p>
        </p:txBody>
      </p:sp>
    </p:spTree>
    <p:extLst>
      <p:ext uri="{BB962C8B-B14F-4D97-AF65-F5344CB8AC3E}">
        <p14:creationId xmlns:p14="http://schemas.microsoft.com/office/powerpoint/2010/main" val="37327243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3166374"/>
            <a:ext cx="9144000" cy="971550"/>
          </a:xfrm>
        </p:spPr>
        <p:txBody>
          <a:bodyPr/>
          <a:lstStyle/>
          <a:p>
            <a:r>
              <a:rPr lang="en-GB" dirty="0"/>
              <a:t>GDPR Steering Group </a:t>
            </a:r>
            <a:br>
              <a:rPr lang="en-GB" dirty="0"/>
            </a:br>
            <a:r>
              <a:rPr lang="en-GB" sz="1200" dirty="0"/>
              <a:t>Dashboard</a:t>
            </a:r>
            <a:br>
              <a:rPr lang="en-GB" dirty="0"/>
            </a:br>
            <a:r>
              <a:rPr lang="en-GB" sz="3200" dirty="0"/>
              <a:t>16/04/2018</a:t>
            </a:r>
            <a:br>
              <a:rPr lang="en-GB" sz="3200" dirty="0"/>
            </a:br>
            <a:endParaRPr lang="en-GB" sz="3200" dirty="0"/>
          </a:p>
        </p:txBody>
      </p:sp>
    </p:spTree>
    <p:extLst>
      <p:ext uri="{BB962C8B-B14F-4D97-AF65-F5344CB8AC3E}">
        <p14:creationId xmlns:p14="http://schemas.microsoft.com/office/powerpoint/2010/main" val="863593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89322"/>
            <a:ext cx="8280920" cy="461665"/>
          </a:xfrm>
          <a:prstGeom prst="rect">
            <a:avLst/>
          </a:prstGeom>
        </p:spPr>
        <p:txBody>
          <a:bodyPr wrap="square">
            <a:spAutoFit/>
          </a:bodyPr>
          <a:lstStyle/>
          <a:p>
            <a:pPr eaLnBrk="0" fontAlgn="base" hangingPunct="0">
              <a:spcBef>
                <a:spcPct val="0"/>
              </a:spcBef>
              <a:spcAft>
                <a:spcPct val="0"/>
              </a:spcAft>
            </a:pPr>
            <a:r>
              <a:rPr lang="en-GB" sz="2400" dirty="0">
                <a:solidFill>
                  <a:srgbClr val="1D3E61"/>
                </a:solidFill>
                <a:latin typeface="+mj-lt"/>
                <a:ea typeface="+mj-ea"/>
                <a:cs typeface="+mj-cs"/>
              </a:rPr>
              <a:t>Business Readiness </a:t>
            </a:r>
          </a:p>
        </p:txBody>
      </p:sp>
      <p:graphicFrame>
        <p:nvGraphicFramePr>
          <p:cNvPr id="2" name="Table 1"/>
          <p:cNvGraphicFramePr>
            <a:graphicFrameLocks noGrp="1"/>
          </p:cNvGraphicFramePr>
          <p:nvPr>
            <p:extLst>
              <p:ext uri="{D42A27DB-BD31-4B8C-83A1-F6EECF244321}">
                <p14:modId xmlns:p14="http://schemas.microsoft.com/office/powerpoint/2010/main" val="4229628556"/>
              </p:ext>
            </p:extLst>
          </p:nvPr>
        </p:nvGraphicFramePr>
        <p:xfrm>
          <a:off x="179512" y="627534"/>
          <a:ext cx="8784976" cy="1584176"/>
        </p:xfrm>
        <a:graphic>
          <a:graphicData uri="http://schemas.openxmlformats.org/drawingml/2006/table">
            <a:tbl>
              <a:tblPr/>
              <a:tblGrid>
                <a:gridCol w="3300883">
                  <a:extLst>
                    <a:ext uri="{9D8B030D-6E8A-4147-A177-3AD203B41FA5}">
                      <a16:colId xmlns:a16="http://schemas.microsoft.com/office/drawing/2014/main" val="20000"/>
                    </a:ext>
                  </a:extLst>
                </a:gridCol>
                <a:gridCol w="391072">
                  <a:extLst>
                    <a:ext uri="{9D8B030D-6E8A-4147-A177-3AD203B41FA5}">
                      <a16:colId xmlns:a16="http://schemas.microsoft.com/office/drawing/2014/main" val="20001"/>
                    </a:ext>
                  </a:extLst>
                </a:gridCol>
                <a:gridCol w="418354">
                  <a:extLst>
                    <a:ext uri="{9D8B030D-6E8A-4147-A177-3AD203B41FA5}">
                      <a16:colId xmlns:a16="http://schemas.microsoft.com/office/drawing/2014/main" val="20002"/>
                    </a:ext>
                  </a:extLst>
                </a:gridCol>
                <a:gridCol w="418354">
                  <a:extLst>
                    <a:ext uri="{9D8B030D-6E8A-4147-A177-3AD203B41FA5}">
                      <a16:colId xmlns:a16="http://schemas.microsoft.com/office/drawing/2014/main" val="20003"/>
                    </a:ext>
                  </a:extLst>
                </a:gridCol>
                <a:gridCol w="418354">
                  <a:extLst>
                    <a:ext uri="{9D8B030D-6E8A-4147-A177-3AD203B41FA5}">
                      <a16:colId xmlns:a16="http://schemas.microsoft.com/office/drawing/2014/main" val="20004"/>
                    </a:ext>
                  </a:extLst>
                </a:gridCol>
                <a:gridCol w="3837959">
                  <a:extLst>
                    <a:ext uri="{9D8B030D-6E8A-4147-A177-3AD203B41FA5}">
                      <a16:colId xmlns:a16="http://schemas.microsoft.com/office/drawing/2014/main" val="20005"/>
                    </a:ext>
                  </a:extLst>
                </a:gridCol>
              </a:tblGrid>
              <a:tr h="28949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mn-lt"/>
                        </a:rPr>
                        <a:t> </a:t>
                      </a:r>
                      <a:r>
                        <a:rPr lang="en-GB" sz="1200" kern="1200" dirty="0">
                          <a:solidFill>
                            <a:srgbClr val="1D3E61"/>
                          </a:solidFill>
                          <a:latin typeface="+mn-lt"/>
                          <a:ea typeface="+mn-ea"/>
                          <a:cs typeface="+mn-cs"/>
                        </a:rPr>
                        <a:t>Business Readiness</a:t>
                      </a:r>
                      <a:r>
                        <a:rPr lang="en-GB" sz="1200" kern="1200" baseline="0" dirty="0">
                          <a:solidFill>
                            <a:srgbClr val="1D3E61"/>
                          </a:solidFill>
                          <a:latin typeface="+mn-lt"/>
                          <a:ea typeface="+mn-ea"/>
                          <a:cs typeface="+mn-cs"/>
                        </a:rPr>
                        <a:t> </a:t>
                      </a:r>
                      <a:endParaRPr lang="en-GB" sz="1000" b="0" i="0" u="none" strike="noStrike" dirty="0">
                        <a:solidFill>
                          <a:srgbClr val="000000"/>
                        </a:solidFill>
                        <a:effectLst/>
                        <a:latin typeface="+mn-lt"/>
                      </a:endParaRPr>
                    </a:p>
                  </a:txBody>
                  <a:tcPr marL="5212" marR="5212" marT="521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rtl="0" fontAlgn="ctr"/>
                      <a:r>
                        <a:rPr lang="en-GB" sz="900" b="1" i="0" u="none" strike="noStrike" dirty="0">
                          <a:solidFill>
                            <a:srgbClr val="FFFFFF"/>
                          </a:solidFill>
                          <a:effectLst/>
                          <a:latin typeface="+mn-lt"/>
                        </a:rPr>
                        <a:t>RAG</a:t>
                      </a:r>
                    </a:p>
                  </a:txBody>
                  <a:tcPr marL="5212" marR="5212" marT="5212"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hMerge="1">
                  <a:txBody>
                    <a:bodyPr/>
                    <a:lstStyle/>
                    <a:p>
                      <a:endParaRPr lang="en-GB"/>
                    </a:p>
                  </a:txBody>
                  <a:tcPr/>
                </a:tc>
                <a:tc hMerge="1">
                  <a:txBody>
                    <a:bodyPr/>
                    <a:lstStyle/>
                    <a:p>
                      <a:endParaRPr lang="en-GB"/>
                    </a:p>
                  </a:txBody>
                  <a:tcPr/>
                </a:tc>
                <a:tc hMerge="1">
                  <a:txBody>
                    <a:bodyPr/>
                    <a:lstStyle/>
                    <a:p>
                      <a:pPr algn="ctr" rtl="0" fontAlgn="ctr"/>
                      <a:endParaRPr lang="en-GB" sz="1000" b="1" i="0" u="none" strike="noStrike" dirty="0">
                        <a:solidFill>
                          <a:srgbClr val="FFFFFF"/>
                        </a:solidFill>
                        <a:effectLst/>
                        <a:latin typeface="+mn-lt"/>
                      </a:endParaRPr>
                    </a:p>
                  </a:txBody>
                  <a:tcPr marL="5212" marR="5212" marT="5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l" fontAlgn="ctr"/>
                      <a:endParaRPr lang="en-US" sz="800" b="0" i="0" u="none" strike="noStrike" dirty="0">
                        <a:solidFill>
                          <a:srgbClr val="000000"/>
                        </a:solidFill>
                        <a:effectLst/>
                        <a:latin typeface="+mn-lt"/>
                      </a:endParaRPr>
                    </a:p>
                  </a:txBody>
                  <a:tcPr marL="5212" marR="5212" marT="5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408051">
                <a:tc>
                  <a:txBody>
                    <a:bodyPr/>
                    <a:lstStyle/>
                    <a:p>
                      <a:pPr algn="ctr" rtl="0" fontAlgn="ctr"/>
                      <a:r>
                        <a:rPr lang="en-GB" sz="1000" b="1" i="0" u="none" strike="noStrike" dirty="0">
                          <a:solidFill>
                            <a:srgbClr val="FFFFFF"/>
                          </a:solidFill>
                          <a:effectLst/>
                          <a:latin typeface="+mn-lt"/>
                        </a:rPr>
                        <a:t>Company</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1000" b="1" i="0" u="none" strike="noStrike" dirty="0">
                          <a:solidFill>
                            <a:srgbClr val="FFFFFF"/>
                          </a:solidFill>
                          <a:effectLst/>
                          <a:latin typeface="+mn-lt"/>
                        </a:rPr>
                        <a:t>Jan</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900" b="1" i="0" u="none" strike="noStrike" dirty="0">
                          <a:solidFill>
                            <a:srgbClr val="FFFFFF"/>
                          </a:solidFill>
                          <a:effectLst/>
                          <a:latin typeface="+mn-lt"/>
                        </a:rPr>
                        <a:t>Feb</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900" b="1" i="0" u="none" strike="noStrike" dirty="0">
                          <a:solidFill>
                            <a:srgbClr val="FFFFFF"/>
                          </a:solidFill>
                          <a:effectLst/>
                          <a:latin typeface="+mn-lt"/>
                        </a:rPr>
                        <a:t>Mar</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900" b="1" i="0" u="none" strike="noStrike" dirty="0">
                          <a:solidFill>
                            <a:srgbClr val="FFFFFF"/>
                          </a:solidFill>
                          <a:effectLst/>
                          <a:latin typeface="+mn-lt"/>
                        </a:rPr>
                        <a:t>Apr</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900" b="1" i="0" u="none" strike="noStrike" dirty="0">
                          <a:solidFill>
                            <a:srgbClr val="FFFFFF"/>
                          </a:solidFill>
                          <a:effectLst/>
                          <a:latin typeface="+mn-lt"/>
                        </a:rPr>
                        <a:t>Comments </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extLst>
                  <a:ext uri="{0D108BD9-81ED-4DB2-BD59-A6C34878D82A}">
                    <a16:rowId xmlns:a16="http://schemas.microsoft.com/office/drawing/2014/main" val="10001"/>
                  </a:ext>
                </a:extLst>
              </a:tr>
              <a:tr h="125305">
                <a:tc gridSpan="6">
                  <a:txBody>
                    <a:bodyPr/>
                    <a:lstStyle/>
                    <a:p>
                      <a:pPr algn="l" rtl="0" fontAlgn="ctr"/>
                      <a:endParaRPr lang="en-GB" sz="500" b="1"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en-GB"/>
                    </a:p>
                  </a:txBody>
                  <a:tcPr/>
                </a:tc>
                <a:tc hMerge="1">
                  <a:txBody>
                    <a:bodyPr/>
                    <a:lstStyle/>
                    <a:p>
                      <a:pPr algn="l" rtl="0" fontAlgn="ctr"/>
                      <a:endParaRPr lang="en-GB" sz="500" b="1" i="0" u="none" strike="noStrike" dirty="0">
                        <a:solidFill>
                          <a:srgbClr val="000000"/>
                        </a:solidFill>
                        <a:effectLst/>
                        <a:latin typeface="Arial"/>
                      </a:endParaRPr>
                    </a:p>
                  </a:txBody>
                  <a:tcPr marL="5212" marR="5212" marT="521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02"/>
                  </a:ext>
                </a:extLst>
              </a:tr>
              <a:tr h="761321">
                <a:tc>
                  <a:txBody>
                    <a:bodyPr/>
                    <a:lstStyle/>
                    <a:p>
                      <a:pPr algn="ctr" fontAlgn="t"/>
                      <a:r>
                        <a:rPr lang="en-US" sz="900" b="0" i="0" u="none" strike="noStrike" dirty="0">
                          <a:solidFill>
                            <a:srgbClr val="000000"/>
                          </a:solidFill>
                          <a:effectLst/>
                          <a:latin typeface="Arial"/>
                        </a:rPr>
                        <a:t>Xoserve</a:t>
                      </a:r>
                      <a:r>
                        <a:rPr lang="en-US" sz="900" b="0" i="0" u="none" strike="noStrike" baseline="0" dirty="0">
                          <a:solidFill>
                            <a:srgbClr val="000000"/>
                          </a:solidFill>
                          <a:effectLst/>
                          <a:latin typeface="Arial"/>
                        </a:rPr>
                        <a:t> </a:t>
                      </a:r>
                      <a:endParaRPr lang="en-US" sz="90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90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90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90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90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US" sz="900" b="0" i="0" u="none" strike="noStrike" dirty="0">
                          <a:solidFill>
                            <a:srgbClr val="000000"/>
                          </a:solidFill>
                          <a:effectLst/>
                          <a:latin typeface="Arial"/>
                        </a:rPr>
                        <a:t>All activities</a:t>
                      </a:r>
                      <a:r>
                        <a:rPr lang="en-US" sz="900" b="0" i="0" u="none" strike="noStrike" baseline="0" dirty="0">
                          <a:solidFill>
                            <a:srgbClr val="000000"/>
                          </a:solidFill>
                          <a:effectLst/>
                          <a:latin typeface="Arial"/>
                        </a:rPr>
                        <a:t> are tracking green against the GDPR activities  as detailed on slide 3 </a:t>
                      </a:r>
                    </a:p>
                    <a:p>
                      <a:pPr algn="l" rtl="0" fontAlgn="ctr"/>
                      <a:br>
                        <a:rPr lang="en-US" sz="900" b="0" i="0" u="none" strike="noStrike" dirty="0">
                          <a:solidFill>
                            <a:srgbClr val="000000"/>
                          </a:solidFill>
                          <a:effectLst/>
                          <a:latin typeface="Arial"/>
                        </a:rPr>
                      </a:br>
                      <a:r>
                        <a:rPr lang="en-US" sz="900" b="0" i="0" u="none" strike="noStrike" dirty="0">
                          <a:solidFill>
                            <a:srgbClr val="000000"/>
                          </a:solidFill>
                          <a:effectLst/>
                          <a:latin typeface="Arial"/>
                        </a:rPr>
                        <a:t> </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14515314"/>
              </p:ext>
            </p:extLst>
          </p:nvPr>
        </p:nvGraphicFramePr>
        <p:xfrm>
          <a:off x="163166" y="2787774"/>
          <a:ext cx="8801323" cy="1454915"/>
        </p:xfrm>
        <a:graphic>
          <a:graphicData uri="http://schemas.openxmlformats.org/drawingml/2006/table">
            <a:tbl>
              <a:tblPr/>
              <a:tblGrid>
                <a:gridCol w="3156057">
                  <a:extLst>
                    <a:ext uri="{9D8B030D-6E8A-4147-A177-3AD203B41FA5}">
                      <a16:colId xmlns:a16="http://schemas.microsoft.com/office/drawing/2014/main" val="20000"/>
                    </a:ext>
                  </a:extLst>
                </a:gridCol>
                <a:gridCol w="402565">
                  <a:extLst>
                    <a:ext uri="{9D8B030D-6E8A-4147-A177-3AD203B41FA5}">
                      <a16:colId xmlns:a16="http://schemas.microsoft.com/office/drawing/2014/main" val="20001"/>
                    </a:ext>
                  </a:extLst>
                </a:gridCol>
                <a:gridCol w="430649">
                  <a:extLst>
                    <a:ext uri="{9D8B030D-6E8A-4147-A177-3AD203B41FA5}">
                      <a16:colId xmlns:a16="http://schemas.microsoft.com/office/drawing/2014/main" val="20002"/>
                    </a:ext>
                  </a:extLst>
                </a:gridCol>
                <a:gridCol w="430649">
                  <a:extLst>
                    <a:ext uri="{9D8B030D-6E8A-4147-A177-3AD203B41FA5}">
                      <a16:colId xmlns:a16="http://schemas.microsoft.com/office/drawing/2014/main" val="20003"/>
                    </a:ext>
                  </a:extLst>
                </a:gridCol>
                <a:gridCol w="647904">
                  <a:extLst>
                    <a:ext uri="{9D8B030D-6E8A-4147-A177-3AD203B41FA5}">
                      <a16:colId xmlns:a16="http://schemas.microsoft.com/office/drawing/2014/main" val="20004"/>
                    </a:ext>
                  </a:extLst>
                </a:gridCol>
                <a:gridCol w="3733499">
                  <a:extLst>
                    <a:ext uri="{9D8B030D-6E8A-4147-A177-3AD203B41FA5}">
                      <a16:colId xmlns:a16="http://schemas.microsoft.com/office/drawing/2014/main" val="20005"/>
                    </a:ext>
                  </a:extLst>
                </a:gridCol>
              </a:tblGrid>
              <a:tr h="33785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mn-lt"/>
                        </a:rPr>
                        <a:t> Industry</a:t>
                      </a:r>
                      <a:r>
                        <a:rPr lang="en-GB" sz="1200" b="0" i="0" u="none" strike="noStrike" baseline="0" dirty="0">
                          <a:solidFill>
                            <a:srgbClr val="000000"/>
                          </a:solidFill>
                          <a:effectLst/>
                          <a:latin typeface="+mn-lt"/>
                        </a:rPr>
                        <a:t> </a:t>
                      </a:r>
                      <a:endParaRPr lang="en-GB" sz="1200" b="0" i="0" u="none" strike="noStrike" dirty="0">
                        <a:solidFill>
                          <a:srgbClr val="000000"/>
                        </a:solidFill>
                        <a:effectLst/>
                        <a:latin typeface="+mn-lt"/>
                      </a:endParaRPr>
                    </a:p>
                  </a:txBody>
                  <a:tcPr marL="5212" marR="5212" marT="521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rtl="0" fontAlgn="ctr"/>
                      <a:r>
                        <a:rPr lang="en-GB" sz="800" b="1" i="0" u="none" strike="noStrike" dirty="0">
                          <a:solidFill>
                            <a:srgbClr val="FFFFFF"/>
                          </a:solidFill>
                          <a:effectLst/>
                          <a:latin typeface="+mn-lt"/>
                        </a:rPr>
                        <a:t>RAG</a:t>
                      </a:r>
                    </a:p>
                  </a:txBody>
                  <a:tcPr marL="5212" marR="5212" marT="5212"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hMerge="1">
                  <a:txBody>
                    <a:bodyPr/>
                    <a:lstStyle/>
                    <a:p>
                      <a:endParaRPr lang="en-GB"/>
                    </a:p>
                  </a:txBody>
                  <a:tcPr/>
                </a:tc>
                <a:tc hMerge="1">
                  <a:txBody>
                    <a:bodyPr/>
                    <a:lstStyle/>
                    <a:p>
                      <a:endParaRPr lang="en-GB"/>
                    </a:p>
                  </a:txBody>
                  <a:tcPr/>
                </a:tc>
                <a:tc hMerge="1">
                  <a:txBody>
                    <a:bodyPr/>
                    <a:lstStyle/>
                    <a:p>
                      <a:pPr algn="ctr" rtl="0" fontAlgn="ctr"/>
                      <a:endParaRPr lang="en-GB" sz="1000" b="1" i="0" u="none" strike="noStrike" dirty="0">
                        <a:solidFill>
                          <a:srgbClr val="FFFFFF"/>
                        </a:solidFill>
                        <a:effectLst/>
                        <a:latin typeface="+mn-lt"/>
                      </a:endParaRPr>
                    </a:p>
                  </a:txBody>
                  <a:tcPr marL="5212" marR="5212" marT="5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endParaRPr lang="en-GB" dirty="0"/>
                    </a:p>
                  </a:txBody>
                  <a:tcPr marL="5212" marR="5212" marT="5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90495">
                <a:tc>
                  <a:txBody>
                    <a:bodyPr/>
                    <a:lstStyle/>
                    <a:p>
                      <a:pPr algn="ctr" rtl="0" fontAlgn="ctr"/>
                      <a:r>
                        <a:rPr lang="en-GB" sz="1000" b="1" i="0" u="none" strike="noStrike" dirty="0">
                          <a:solidFill>
                            <a:srgbClr val="FFFFFF"/>
                          </a:solidFill>
                          <a:effectLst/>
                          <a:latin typeface="+mn-lt"/>
                        </a:rPr>
                        <a:t>Company</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1000" b="1" i="0" u="none" strike="noStrike" dirty="0">
                          <a:solidFill>
                            <a:srgbClr val="FFFFFF"/>
                          </a:solidFill>
                          <a:effectLst/>
                          <a:latin typeface="+mn-lt"/>
                        </a:rPr>
                        <a:t>Jan</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900" b="1" i="0" u="none" strike="noStrike" dirty="0">
                          <a:solidFill>
                            <a:srgbClr val="FFFFFF"/>
                          </a:solidFill>
                          <a:effectLst/>
                          <a:latin typeface="+mn-lt"/>
                        </a:rPr>
                        <a:t>Feb</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900" b="1" i="0" u="none" strike="noStrike" dirty="0">
                          <a:solidFill>
                            <a:srgbClr val="FFFFFF"/>
                          </a:solidFill>
                          <a:effectLst/>
                          <a:latin typeface="+mn-lt"/>
                        </a:rPr>
                        <a:t>Mar</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900" b="1" i="0" u="none" strike="noStrike" dirty="0">
                          <a:solidFill>
                            <a:srgbClr val="FFFFFF"/>
                          </a:solidFill>
                          <a:effectLst/>
                          <a:latin typeface="+mn-lt"/>
                        </a:rPr>
                        <a:t>Apr</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900" b="1" i="0" u="none" strike="noStrike" dirty="0">
                          <a:solidFill>
                            <a:srgbClr val="FFFFFF"/>
                          </a:solidFill>
                          <a:effectLst/>
                          <a:latin typeface="+mn-lt"/>
                        </a:rPr>
                        <a:t>Comments</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extLst>
                  <a:ext uri="{0D108BD9-81ED-4DB2-BD59-A6C34878D82A}">
                    <a16:rowId xmlns:a16="http://schemas.microsoft.com/office/drawing/2014/main" val="10001"/>
                  </a:ext>
                </a:extLst>
              </a:tr>
              <a:tr h="98397">
                <a:tc gridSpan="6">
                  <a:txBody>
                    <a:bodyPr/>
                    <a:lstStyle/>
                    <a:p>
                      <a:pPr algn="l" rtl="0" fontAlgn="ctr"/>
                      <a:endParaRPr lang="en-GB" sz="500" b="1"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669402">
                <a:tc>
                  <a:txBody>
                    <a:bodyPr/>
                    <a:lstStyle/>
                    <a:p>
                      <a:pPr algn="ctr" fontAlgn="t"/>
                      <a:r>
                        <a:rPr lang="en-US" sz="900" b="0" i="0" u="none" strike="noStrike" dirty="0">
                          <a:solidFill>
                            <a:srgbClr val="000000"/>
                          </a:solidFill>
                          <a:effectLst/>
                          <a:latin typeface="Arial"/>
                        </a:rPr>
                        <a:t>Industry Readiness </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90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90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90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90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US" sz="900" b="0" i="0" u="none" strike="noStrike" dirty="0">
                          <a:solidFill>
                            <a:schemeClr val="tx1"/>
                          </a:solidFill>
                          <a:effectLst/>
                          <a:latin typeface="Arial"/>
                        </a:rPr>
                        <a:t>The feedback</a:t>
                      </a:r>
                      <a:r>
                        <a:rPr lang="en-US" sz="900" b="0" i="0" u="none" strike="noStrike" baseline="0" dirty="0">
                          <a:solidFill>
                            <a:schemeClr val="tx1"/>
                          </a:solidFill>
                          <a:effectLst/>
                          <a:latin typeface="Arial"/>
                        </a:rPr>
                        <a:t> we have had from the Working Group is good with everyone working towards readiness for May.  We are currently working on a FAQ document which we will consider asking </a:t>
                      </a:r>
                      <a:r>
                        <a:rPr lang="en-US" sz="900" b="0" i="0" u="none" strike="noStrike" baseline="0" dirty="0" err="1">
                          <a:solidFill>
                            <a:schemeClr val="tx1"/>
                          </a:solidFill>
                          <a:effectLst/>
                          <a:latin typeface="Arial"/>
                        </a:rPr>
                        <a:t>Ofgem</a:t>
                      </a:r>
                      <a:r>
                        <a:rPr lang="en-US" sz="900" b="0" i="0" u="none" strike="noStrike" baseline="0" dirty="0">
                          <a:solidFill>
                            <a:schemeClr val="tx1"/>
                          </a:solidFill>
                          <a:effectLst/>
                          <a:latin typeface="Arial"/>
                        </a:rPr>
                        <a:t> to host on their website and also distribution to </a:t>
                      </a:r>
                      <a:r>
                        <a:rPr lang="en-US" sz="900" b="0" i="0" u="none" strike="noStrike" baseline="0" dirty="0" err="1">
                          <a:solidFill>
                            <a:schemeClr val="tx1"/>
                          </a:solidFill>
                          <a:effectLst/>
                          <a:latin typeface="Arial"/>
                        </a:rPr>
                        <a:t>organisations</a:t>
                      </a:r>
                      <a:r>
                        <a:rPr lang="en-US" sz="900" b="0" i="0" u="none" strike="noStrike" baseline="0" dirty="0">
                          <a:solidFill>
                            <a:schemeClr val="tx1"/>
                          </a:solidFill>
                          <a:effectLst/>
                          <a:latin typeface="Arial"/>
                        </a:rPr>
                        <a:t> such as the CAB taking a pro-active approach to data subject queries wherever possible.</a:t>
                      </a:r>
                      <a:br>
                        <a:rPr lang="en-US" sz="900" b="0" i="0" u="none" strike="noStrike" dirty="0">
                          <a:solidFill>
                            <a:schemeClr val="tx1"/>
                          </a:solidFill>
                          <a:effectLst/>
                          <a:latin typeface="Arial"/>
                        </a:rPr>
                      </a:br>
                      <a:endParaRPr lang="en-US" sz="900" b="0" i="0" u="none" strike="noStrike" dirty="0">
                        <a:solidFill>
                          <a:schemeClr val="tx1"/>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4284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08554818"/>
              </p:ext>
            </p:extLst>
          </p:nvPr>
        </p:nvGraphicFramePr>
        <p:xfrm>
          <a:off x="113792" y="123478"/>
          <a:ext cx="8856984" cy="5469427"/>
        </p:xfrm>
        <a:graphic>
          <a:graphicData uri="http://schemas.openxmlformats.org/drawingml/2006/table">
            <a:tbl>
              <a:tblPr/>
              <a:tblGrid>
                <a:gridCol w="2441984">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576064">
                  <a:extLst>
                    <a:ext uri="{9D8B030D-6E8A-4147-A177-3AD203B41FA5}">
                      <a16:colId xmlns:a16="http://schemas.microsoft.com/office/drawing/2014/main" val="20002"/>
                    </a:ext>
                  </a:extLst>
                </a:gridCol>
                <a:gridCol w="576064">
                  <a:extLst>
                    <a:ext uri="{9D8B030D-6E8A-4147-A177-3AD203B41FA5}">
                      <a16:colId xmlns:a16="http://schemas.microsoft.com/office/drawing/2014/main" val="20003"/>
                    </a:ext>
                  </a:extLst>
                </a:gridCol>
                <a:gridCol w="504056">
                  <a:extLst>
                    <a:ext uri="{9D8B030D-6E8A-4147-A177-3AD203B41FA5}">
                      <a16:colId xmlns:a16="http://schemas.microsoft.com/office/drawing/2014/main" val="20004"/>
                    </a:ext>
                  </a:extLst>
                </a:gridCol>
                <a:gridCol w="4182752">
                  <a:extLst>
                    <a:ext uri="{9D8B030D-6E8A-4147-A177-3AD203B41FA5}">
                      <a16:colId xmlns:a16="http://schemas.microsoft.com/office/drawing/2014/main" val="20005"/>
                    </a:ext>
                  </a:extLst>
                </a:gridCol>
              </a:tblGrid>
              <a:tr h="899036">
                <a:tc>
                  <a:txBody>
                    <a:bodyPr/>
                    <a:lstStyle/>
                    <a:p>
                      <a:pPr algn="ctr" rtl="0" fontAlgn="ctr"/>
                      <a:r>
                        <a:rPr lang="en-GB" sz="800" b="1" i="0" u="none" strike="noStrike" dirty="0">
                          <a:solidFill>
                            <a:srgbClr val="FFFFFF"/>
                          </a:solidFill>
                          <a:effectLst/>
                          <a:latin typeface="Arial"/>
                        </a:rPr>
                        <a:t>Process</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Jan</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Feb</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March</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April</a:t>
                      </a:r>
                      <a:r>
                        <a:rPr lang="en-GB" sz="800" b="1" i="0" u="none" strike="noStrike" baseline="0" dirty="0">
                          <a:solidFill>
                            <a:srgbClr val="FFFFFF"/>
                          </a:solidFill>
                          <a:effectLst/>
                          <a:latin typeface="Arial"/>
                        </a:rPr>
                        <a:t> </a:t>
                      </a:r>
                      <a:endParaRPr lang="en-GB" sz="800" b="1" i="0" u="none" strike="noStrike" dirty="0">
                        <a:solidFill>
                          <a:srgbClr val="FFFFFF"/>
                        </a:solidFill>
                        <a:effectLst/>
                        <a:latin typeface="Arial"/>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Comments</a:t>
                      </a:r>
                      <a:r>
                        <a:rPr lang="en-GB" sz="800" b="1" i="0" u="none" strike="noStrike" baseline="0" dirty="0">
                          <a:solidFill>
                            <a:srgbClr val="FFFFFF"/>
                          </a:solidFill>
                          <a:effectLst/>
                          <a:latin typeface="Arial"/>
                        </a:rPr>
                        <a:t> </a:t>
                      </a:r>
                      <a:endParaRPr lang="en-GB" sz="800" b="1" i="0" u="none" strike="noStrike" dirty="0">
                        <a:solidFill>
                          <a:srgbClr val="FFFFFF"/>
                        </a:solidFill>
                        <a:effectLst/>
                        <a:latin typeface="Arial"/>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extLst>
                  <a:ext uri="{0D108BD9-81ED-4DB2-BD59-A6C34878D82A}">
                    <a16:rowId xmlns:a16="http://schemas.microsoft.com/office/drawing/2014/main" val="10000"/>
                  </a:ext>
                </a:extLst>
              </a:tr>
              <a:tr h="247979">
                <a:tc>
                  <a:txBody>
                    <a:bodyPr/>
                    <a:lstStyle/>
                    <a:p>
                      <a:pPr algn="ctr" fontAlgn="t"/>
                      <a:r>
                        <a:rPr lang="en-GB" sz="800" b="0" i="0" u="none" strike="noStrike" dirty="0">
                          <a:solidFill>
                            <a:srgbClr val="000000"/>
                          </a:solidFill>
                          <a:effectLst/>
                          <a:latin typeface="+mn-lt"/>
                        </a:rPr>
                        <a:t>Data</a:t>
                      </a:r>
                      <a:r>
                        <a:rPr lang="en-GB" sz="800" b="0" i="0" u="none" strike="noStrike" baseline="0" dirty="0">
                          <a:solidFill>
                            <a:srgbClr val="000000"/>
                          </a:solidFill>
                          <a:effectLst/>
                          <a:latin typeface="+mn-lt"/>
                        </a:rPr>
                        <a:t> </a:t>
                      </a:r>
                      <a:r>
                        <a:rPr lang="en-GB" sz="800" b="0" i="0" u="none" strike="noStrike" dirty="0">
                          <a:solidFill>
                            <a:srgbClr val="000000"/>
                          </a:solidFill>
                          <a:effectLst/>
                          <a:latin typeface="+mn-lt"/>
                        </a:rPr>
                        <a:t>Mapping</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800" b="0" i="0" u="none" strike="noStrike" dirty="0">
                        <a:solidFill>
                          <a:srgbClr val="00B05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r>
                        <a:rPr lang="en-GB" sz="900" b="0" i="0" u="none" strike="noStrike" dirty="0">
                          <a:solidFill>
                            <a:srgbClr val="000000"/>
                          </a:solidFill>
                          <a:effectLst/>
                          <a:latin typeface="+mn-lt"/>
                        </a:rPr>
                        <a:t>Data</a:t>
                      </a:r>
                      <a:r>
                        <a:rPr lang="en-GB" sz="900" b="0" i="0" u="none" strike="noStrike" baseline="0" dirty="0">
                          <a:solidFill>
                            <a:srgbClr val="000000"/>
                          </a:solidFill>
                          <a:effectLst/>
                          <a:latin typeface="+mn-lt"/>
                        </a:rPr>
                        <a:t> Mapping exercise was completed and information used for confirming our processing is appropriate and tracking this back against legislation. </a:t>
                      </a:r>
                      <a:endParaRPr lang="en-GB" sz="9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491850">
                <a:tc>
                  <a:txBody>
                    <a:bodyPr/>
                    <a:lstStyle/>
                    <a:p>
                      <a:pPr algn="ctr" fontAlgn="t"/>
                      <a:r>
                        <a:rPr lang="en-GB" sz="800" b="0" i="0" u="none" strike="noStrike" dirty="0">
                          <a:solidFill>
                            <a:srgbClr val="000000"/>
                          </a:solidFill>
                          <a:effectLst/>
                          <a:latin typeface="+mn-lt"/>
                        </a:rPr>
                        <a:t>Communication </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800" b="0" i="0" u="none" strike="noStrike" dirty="0">
                        <a:solidFill>
                          <a:srgbClr val="00B05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8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8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r>
                        <a:rPr lang="en-GB" sz="900" b="0" i="0" u="none" strike="noStrike" dirty="0">
                          <a:solidFill>
                            <a:srgbClr val="000000"/>
                          </a:solidFill>
                          <a:effectLst/>
                          <a:latin typeface="+mn-lt"/>
                        </a:rPr>
                        <a:t>The countdown</a:t>
                      </a:r>
                      <a:r>
                        <a:rPr lang="en-GB" sz="900" b="0" i="0" u="none" strike="noStrike" baseline="0" dirty="0">
                          <a:solidFill>
                            <a:srgbClr val="000000"/>
                          </a:solidFill>
                          <a:effectLst/>
                          <a:latin typeface="+mn-lt"/>
                        </a:rPr>
                        <a:t> for GDPR implementation has been put onto digital signage around the building, and Straight Talk pending publication. An article in Round Up was published on Friday 4</a:t>
                      </a:r>
                      <a:r>
                        <a:rPr lang="en-GB" sz="900" b="0" i="0" u="none" strike="noStrike" baseline="30000" dirty="0">
                          <a:solidFill>
                            <a:srgbClr val="000000"/>
                          </a:solidFill>
                          <a:effectLst/>
                          <a:latin typeface="+mn-lt"/>
                        </a:rPr>
                        <a:t>th</a:t>
                      </a:r>
                      <a:r>
                        <a:rPr lang="en-GB" sz="900" b="0" i="0" u="none" strike="noStrike" baseline="0" dirty="0">
                          <a:solidFill>
                            <a:srgbClr val="000000"/>
                          </a:solidFill>
                          <a:effectLst/>
                          <a:latin typeface="+mn-lt"/>
                        </a:rPr>
                        <a:t> May for company awareness of training events that will be circulated in May. </a:t>
                      </a:r>
                      <a:br>
                        <a:rPr lang="en-GB" sz="900" b="0" i="0" u="none" strike="noStrike" baseline="0" dirty="0">
                          <a:solidFill>
                            <a:srgbClr val="000000"/>
                          </a:solidFill>
                          <a:effectLst/>
                          <a:latin typeface="+mn-lt"/>
                        </a:rPr>
                      </a:br>
                      <a:r>
                        <a:rPr lang="en-GB" sz="900" b="0" i="0" u="none" strike="noStrike" baseline="0" dirty="0">
                          <a:solidFill>
                            <a:srgbClr val="000000"/>
                          </a:solidFill>
                          <a:effectLst/>
                          <a:latin typeface="+mn-lt"/>
                        </a:rPr>
                        <a:t> </a:t>
                      </a:r>
                      <a:endParaRPr lang="en-GB" sz="9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66745">
                <a:tc>
                  <a:txBody>
                    <a:bodyPr/>
                    <a:lstStyle/>
                    <a:p>
                      <a:pPr algn="ctr" fontAlgn="t"/>
                      <a:r>
                        <a:rPr lang="en-GB" sz="800" b="0" i="0" u="none" strike="noStrike" dirty="0">
                          <a:solidFill>
                            <a:srgbClr val="000000"/>
                          </a:solidFill>
                          <a:effectLst/>
                          <a:latin typeface="+mn-lt"/>
                        </a:rPr>
                        <a:t>Contract Governance  Updates</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800" b="0" i="0" u="none" strike="noStrike" dirty="0">
                        <a:solidFill>
                          <a:srgbClr val="00B05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8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8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900" b="0" i="0" u="none" strike="noStrike" dirty="0">
                          <a:solidFill>
                            <a:srgbClr val="000000"/>
                          </a:solidFill>
                          <a:effectLst/>
                          <a:latin typeface="+mn-lt"/>
                        </a:rPr>
                        <a:t>Ongoing:</a:t>
                      </a:r>
                      <a:r>
                        <a:rPr lang="en-GB" sz="900" b="0" i="0" u="none" strike="noStrike" baseline="0" dirty="0">
                          <a:solidFill>
                            <a:srgbClr val="000000"/>
                          </a:solidFill>
                          <a:effectLst/>
                          <a:latin typeface="+mn-lt"/>
                        </a:rPr>
                        <a:t> </a:t>
                      </a:r>
                      <a:r>
                        <a:rPr lang="en-US" sz="900" b="0" i="0" u="none" strike="noStrike" kern="1200" baseline="0" dirty="0">
                          <a:solidFill>
                            <a:srgbClr val="000000"/>
                          </a:solidFill>
                          <a:effectLst/>
                          <a:latin typeface="+mn-lt"/>
                          <a:ea typeface="Verdana" panose="020B0604030504040204" pitchFamily="34" charset="0"/>
                          <a:cs typeface="Verdana" panose="020B0604030504040204" pitchFamily="34" charset="0"/>
                        </a:rPr>
                        <a:t>Legal team working through contracts and sending out addendums.  </a:t>
                      </a:r>
                    </a:p>
                    <a:p>
                      <a:pPr algn="ctr" rtl="0" fontAlgn="b"/>
                      <a:endParaRPr lang="en-GB" sz="900" b="0" i="0" u="none" strike="noStrike" dirty="0">
                        <a:solidFill>
                          <a:srgbClr val="FF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273006">
                <a:tc>
                  <a:txBody>
                    <a:bodyPr/>
                    <a:lstStyle/>
                    <a:p>
                      <a:pPr algn="ctr" fontAlgn="t"/>
                      <a:r>
                        <a:rPr lang="en-US" sz="800" b="0" i="0" u="none" strike="noStrike" dirty="0">
                          <a:solidFill>
                            <a:srgbClr val="000000"/>
                          </a:solidFill>
                          <a:effectLst/>
                          <a:latin typeface="+mn-lt"/>
                        </a:rPr>
                        <a:t>Policy Updates –Inc. privacy notice</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800" b="0" i="0" u="none" strike="noStrike" dirty="0">
                        <a:solidFill>
                          <a:srgbClr val="00B05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0" i="0" u="none" strike="noStrike" dirty="0">
                          <a:solidFill>
                            <a:srgbClr val="000000"/>
                          </a:solidFill>
                          <a:effectLst/>
                          <a:latin typeface="+mn-lt"/>
                        </a:rPr>
                        <a:t>All Policy</a:t>
                      </a:r>
                      <a:r>
                        <a:rPr lang="en-GB" sz="900" b="0" i="0" u="none" strike="noStrike" baseline="0" dirty="0">
                          <a:solidFill>
                            <a:srgbClr val="000000"/>
                          </a:solidFill>
                          <a:effectLst/>
                          <a:latin typeface="+mn-lt"/>
                        </a:rPr>
                        <a:t> updates are o</a:t>
                      </a:r>
                      <a:r>
                        <a:rPr lang="en-GB" sz="900" b="0" i="0" u="none" strike="noStrike" dirty="0">
                          <a:solidFill>
                            <a:srgbClr val="000000"/>
                          </a:solidFill>
                          <a:effectLst/>
                          <a:latin typeface="+mn-lt"/>
                        </a:rPr>
                        <a:t>n track:</a:t>
                      </a:r>
                      <a:r>
                        <a:rPr lang="en-GB" sz="900" b="0" i="0" u="none" strike="noStrike" baseline="0" dirty="0">
                          <a:solidFill>
                            <a:srgbClr val="000000"/>
                          </a:solidFill>
                          <a:effectLst/>
                          <a:latin typeface="+mn-lt"/>
                        </a:rPr>
                        <a:t>. </a:t>
                      </a:r>
                      <a:r>
                        <a:rPr lang="en-US" sz="900" b="0" i="0" u="none" strike="noStrike" kern="1200" baseline="0" dirty="0" err="1">
                          <a:solidFill>
                            <a:srgbClr val="000000"/>
                          </a:solidFill>
                          <a:effectLst/>
                          <a:latin typeface="+mn-lt"/>
                          <a:ea typeface="Verdana" panose="020B0604030504040204" pitchFamily="34" charset="0"/>
                          <a:cs typeface="Verdana" panose="020B0604030504040204" pitchFamily="34" charset="0"/>
                        </a:rPr>
                        <a:t>IPP</a:t>
                      </a:r>
                      <a:r>
                        <a:rPr lang="en-US" sz="900" b="0" i="0" u="none" strike="noStrike" kern="1200" baseline="0" dirty="0">
                          <a:solidFill>
                            <a:srgbClr val="000000"/>
                          </a:solidFill>
                          <a:effectLst/>
                          <a:latin typeface="+mn-lt"/>
                          <a:ea typeface="Verdana" panose="020B0604030504040204" pitchFamily="34" charset="0"/>
                          <a:cs typeface="Verdana" panose="020B0604030504040204" pitchFamily="34" charset="0"/>
                        </a:rPr>
                        <a:t>, </a:t>
                      </a:r>
                      <a:r>
                        <a:rPr lang="en-US" sz="900" b="0" i="0" u="none" strike="noStrike" kern="1200" baseline="0" dirty="0" err="1">
                          <a:solidFill>
                            <a:srgbClr val="000000"/>
                          </a:solidFill>
                          <a:effectLst/>
                          <a:latin typeface="+mn-lt"/>
                          <a:ea typeface="Verdana" panose="020B0604030504040204" pitchFamily="34" charset="0"/>
                          <a:cs typeface="Verdana" panose="020B0604030504040204" pitchFamily="34" charset="0"/>
                        </a:rPr>
                        <a:t>BYOD</a:t>
                      </a:r>
                      <a:r>
                        <a:rPr lang="en-US" sz="900" b="0" i="0" u="none" strike="noStrike" kern="1200" baseline="0" dirty="0">
                          <a:solidFill>
                            <a:srgbClr val="000000"/>
                          </a:solidFill>
                          <a:effectLst/>
                          <a:latin typeface="+mn-lt"/>
                          <a:ea typeface="Verdana" panose="020B0604030504040204" pitchFamily="34" charset="0"/>
                          <a:cs typeface="Verdana" panose="020B0604030504040204" pitchFamily="34" charset="0"/>
                        </a:rPr>
                        <a:t> policies reviewed and updated ready for publication pending decision regarding DPO.  DP page on </a:t>
                      </a:r>
                      <a:r>
                        <a:rPr lang="en-US" sz="900" b="0" i="0" u="none" strike="noStrike" kern="1200" baseline="0" dirty="0" err="1">
                          <a:solidFill>
                            <a:srgbClr val="000000"/>
                          </a:solidFill>
                          <a:effectLst/>
                          <a:latin typeface="+mn-lt"/>
                          <a:ea typeface="Verdana" panose="020B0604030504040204" pitchFamily="34" charset="0"/>
                          <a:cs typeface="Verdana" panose="020B0604030504040204" pitchFamily="34" charset="0"/>
                        </a:rPr>
                        <a:t>xonet</a:t>
                      </a:r>
                      <a:r>
                        <a:rPr lang="en-US" sz="900" b="0" i="0" u="none" strike="noStrike" kern="1200" baseline="0" dirty="0">
                          <a:solidFill>
                            <a:srgbClr val="000000"/>
                          </a:solidFill>
                          <a:effectLst/>
                          <a:latin typeface="+mn-lt"/>
                          <a:ea typeface="Verdana" panose="020B0604030504040204" pitchFamily="34" charset="0"/>
                          <a:cs typeface="Verdana" panose="020B0604030504040204" pitchFamily="34" charset="0"/>
                        </a:rPr>
                        <a:t> and social media policy reviewed and with </a:t>
                      </a:r>
                      <a:r>
                        <a:rPr lang="en-US" sz="900" b="0" i="0" u="none" strike="noStrike" kern="1200" baseline="0" dirty="0" err="1">
                          <a:solidFill>
                            <a:srgbClr val="000000"/>
                          </a:solidFill>
                          <a:effectLst/>
                          <a:latin typeface="+mn-lt"/>
                          <a:ea typeface="Verdana" panose="020B0604030504040204" pitchFamily="34" charset="0"/>
                          <a:cs typeface="Verdana" panose="020B0604030504040204" pitchFamily="34" charset="0"/>
                        </a:rPr>
                        <a:t>comms</a:t>
                      </a:r>
                      <a:r>
                        <a:rPr lang="en-US" sz="900" b="0" i="0" u="none" strike="noStrike" kern="1200" baseline="0" dirty="0">
                          <a:solidFill>
                            <a:srgbClr val="000000"/>
                          </a:solidFill>
                          <a:effectLst/>
                          <a:latin typeface="+mn-lt"/>
                          <a:ea typeface="Verdana" panose="020B0604030504040204" pitchFamily="34" charset="0"/>
                          <a:cs typeface="Verdana" panose="020B0604030504040204" pitchFamily="34" charset="0"/>
                        </a:rPr>
                        <a:t> for publication on 24/ 25 May</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a:solidFill>
                            <a:srgbClr val="000000"/>
                          </a:solidFill>
                          <a:effectLst/>
                          <a:latin typeface="+mn-lt"/>
                          <a:ea typeface="Verdana" panose="020B0604030504040204" pitchFamily="34" charset="0"/>
                          <a:cs typeface="Verdana" panose="020B0604030504040204" pitchFamily="34" charset="0"/>
                        </a:rPr>
                        <a:t>Key HR policies - Sickness, Disciplinary and Grievance reviewed and considered appropriate</a:t>
                      </a:r>
                    </a:p>
                    <a:p>
                      <a:pPr algn="ctr" rtl="0" fontAlgn="b"/>
                      <a:endParaRPr lang="en-GB" sz="900" b="0" i="0" u="none" strike="noStrike" baseline="0" dirty="0">
                        <a:solidFill>
                          <a:srgbClr val="FF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212200">
                <a:tc>
                  <a:txBody>
                    <a:bodyPr/>
                    <a:lstStyle/>
                    <a:p>
                      <a:pPr algn="ctr" fontAlgn="t"/>
                      <a:r>
                        <a:rPr lang="en-GB" sz="800" b="0" i="0" u="none" strike="noStrike" dirty="0">
                          <a:solidFill>
                            <a:srgbClr val="000000"/>
                          </a:solidFill>
                          <a:effectLst/>
                          <a:latin typeface="+mn-lt"/>
                        </a:rPr>
                        <a:t>Potential Risks</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800" b="0" i="0" u="none" strike="noStrike" dirty="0">
                        <a:solidFill>
                          <a:srgbClr val="00B05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900" b="0" i="0" u="none" strike="noStrike" dirty="0">
                          <a:solidFill>
                            <a:schemeClr val="tx1"/>
                          </a:solidFill>
                          <a:effectLst/>
                          <a:latin typeface="+mn-lt"/>
                        </a:rPr>
                        <a:t>Contract</a:t>
                      </a:r>
                      <a:r>
                        <a:rPr lang="en-GB" sz="900" b="0" i="0" u="none" strike="noStrike" baseline="0" dirty="0">
                          <a:solidFill>
                            <a:schemeClr val="tx1"/>
                          </a:solidFill>
                          <a:effectLst/>
                          <a:latin typeface="+mn-lt"/>
                        </a:rPr>
                        <a:t> amendments not being back in time – considered low risk as current contracts remain appropriate to protect the data albeit they are not GDPR compliant.</a:t>
                      </a:r>
                    </a:p>
                    <a:p>
                      <a:pPr algn="ctr" rtl="0" fontAlgn="ctr"/>
                      <a:r>
                        <a:rPr lang="en-GB" sz="900" b="0" i="0" u="none" strike="noStrike" baseline="0" dirty="0">
                          <a:solidFill>
                            <a:schemeClr val="tx1"/>
                          </a:solidFill>
                          <a:effectLst/>
                          <a:latin typeface="+mn-lt"/>
                        </a:rPr>
                        <a:t>Ability to ensure that all staff and contractors have received training pre May.</a:t>
                      </a:r>
                      <a:endParaRPr lang="en-GB" sz="900" b="0" i="0" u="none" strike="noStrike" dirty="0">
                        <a:solidFill>
                          <a:schemeClr val="tx1"/>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735723">
                <a:tc>
                  <a:txBody>
                    <a:bodyPr/>
                    <a:lstStyle/>
                    <a:p>
                      <a:pPr algn="ctr" fontAlgn="t"/>
                      <a:r>
                        <a:rPr lang="en-US" sz="800" b="0" i="0" u="none" strike="noStrike" dirty="0">
                          <a:solidFill>
                            <a:srgbClr val="000000"/>
                          </a:solidFill>
                          <a:effectLst/>
                          <a:latin typeface="+mn-lt"/>
                        </a:rPr>
                        <a:t>GDPR Working Group</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800" b="0" i="0" u="none" strike="noStrike" dirty="0">
                        <a:solidFill>
                          <a:srgbClr val="00B05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US" sz="900" b="0" i="0" u="none" strike="noStrike" baseline="0" dirty="0">
                          <a:solidFill>
                            <a:srgbClr val="000000"/>
                          </a:solidFill>
                          <a:effectLst/>
                          <a:latin typeface="+mn-lt"/>
                        </a:rPr>
                        <a:t>Meetings continue to take place monthly, feedback from the WG has been requested in terms of how successful and useful the WG is and how we can maximize productivity during the meetings. </a:t>
                      </a:r>
                      <a:br>
                        <a:rPr lang="en-US" sz="900" b="0" i="0" u="none" strike="noStrike" baseline="0" dirty="0">
                          <a:solidFill>
                            <a:srgbClr val="000000"/>
                          </a:solidFill>
                          <a:effectLst/>
                          <a:latin typeface="+mn-lt"/>
                        </a:rPr>
                      </a:br>
                      <a:r>
                        <a:rPr lang="en-US" sz="900" b="0" i="0" u="none" strike="noStrike" baseline="0" dirty="0">
                          <a:solidFill>
                            <a:srgbClr val="000000"/>
                          </a:solidFill>
                          <a:effectLst/>
                          <a:latin typeface="+mn-lt"/>
                        </a:rPr>
                        <a:t>Actions on all WG from the last two meetings (March &amp; April 2018) to be discussed in May’s meeting (15.05.2018). </a:t>
                      </a:r>
                      <a:br>
                        <a:rPr lang="en-US" sz="900" b="0" i="0" u="none" strike="noStrike" baseline="0" dirty="0">
                          <a:solidFill>
                            <a:srgbClr val="000000"/>
                          </a:solidFill>
                          <a:effectLst/>
                          <a:latin typeface="+mn-lt"/>
                        </a:rPr>
                      </a:br>
                      <a:r>
                        <a:rPr lang="en-US" sz="900" b="0" i="0" u="none" strike="noStrike" baseline="0" dirty="0">
                          <a:solidFill>
                            <a:srgbClr val="000000"/>
                          </a:solidFill>
                          <a:effectLst/>
                          <a:latin typeface="+mn-lt"/>
                        </a:rPr>
                        <a:t>DSAR Approach from Xoserve has been circulated to WG and feedback has been requested. </a:t>
                      </a:r>
                      <a:endParaRPr lang="en-GB" sz="9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979595">
                <a:tc>
                  <a:txBody>
                    <a:bodyPr/>
                    <a:lstStyle/>
                    <a:p>
                      <a:pPr algn="ctr" fontAlgn="t"/>
                      <a:r>
                        <a:rPr lang="en-US" sz="800" b="0" i="0" u="none" strike="noStrike" dirty="0">
                          <a:solidFill>
                            <a:srgbClr val="000000"/>
                          </a:solidFill>
                          <a:effectLst/>
                          <a:latin typeface="+mn-lt"/>
                        </a:rPr>
                        <a:t>Training</a:t>
                      </a:r>
                      <a:r>
                        <a:rPr lang="en-US" sz="800" b="0" i="0" u="none" strike="noStrike" baseline="0" dirty="0">
                          <a:solidFill>
                            <a:srgbClr val="000000"/>
                          </a:solidFill>
                          <a:effectLst/>
                          <a:latin typeface="+mn-lt"/>
                        </a:rPr>
                        <a:t> </a:t>
                      </a:r>
                      <a:endParaRPr lang="en-US"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800" b="0" i="0" u="none" strike="noStrike" dirty="0">
                        <a:solidFill>
                          <a:srgbClr val="00B05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US" sz="900" b="0" i="0" u="none" strike="noStrike" dirty="0">
                          <a:solidFill>
                            <a:srgbClr val="000000"/>
                          </a:solidFill>
                          <a:effectLst/>
                          <a:latin typeface="+mn-lt"/>
                        </a:rPr>
                        <a:t>Training for Legal and Assurance, Procurement, HR and IP Champions has taken place. Business wide training in final stages and will be sent out before GDPR implementation – WC 7th May 2018/ Following the online training, a workshop (22nd May 2018) has been set up for the business to ask questions and look at training materials again and to reassure the legal team that training was understood. </a:t>
                      </a:r>
                      <a:endParaRPr lang="en-GB" sz="9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33914391"/>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8545E1A-EA83-463B-B744-ADE3D05E8049}">
  <ds:schemaRefs>
    <ds:schemaRef ds:uri="http://schemas.microsoft.com/office/2006/documentManagement/types"/>
    <ds:schemaRef ds:uri="http://www.w3.org/XML/1998/namespace"/>
    <ds:schemaRef ds:uri="http://schemas.microsoft.com/office/2006/metadata/properties"/>
    <ds:schemaRef ds:uri="http://purl.org/dc/elements/1.1/"/>
    <ds:schemaRef ds:uri="http://purl.org/dc/dcmitype/"/>
    <ds:schemaRef ds:uri="http://purl.org/dc/terms/"/>
    <ds:schemaRef ds:uri="http://schemas.openxmlformats.org/package/2006/metadata/core-properties"/>
    <ds:schemaRef ds:uri="2a985eae-c12e-416e-9833-85f34b1ee04e"/>
    <ds:schemaRef ds:uri="http://schemas.microsoft.com/office/infopath/2007/PartnerControls"/>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3939</TotalTime>
  <Words>410</Words>
  <Application>Microsoft Macintosh PowerPoint</Application>
  <PresentationFormat>On-screen Show (16:9)</PresentationFormat>
  <Paragraphs>54</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ＭＳ Ｐゴシック</vt:lpstr>
      <vt:lpstr>Arial</vt:lpstr>
      <vt:lpstr>Calibri</vt:lpstr>
      <vt:lpstr>Verdana</vt:lpstr>
      <vt:lpstr>Wingdings</vt:lpstr>
      <vt:lpstr>xoserve templates</vt:lpstr>
      <vt:lpstr>GDPR Steering Group  Dashboard 16/04/2018 </vt:lpstr>
      <vt:lpstr>PowerPoint Presentation</vt:lpstr>
      <vt:lpstr>PowerPoint Presentation</vt:lpstr>
    </vt:vector>
  </TitlesOfParts>
  <Company>DC Freelance</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Helen Cuin</cp:lastModifiedBy>
  <cp:revision>190</cp:revision>
  <dcterms:created xsi:type="dcterms:W3CDTF">2011-09-20T14:58:41Z</dcterms:created>
  <dcterms:modified xsi:type="dcterms:W3CDTF">2018-05-09T06:52:33Z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346670610</vt:i4>
  </property>
  <property fmtid="{D5CDD505-2E9C-101B-9397-08002B2CF9AE}" pid="4" name="_NewReviewCycle">
    <vt:lpwstr/>
  </property>
  <property fmtid="{D5CDD505-2E9C-101B-9397-08002B2CF9AE}" pid="5" name="_EmailSubject">
    <vt:lpwstr>CoMC publications</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ContentTypeId">
    <vt:lpwstr>0x010100EC027A3842200A4881B078E78C741B39</vt:lpwstr>
  </property>
  <property fmtid="{D5CDD505-2E9C-101B-9397-08002B2CF9AE}" pid="9" name="_PreviousAdHocReviewCycleID">
    <vt:i4>953097716</vt:i4>
  </property>
</Properties>
</file>