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04" r:id="rId4"/>
    <p:sldMasterId id="2147484063" r:id="rId5"/>
    <p:sldMasterId id="2147484067" r:id="rId6"/>
  </p:sldMasterIdLst>
  <p:notesMasterIdLst>
    <p:notesMasterId r:id="rId14"/>
  </p:notesMasterIdLst>
  <p:handoutMasterIdLst>
    <p:handoutMasterId r:id="rId15"/>
  </p:handoutMasterIdLst>
  <p:sldIdLst>
    <p:sldId id="277" r:id="rId7"/>
    <p:sldId id="293" r:id="rId8"/>
    <p:sldId id="291" r:id="rId9"/>
    <p:sldId id="288" r:id="rId10"/>
    <p:sldId id="289" r:id="rId11"/>
    <p:sldId id="290" r:id="rId12"/>
    <p:sldId id="294" r:id="rId13"/>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D2232A"/>
    <a:srgbClr val="1D3E61"/>
    <a:srgbClr val="68AEE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12" autoAdjust="0"/>
    <p:restoredTop sz="50000" autoAdjust="0"/>
  </p:normalViewPr>
  <p:slideViewPr>
    <p:cSldViewPr snapToObjects="1">
      <p:cViewPr varScale="1">
        <p:scale>
          <a:sx n="145" d="100"/>
          <a:sy n="145" d="100"/>
        </p:scale>
        <p:origin x="248"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C957B0-A598-4210-B59C-26952DC305B5}" type="doc">
      <dgm:prSet loTypeId="urn:microsoft.com/office/officeart/2005/8/layout/hList7" loCatId="picture" qsTypeId="urn:microsoft.com/office/officeart/2005/8/quickstyle/simple1" qsCatId="simple" csTypeId="urn:microsoft.com/office/officeart/2005/8/colors/accent1_2" csCatId="accent1" phldr="1"/>
      <dgm:spPr/>
    </dgm:pt>
    <dgm:pt modelId="{380EAB62-DEC9-488F-B08C-60F17AF041BD}">
      <dgm:prSet phldrT="[Text]" custT="1"/>
      <dgm:spPr/>
      <dgm:t>
        <a:bodyPr/>
        <a:lstStyle/>
        <a:p>
          <a:endParaRPr lang="en-GB" sz="2100" dirty="0"/>
        </a:p>
        <a:p>
          <a:r>
            <a:rPr lang="en-GB" sz="1800" dirty="0"/>
            <a:t>Senior Project Manager</a:t>
          </a:r>
        </a:p>
      </dgm:t>
    </dgm:pt>
    <dgm:pt modelId="{6838FBD8-1D20-42FA-A445-DB8F29F40B77}" type="parTrans" cxnId="{0839CD1F-C4F7-4CF6-ADAA-4A518CA6D6C1}">
      <dgm:prSet/>
      <dgm:spPr/>
      <dgm:t>
        <a:bodyPr/>
        <a:lstStyle/>
        <a:p>
          <a:endParaRPr lang="en-GB"/>
        </a:p>
      </dgm:t>
    </dgm:pt>
    <dgm:pt modelId="{D3FC8983-602F-4A31-8366-79589F78E90C}" type="sibTrans" cxnId="{0839CD1F-C4F7-4CF6-ADAA-4A518CA6D6C1}">
      <dgm:prSet/>
      <dgm:spPr/>
      <dgm:t>
        <a:bodyPr/>
        <a:lstStyle/>
        <a:p>
          <a:endParaRPr lang="en-GB"/>
        </a:p>
      </dgm:t>
    </dgm:pt>
    <dgm:pt modelId="{D837F043-BB3F-46F7-8DAE-591E9A0B3B17}">
      <dgm:prSet phldrT="[Text]" custT="1"/>
      <dgm:spPr/>
      <dgm:t>
        <a:bodyPr/>
        <a:lstStyle/>
        <a:p>
          <a:r>
            <a:rPr lang="en-GB" sz="2100" dirty="0"/>
            <a:t> </a:t>
          </a:r>
          <a:r>
            <a:rPr lang="en-GB" sz="1800" dirty="0"/>
            <a:t>Business    Change </a:t>
          </a:r>
        </a:p>
      </dgm:t>
    </dgm:pt>
    <dgm:pt modelId="{0FAB7B2F-5E66-4FD2-A5D9-73B2069AFD80}" type="parTrans" cxnId="{B7343804-FDD6-4D09-AA6C-5BFBB7F48B59}">
      <dgm:prSet/>
      <dgm:spPr/>
      <dgm:t>
        <a:bodyPr/>
        <a:lstStyle/>
        <a:p>
          <a:endParaRPr lang="en-GB"/>
        </a:p>
      </dgm:t>
    </dgm:pt>
    <dgm:pt modelId="{0C1E17C1-B8C5-403B-B9F5-B3A07651556C}" type="sibTrans" cxnId="{B7343804-FDD6-4D09-AA6C-5BFBB7F48B59}">
      <dgm:prSet/>
      <dgm:spPr/>
      <dgm:t>
        <a:bodyPr/>
        <a:lstStyle/>
        <a:p>
          <a:endParaRPr lang="en-GB"/>
        </a:p>
      </dgm:t>
    </dgm:pt>
    <dgm:pt modelId="{1D15B503-FC25-4780-97FA-29432E8AB4E2}">
      <dgm:prSet phldrT="[Text]" custT="1"/>
      <dgm:spPr/>
      <dgm:t>
        <a:bodyPr/>
        <a:lstStyle/>
        <a:p>
          <a:r>
            <a:rPr lang="en-GB" sz="1800" dirty="0"/>
            <a:t>IX Project Manager</a:t>
          </a:r>
        </a:p>
      </dgm:t>
    </dgm:pt>
    <dgm:pt modelId="{D57C13E2-841E-43B1-A4F1-2FC6E0EEE836}" type="parTrans" cxnId="{4A62934A-D6AA-4A78-8ABA-E9A645B18253}">
      <dgm:prSet/>
      <dgm:spPr/>
      <dgm:t>
        <a:bodyPr/>
        <a:lstStyle/>
        <a:p>
          <a:endParaRPr lang="en-GB"/>
        </a:p>
      </dgm:t>
    </dgm:pt>
    <dgm:pt modelId="{ED03CDC7-B31E-4C55-B879-93DA5E9448AF}" type="sibTrans" cxnId="{4A62934A-D6AA-4A78-8ABA-E9A645B18253}">
      <dgm:prSet/>
      <dgm:spPr/>
      <dgm:t>
        <a:bodyPr/>
        <a:lstStyle/>
        <a:p>
          <a:endParaRPr lang="en-GB"/>
        </a:p>
      </dgm:t>
    </dgm:pt>
    <dgm:pt modelId="{88F105EA-6516-46D4-9986-7EC8D87ECD9F}">
      <dgm:prSet phldrT="[Text]" custT="1"/>
      <dgm:spPr/>
      <dgm:t>
        <a:bodyPr/>
        <a:lstStyle/>
        <a:p>
          <a:r>
            <a:rPr lang="en-GB" sz="1800" dirty="0">
              <a:solidFill>
                <a:schemeClr val="bg1"/>
              </a:solidFill>
            </a:rPr>
            <a:t>Customer Change </a:t>
          </a:r>
        </a:p>
      </dgm:t>
    </dgm:pt>
    <dgm:pt modelId="{91A89168-2FCA-482C-8B2F-B8260245CC9E}" type="parTrans" cxnId="{B69347CA-0109-42A2-8A82-A0EA885AFB08}">
      <dgm:prSet/>
      <dgm:spPr/>
      <dgm:t>
        <a:bodyPr/>
        <a:lstStyle/>
        <a:p>
          <a:endParaRPr lang="en-GB"/>
        </a:p>
      </dgm:t>
    </dgm:pt>
    <dgm:pt modelId="{C850E31A-1B73-4122-88AF-145914569400}" type="sibTrans" cxnId="{B69347CA-0109-42A2-8A82-A0EA885AFB08}">
      <dgm:prSet/>
      <dgm:spPr/>
      <dgm:t>
        <a:bodyPr/>
        <a:lstStyle/>
        <a:p>
          <a:endParaRPr lang="en-GB"/>
        </a:p>
      </dgm:t>
    </dgm:pt>
    <dgm:pt modelId="{81619B38-ADA3-4B28-B752-A06AED39F794}">
      <dgm:prSet phldrT="[Text]" custT="1"/>
      <dgm:spPr/>
      <dgm:t>
        <a:bodyPr/>
        <a:lstStyle/>
        <a:p>
          <a:r>
            <a:rPr lang="en-GB" sz="1800" dirty="0"/>
            <a:t>Customer Contact/</a:t>
          </a:r>
        </a:p>
        <a:p>
          <a:r>
            <a:rPr lang="en-GB" sz="1800" dirty="0"/>
            <a:t>Co-ordinator </a:t>
          </a:r>
        </a:p>
      </dgm:t>
    </dgm:pt>
    <dgm:pt modelId="{2A64F1E6-2303-4D95-ACF5-D0CEBEBBFB8E}" type="sibTrans" cxnId="{5053ABC1-3F86-48D4-B43F-20C1F92AB56B}">
      <dgm:prSet/>
      <dgm:spPr/>
      <dgm:t>
        <a:bodyPr/>
        <a:lstStyle/>
        <a:p>
          <a:endParaRPr lang="en-GB"/>
        </a:p>
      </dgm:t>
    </dgm:pt>
    <dgm:pt modelId="{99EBCA49-DC28-4293-A782-DB93890C87E6}" type="parTrans" cxnId="{5053ABC1-3F86-48D4-B43F-20C1F92AB56B}">
      <dgm:prSet/>
      <dgm:spPr/>
      <dgm:t>
        <a:bodyPr/>
        <a:lstStyle/>
        <a:p>
          <a:endParaRPr lang="en-GB"/>
        </a:p>
      </dgm:t>
    </dgm:pt>
    <dgm:pt modelId="{BE6EAFA3-FD78-41FD-AB6D-6924D0662450}" type="pres">
      <dgm:prSet presAssocID="{EAC957B0-A598-4210-B59C-26952DC305B5}" presName="Name0" presStyleCnt="0">
        <dgm:presLayoutVars>
          <dgm:dir/>
          <dgm:resizeHandles val="exact"/>
        </dgm:presLayoutVars>
      </dgm:prSet>
      <dgm:spPr/>
    </dgm:pt>
    <dgm:pt modelId="{2DBF740D-F7F2-416C-A4A8-663DE42A5A78}" type="pres">
      <dgm:prSet presAssocID="{EAC957B0-A598-4210-B59C-26952DC305B5}" presName="fgShape" presStyleLbl="fgShp" presStyleIdx="0" presStyleCnt="1" custAng="16200000" custFlipVert="0" custScaleX="29361" custScaleY="7839" custLinFactY="-100000" custLinFactNeighborX="11314" custLinFactNeighborY="-183947"/>
      <dgm:spPr/>
    </dgm:pt>
    <dgm:pt modelId="{6314B50A-8317-40FD-9EA1-AD99944C1670}" type="pres">
      <dgm:prSet presAssocID="{EAC957B0-A598-4210-B59C-26952DC305B5}" presName="linComp" presStyleCnt="0"/>
      <dgm:spPr/>
    </dgm:pt>
    <dgm:pt modelId="{D8B300BF-E5E5-4B60-B1E0-818AE11A655B}" type="pres">
      <dgm:prSet presAssocID="{380EAB62-DEC9-488F-B08C-60F17AF041BD}" presName="compNode" presStyleCnt="0"/>
      <dgm:spPr/>
    </dgm:pt>
    <dgm:pt modelId="{D729986F-03BF-40B5-8972-056016AC6D72}" type="pres">
      <dgm:prSet presAssocID="{380EAB62-DEC9-488F-B08C-60F17AF041BD}" presName="bkgdShape" presStyleLbl="node1" presStyleIdx="0" presStyleCnt="5" custLinFactNeighborX="-1626" custLinFactNeighborY="-548"/>
      <dgm:spPr/>
    </dgm:pt>
    <dgm:pt modelId="{1FD64783-30A2-492B-AC56-4FA24F05D360}" type="pres">
      <dgm:prSet presAssocID="{380EAB62-DEC9-488F-B08C-60F17AF041BD}" presName="nodeTx" presStyleLbl="node1" presStyleIdx="0" presStyleCnt="5">
        <dgm:presLayoutVars>
          <dgm:bulletEnabled val="1"/>
        </dgm:presLayoutVars>
      </dgm:prSet>
      <dgm:spPr/>
    </dgm:pt>
    <dgm:pt modelId="{BDF5CC47-68D9-4CA1-8FDA-93665D5C7AD1}" type="pres">
      <dgm:prSet presAssocID="{380EAB62-DEC9-488F-B08C-60F17AF041BD}" presName="invisiNode" presStyleLbl="node1" presStyleIdx="0" presStyleCnt="5"/>
      <dgm:spPr/>
    </dgm:pt>
    <dgm:pt modelId="{7F8B40C0-BF54-41EF-A864-1645D47D48F9}" type="pres">
      <dgm:prSet presAssocID="{380EAB62-DEC9-488F-B08C-60F17AF041BD}" presName="imagNode" presStyleLbl="fgImgPlace1" presStyleIdx="0" presStyleCnt="5" custScaleX="76990" custScaleY="76990" custLinFactNeighborY="21393"/>
      <dgm:spPr>
        <a:blipFill rotWithShape="1">
          <a:blip xmlns:r="http://schemas.openxmlformats.org/officeDocument/2006/relationships" r:embed="rId1"/>
          <a:stretch>
            <a:fillRect/>
          </a:stretch>
        </a:blipFill>
      </dgm:spPr>
    </dgm:pt>
    <dgm:pt modelId="{0A8C2908-B1D5-45AF-AAC1-500243AA64EF}" type="pres">
      <dgm:prSet presAssocID="{D3FC8983-602F-4A31-8366-79589F78E90C}" presName="sibTrans" presStyleLbl="sibTrans2D1" presStyleIdx="0" presStyleCnt="0"/>
      <dgm:spPr/>
    </dgm:pt>
    <dgm:pt modelId="{CD055997-A329-495B-A9CE-29EE4C59D470}" type="pres">
      <dgm:prSet presAssocID="{D837F043-BB3F-46F7-8DAE-591E9A0B3B17}" presName="compNode" presStyleCnt="0"/>
      <dgm:spPr/>
    </dgm:pt>
    <dgm:pt modelId="{D6F33ADA-6A27-4408-BC33-C37AD3BD0DD2}" type="pres">
      <dgm:prSet presAssocID="{D837F043-BB3F-46F7-8DAE-591E9A0B3B17}" presName="bkgdShape" presStyleLbl="node1" presStyleIdx="1" presStyleCnt="5" custLinFactNeighborX="-871"/>
      <dgm:spPr/>
    </dgm:pt>
    <dgm:pt modelId="{B52E3411-DC34-4ECB-AEF0-6CD6E9D4218E}" type="pres">
      <dgm:prSet presAssocID="{D837F043-BB3F-46F7-8DAE-591E9A0B3B17}" presName="nodeTx" presStyleLbl="node1" presStyleIdx="1" presStyleCnt="5">
        <dgm:presLayoutVars>
          <dgm:bulletEnabled val="1"/>
        </dgm:presLayoutVars>
      </dgm:prSet>
      <dgm:spPr/>
    </dgm:pt>
    <dgm:pt modelId="{82FD03BA-23BC-4914-8066-013AEA5E7868}" type="pres">
      <dgm:prSet presAssocID="{D837F043-BB3F-46F7-8DAE-591E9A0B3B17}" presName="invisiNode" presStyleLbl="node1" presStyleIdx="1" presStyleCnt="5"/>
      <dgm:spPr/>
    </dgm:pt>
    <dgm:pt modelId="{829AF071-C3C8-40F2-B85B-C526982316D7}" type="pres">
      <dgm:prSet presAssocID="{D837F043-BB3F-46F7-8DAE-591E9A0B3B17}" presName="imagNode" presStyleLbl="fgImgPlace1" presStyleIdx="1" presStyleCnt="5" custScaleX="76990" custScaleY="76990" custLinFactNeighborY="21393"/>
      <dgm:spPr>
        <a:blipFill rotWithShape="1">
          <a:blip xmlns:r="http://schemas.openxmlformats.org/officeDocument/2006/relationships" r:embed="rId2"/>
          <a:stretch>
            <a:fillRect/>
          </a:stretch>
        </a:blipFill>
      </dgm:spPr>
    </dgm:pt>
    <dgm:pt modelId="{D6D02666-79B1-4332-9847-3D16A4A214C5}" type="pres">
      <dgm:prSet presAssocID="{0C1E17C1-B8C5-403B-B9F5-B3A07651556C}" presName="sibTrans" presStyleLbl="sibTrans2D1" presStyleIdx="0" presStyleCnt="0"/>
      <dgm:spPr/>
    </dgm:pt>
    <dgm:pt modelId="{E8A12698-50F6-4419-8A8D-7AFE9957EE27}" type="pres">
      <dgm:prSet presAssocID="{1D15B503-FC25-4780-97FA-29432E8AB4E2}" presName="compNode" presStyleCnt="0"/>
      <dgm:spPr/>
    </dgm:pt>
    <dgm:pt modelId="{4F62C815-A04A-4960-BC76-175F8D44D073}" type="pres">
      <dgm:prSet presAssocID="{1D15B503-FC25-4780-97FA-29432E8AB4E2}" presName="bkgdShape" presStyleLbl="node1" presStyleIdx="2" presStyleCnt="5"/>
      <dgm:spPr/>
    </dgm:pt>
    <dgm:pt modelId="{C20B02C1-B171-4105-8FE5-0DE5BDD333E4}" type="pres">
      <dgm:prSet presAssocID="{1D15B503-FC25-4780-97FA-29432E8AB4E2}" presName="nodeTx" presStyleLbl="node1" presStyleIdx="2" presStyleCnt="5">
        <dgm:presLayoutVars>
          <dgm:bulletEnabled val="1"/>
        </dgm:presLayoutVars>
      </dgm:prSet>
      <dgm:spPr/>
    </dgm:pt>
    <dgm:pt modelId="{7DA9D625-3CD0-4310-B641-40A8114C64EF}" type="pres">
      <dgm:prSet presAssocID="{1D15B503-FC25-4780-97FA-29432E8AB4E2}" presName="invisiNode" presStyleLbl="node1" presStyleIdx="2" presStyleCnt="5"/>
      <dgm:spPr/>
    </dgm:pt>
    <dgm:pt modelId="{2B6E2A2A-26F8-48D6-953C-E8DFD99962D7}" type="pres">
      <dgm:prSet presAssocID="{1D15B503-FC25-4780-97FA-29432E8AB4E2}" presName="imagNode" presStyleLbl="fgImgPlace1" presStyleIdx="2" presStyleCnt="5" custScaleX="76990" custScaleY="76990" custLinFactNeighborX="4676" custLinFactNeighborY="20527"/>
      <dgm:spPr>
        <a:blipFill rotWithShape="1">
          <a:blip xmlns:r="http://schemas.openxmlformats.org/officeDocument/2006/relationships" r:embed="rId3"/>
          <a:stretch>
            <a:fillRect/>
          </a:stretch>
        </a:blipFill>
      </dgm:spPr>
    </dgm:pt>
    <dgm:pt modelId="{B931545B-EB0E-4BFD-B3F4-76A95AAE4D12}" type="pres">
      <dgm:prSet presAssocID="{ED03CDC7-B31E-4C55-B879-93DA5E9448AF}" presName="sibTrans" presStyleLbl="sibTrans2D1" presStyleIdx="0" presStyleCnt="0"/>
      <dgm:spPr/>
    </dgm:pt>
    <dgm:pt modelId="{42FAE426-2E6D-4B28-988E-E716302F9AFE}" type="pres">
      <dgm:prSet presAssocID="{88F105EA-6516-46D4-9986-7EC8D87ECD9F}" presName="compNode" presStyleCnt="0"/>
      <dgm:spPr/>
    </dgm:pt>
    <dgm:pt modelId="{518A9A20-DF21-4C25-8432-A6CD4406DBBB}" type="pres">
      <dgm:prSet presAssocID="{88F105EA-6516-46D4-9986-7EC8D87ECD9F}" presName="bkgdShape" presStyleLbl="node1" presStyleIdx="3" presStyleCnt="5" custLinFactNeighborX="-484"/>
      <dgm:spPr/>
    </dgm:pt>
    <dgm:pt modelId="{CA607872-AF01-4F81-867B-470E32B2ACEC}" type="pres">
      <dgm:prSet presAssocID="{88F105EA-6516-46D4-9986-7EC8D87ECD9F}" presName="nodeTx" presStyleLbl="node1" presStyleIdx="3" presStyleCnt="5">
        <dgm:presLayoutVars>
          <dgm:bulletEnabled val="1"/>
        </dgm:presLayoutVars>
      </dgm:prSet>
      <dgm:spPr/>
    </dgm:pt>
    <dgm:pt modelId="{A341146F-F648-4C87-AE12-CAAC658FE968}" type="pres">
      <dgm:prSet presAssocID="{88F105EA-6516-46D4-9986-7EC8D87ECD9F}" presName="invisiNode" presStyleLbl="node1" presStyleIdx="3" presStyleCnt="5"/>
      <dgm:spPr/>
    </dgm:pt>
    <dgm:pt modelId="{253E52F6-EDCB-44DC-B9F0-47F738F49FFE}" type="pres">
      <dgm:prSet presAssocID="{88F105EA-6516-46D4-9986-7EC8D87ECD9F}" presName="imagNode" presStyleLbl="fgImgPlace1" presStyleIdx="3" presStyleCnt="5" custScaleX="73809" custScaleY="75288" custLinFactNeighborX="757" custLinFactNeighborY="25103"/>
      <dgm:spPr>
        <a:blipFill rotWithShape="1">
          <a:blip xmlns:r="http://schemas.openxmlformats.org/officeDocument/2006/relationships" r:embed="rId4"/>
          <a:stretch>
            <a:fillRect/>
          </a:stretch>
        </a:blipFill>
      </dgm:spPr>
    </dgm:pt>
    <dgm:pt modelId="{2BA49414-70BB-4E2C-B119-DBBE0EF616EF}" type="pres">
      <dgm:prSet presAssocID="{C850E31A-1B73-4122-88AF-145914569400}" presName="sibTrans" presStyleLbl="sibTrans2D1" presStyleIdx="0" presStyleCnt="0"/>
      <dgm:spPr/>
    </dgm:pt>
    <dgm:pt modelId="{723F0EF5-D202-4233-A69E-0675F82ECD48}" type="pres">
      <dgm:prSet presAssocID="{81619B38-ADA3-4B28-B752-A06AED39F794}" presName="compNode" presStyleCnt="0"/>
      <dgm:spPr/>
    </dgm:pt>
    <dgm:pt modelId="{A4C5FAE1-49DA-44E9-AEB2-36AF32DC6B2A}" type="pres">
      <dgm:prSet presAssocID="{81619B38-ADA3-4B28-B752-A06AED39F794}" presName="bkgdShape" presStyleLbl="node1" presStyleIdx="4" presStyleCnt="5" custLinFactNeighborX="0"/>
      <dgm:spPr/>
    </dgm:pt>
    <dgm:pt modelId="{CE487AAE-EF1A-45D9-9B1F-F22C6630CECE}" type="pres">
      <dgm:prSet presAssocID="{81619B38-ADA3-4B28-B752-A06AED39F794}" presName="nodeTx" presStyleLbl="node1" presStyleIdx="4" presStyleCnt="5">
        <dgm:presLayoutVars>
          <dgm:bulletEnabled val="1"/>
        </dgm:presLayoutVars>
      </dgm:prSet>
      <dgm:spPr/>
    </dgm:pt>
    <dgm:pt modelId="{7D568E58-E061-4066-9B57-089BFDFDD755}" type="pres">
      <dgm:prSet presAssocID="{81619B38-ADA3-4B28-B752-A06AED39F794}" presName="invisiNode" presStyleLbl="node1" presStyleIdx="4" presStyleCnt="5"/>
      <dgm:spPr/>
    </dgm:pt>
    <dgm:pt modelId="{BBF621AC-51C8-4A41-8BAF-87EAB4A14795}" type="pres">
      <dgm:prSet presAssocID="{81619B38-ADA3-4B28-B752-A06AED39F794}" presName="imagNode" presStyleLbl="fgImgPlace1" presStyleIdx="4" presStyleCnt="5" custScaleX="73056" custScaleY="75287" custLinFactNeighborY="22244"/>
      <dgm:spPr>
        <a:blipFill rotWithShape="1">
          <a:blip xmlns:r="http://schemas.openxmlformats.org/officeDocument/2006/relationships" r:embed="rId5"/>
          <a:stretch>
            <a:fillRect/>
          </a:stretch>
        </a:blipFill>
      </dgm:spPr>
    </dgm:pt>
  </dgm:ptLst>
  <dgm:cxnLst>
    <dgm:cxn modelId="{B7343804-FDD6-4D09-AA6C-5BFBB7F48B59}" srcId="{EAC957B0-A598-4210-B59C-26952DC305B5}" destId="{D837F043-BB3F-46F7-8DAE-591E9A0B3B17}" srcOrd="1" destOrd="0" parTransId="{0FAB7B2F-5E66-4FD2-A5D9-73B2069AFD80}" sibTransId="{0C1E17C1-B8C5-403B-B9F5-B3A07651556C}"/>
    <dgm:cxn modelId="{840F1307-1359-48C6-99F1-E439159B137F}" type="presOf" srcId="{88F105EA-6516-46D4-9986-7EC8D87ECD9F}" destId="{CA607872-AF01-4F81-867B-470E32B2ACEC}" srcOrd="1" destOrd="0" presId="urn:microsoft.com/office/officeart/2005/8/layout/hList7"/>
    <dgm:cxn modelId="{0839CD1F-C4F7-4CF6-ADAA-4A518CA6D6C1}" srcId="{EAC957B0-A598-4210-B59C-26952DC305B5}" destId="{380EAB62-DEC9-488F-B08C-60F17AF041BD}" srcOrd="0" destOrd="0" parTransId="{6838FBD8-1D20-42FA-A445-DB8F29F40B77}" sibTransId="{D3FC8983-602F-4A31-8366-79589F78E90C}"/>
    <dgm:cxn modelId="{0706102D-4C8B-43CB-A169-4051F89D9157}" type="presOf" srcId="{81619B38-ADA3-4B28-B752-A06AED39F794}" destId="{CE487AAE-EF1A-45D9-9B1F-F22C6630CECE}" srcOrd="1" destOrd="0" presId="urn:microsoft.com/office/officeart/2005/8/layout/hList7"/>
    <dgm:cxn modelId="{4A62934A-D6AA-4A78-8ABA-E9A645B18253}" srcId="{EAC957B0-A598-4210-B59C-26952DC305B5}" destId="{1D15B503-FC25-4780-97FA-29432E8AB4E2}" srcOrd="2" destOrd="0" parTransId="{D57C13E2-841E-43B1-A4F1-2FC6E0EEE836}" sibTransId="{ED03CDC7-B31E-4C55-B879-93DA5E9448AF}"/>
    <dgm:cxn modelId="{A6089A5E-2E34-4C1F-A407-F45C32F988B9}" type="presOf" srcId="{D837F043-BB3F-46F7-8DAE-591E9A0B3B17}" destId="{B52E3411-DC34-4ECB-AEF0-6CD6E9D4218E}" srcOrd="1" destOrd="0" presId="urn:microsoft.com/office/officeart/2005/8/layout/hList7"/>
    <dgm:cxn modelId="{E2B3606C-F2CB-4E94-B6CE-706E1DF68353}" type="presOf" srcId="{EAC957B0-A598-4210-B59C-26952DC305B5}" destId="{BE6EAFA3-FD78-41FD-AB6D-6924D0662450}" srcOrd="0" destOrd="0" presId="urn:microsoft.com/office/officeart/2005/8/layout/hList7"/>
    <dgm:cxn modelId="{B6AF1C74-563E-4DA5-82A1-F8040098D48B}" type="presOf" srcId="{C850E31A-1B73-4122-88AF-145914569400}" destId="{2BA49414-70BB-4E2C-B119-DBBE0EF616EF}" srcOrd="0" destOrd="0" presId="urn:microsoft.com/office/officeart/2005/8/layout/hList7"/>
    <dgm:cxn modelId="{C5853374-2D6F-4786-9013-2659782D185F}" type="presOf" srcId="{D837F043-BB3F-46F7-8DAE-591E9A0B3B17}" destId="{D6F33ADA-6A27-4408-BC33-C37AD3BD0DD2}" srcOrd="0" destOrd="0" presId="urn:microsoft.com/office/officeart/2005/8/layout/hList7"/>
    <dgm:cxn modelId="{5E1A1F79-4FBC-413A-96E8-8E39C33AE8CE}" type="presOf" srcId="{0C1E17C1-B8C5-403B-B9F5-B3A07651556C}" destId="{D6D02666-79B1-4332-9847-3D16A4A214C5}" srcOrd="0" destOrd="0" presId="urn:microsoft.com/office/officeart/2005/8/layout/hList7"/>
    <dgm:cxn modelId="{4493807A-5266-4F4F-90D5-4FFBD31A5F88}" type="presOf" srcId="{ED03CDC7-B31E-4C55-B879-93DA5E9448AF}" destId="{B931545B-EB0E-4BFD-B3F4-76A95AAE4D12}" srcOrd="0" destOrd="0" presId="urn:microsoft.com/office/officeart/2005/8/layout/hList7"/>
    <dgm:cxn modelId="{52E0437F-0948-4525-9AB1-2D45D2623156}" type="presOf" srcId="{88F105EA-6516-46D4-9986-7EC8D87ECD9F}" destId="{518A9A20-DF21-4C25-8432-A6CD4406DBBB}" srcOrd="0" destOrd="0" presId="urn:microsoft.com/office/officeart/2005/8/layout/hList7"/>
    <dgm:cxn modelId="{828BC682-9C3A-4FEB-B8A1-99091AF26F13}" type="presOf" srcId="{81619B38-ADA3-4B28-B752-A06AED39F794}" destId="{A4C5FAE1-49DA-44E9-AEB2-36AF32DC6B2A}" srcOrd="0" destOrd="0" presId="urn:microsoft.com/office/officeart/2005/8/layout/hList7"/>
    <dgm:cxn modelId="{97A5AA87-24A9-4834-A375-B2F00C9DB1A4}" type="presOf" srcId="{1D15B503-FC25-4780-97FA-29432E8AB4E2}" destId="{4F62C815-A04A-4960-BC76-175F8D44D073}" srcOrd="0" destOrd="0" presId="urn:microsoft.com/office/officeart/2005/8/layout/hList7"/>
    <dgm:cxn modelId="{4C9474A7-66F6-47A1-B0EC-DB68973546E6}" type="presOf" srcId="{380EAB62-DEC9-488F-B08C-60F17AF041BD}" destId="{D729986F-03BF-40B5-8972-056016AC6D72}" srcOrd="0" destOrd="0" presId="urn:microsoft.com/office/officeart/2005/8/layout/hList7"/>
    <dgm:cxn modelId="{D47F13AF-7AE1-41E5-B5A3-1CFFB8AFAE94}" type="presOf" srcId="{380EAB62-DEC9-488F-B08C-60F17AF041BD}" destId="{1FD64783-30A2-492B-AC56-4FA24F05D360}" srcOrd="1" destOrd="0" presId="urn:microsoft.com/office/officeart/2005/8/layout/hList7"/>
    <dgm:cxn modelId="{5053ABC1-3F86-48D4-B43F-20C1F92AB56B}" srcId="{EAC957B0-A598-4210-B59C-26952DC305B5}" destId="{81619B38-ADA3-4B28-B752-A06AED39F794}" srcOrd="4" destOrd="0" parTransId="{99EBCA49-DC28-4293-A782-DB93890C87E6}" sibTransId="{2A64F1E6-2303-4D95-ACF5-D0CEBEBBFB8E}"/>
    <dgm:cxn modelId="{B69347CA-0109-42A2-8A82-A0EA885AFB08}" srcId="{EAC957B0-A598-4210-B59C-26952DC305B5}" destId="{88F105EA-6516-46D4-9986-7EC8D87ECD9F}" srcOrd="3" destOrd="0" parTransId="{91A89168-2FCA-482C-8B2F-B8260245CC9E}" sibTransId="{C850E31A-1B73-4122-88AF-145914569400}"/>
    <dgm:cxn modelId="{D6FF8FCB-C59D-4953-B0F5-5EE66FB3851A}" type="presOf" srcId="{1D15B503-FC25-4780-97FA-29432E8AB4E2}" destId="{C20B02C1-B171-4105-8FE5-0DE5BDD333E4}" srcOrd="1" destOrd="0" presId="urn:microsoft.com/office/officeart/2005/8/layout/hList7"/>
    <dgm:cxn modelId="{41A1E0E6-6BE7-40EB-944B-2C845CC12190}" type="presOf" srcId="{D3FC8983-602F-4A31-8366-79589F78E90C}" destId="{0A8C2908-B1D5-45AF-AAC1-500243AA64EF}" srcOrd="0" destOrd="0" presId="urn:microsoft.com/office/officeart/2005/8/layout/hList7"/>
    <dgm:cxn modelId="{8EEF5D5F-1E66-403F-B841-27E8E2AFC99D}" type="presParOf" srcId="{BE6EAFA3-FD78-41FD-AB6D-6924D0662450}" destId="{2DBF740D-F7F2-416C-A4A8-663DE42A5A78}" srcOrd="0" destOrd="0" presId="urn:microsoft.com/office/officeart/2005/8/layout/hList7"/>
    <dgm:cxn modelId="{9ED6279E-D3CA-42A2-B4EA-49300A6EBF79}" type="presParOf" srcId="{BE6EAFA3-FD78-41FD-AB6D-6924D0662450}" destId="{6314B50A-8317-40FD-9EA1-AD99944C1670}" srcOrd="1" destOrd="0" presId="urn:microsoft.com/office/officeart/2005/8/layout/hList7"/>
    <dgm:cxn modelId="{5D91DFD9-B4F6-424E-817E-0EF769004D00}" type="presParOf" srcId="{6314B50A-8317-40FD-9EA1-AD99944C1670}" destId="{D8B300BF-E5E5-4B60-B1E0-818AE11A655B}" srcOrd="0" destOrd="0" presId="urn:microsoft.com/office/officeart/2005/8/layout/hList7"/>
    <dgm:cxn modelId="{3A5A63ED-F417-4D1F-A307-D995F34389B7}" type="presParOf" srcId="{D8B300BF-E5E5-4B60-B1E0-818AE11A655B}" destId="{D729986F-03BF-40B5-8972-056016AC6D72}" srcOrd="0" destOrd="0" presId="urn:microsoft.com/office/officeart/2005/8/layout/hList7"/>
    <dgm:cxn modelId="{49FD2241-B071-49B2-BDF7-E7ED688B778B}" type="presParOf" srcId="{D8B300BF-E5E5-4B60-B1E0-818AE11A655B}" destId="{1FD64783-30A2-492B-AC56-4FA24F05D360}" srcOrd="1" destOrd="0" presId="urn:microsoft.com/office/officeart/2005/8/layout/hList7"/>
    <dgm:cxn modelId="{047412AE-58E3-4942-A5F6-2AA7FFBEDD3F}" type="presParOf" srcId="{D8B300BF-E5E5-4B60-B1E0-818AE11A655B}" destId="{BDF5CC47-68D9-4CA1-8FDA-93665D5C7AD1}" srcOrd="2" destOrd="0" presId="urn:microsoft.com/office/officeart/2005/8/layout/hList7"/>
    <dgm:cxn modelId="{C30144A7-C7AC-4ACD-B7D8-D9F504374069}" type="presParOf" srcId="{D8B300BF-E5E5-4B60-B1E0-818AE11A655B}" destId="{7F8B40C0-BF54-41EF-A864-1645D47D48F9}" srcOrd="3" destOrd="0" presId="urn:microsoft.com/office/officeart/2005/8/layout/hList7"/>
    <dgm:cxn modelId="{BC236AB2-7E2A-468C-B519-C7347168C96A}" type="presParOf" srcId="{6314B50A-8317-40FD-9EA1-AD99944C1670}" destId="{0A8C2908-B1D5-45AF-AAC1-500243AA64EF}" srcOrd="1" destOrd="0" presId="urn:microsoft.com/office/officeart/2005/8/layout/hList7"/>
    <dgm:cxn modelId="{7CEC2551-F641-4E61-B17B-5CF715833AFC}" type="presParOf" srcId="{6314B50A-8317-40FD-9EA1-AD99944C1670}" destId="{CD055997-A329-495B-A9CE-29EE4C59D470}" srcOrd="2" destOrd="0" presId="urn:microsoft.com/office/officeart/2005/8/layout/hList7"/>
    <dgm:cxn modelId="{AD30558F-B588-43C2-AEA4-72FFD8AAC63A}" type="presParOf" srcId="{CD055997-A329-495B-A9CE-29EE4C59D470}" destId="{D6F33ADA-6A27-4408-BC33-C37AD3BD0DD2}" srcOrd="0" destOrd="0" presId="urn:microsoft.com/office/officeart/2005/8/layout/hList7"/>
    <dgm:cxn modelId="{B751DDFE-B69B-4D87-9175-E23FF75CE37B}" type="presParOf" srcId="{CD055997-A329-495B-A9CE-29EE4C59D470}" destId="{B52E3411-DC34-4ECB-AEF0-6CD6E9D4218E}" srcOrd="1" destOrd="0" presId="urn:microsoft.com/office/officeart/2005/8/layout/hList7"/>
    <dgm:cxn modelId="{96FE8EE1-1FE8-44A8-922D-864A9F087E7C}" type="presParOf" srcId="{CD055997-A329-495B-A9CE-29EE4C59D470}" destId="{82FD03BA-23BC-4914-8066-013AEA5E7868}" srcOrd="2" destOrd="0" presId="urn:microsoft.com/office/officeart/2005/8/layout/hList7"/>
    <dgm:cxn modelId="{0343D1E3-96EE-490C-9C3E-656D0099FC68}" type="presParOf" srcId="{CD055997-A329-495B-A9CE-29EE4C59D470}" destId="{829AF071-C3C8-40F2-B85B-C526982316D7}" srcOrd="3" destOrd="0" presId="urn:microsoft.com/office/officeart/2005/8/layout/hList7"/>
    <dgm:cxn modelId="{438AF892-65DF-4333-9D10-817B9050BE55}" type="presParOf" srcId="{6314B50A-8317-40FD-9EA1-AD99944C1670}" destId="{D6D02666-79B1-4332-9847-3D16A4A214C5}" srcOrd="3" destOrd="0" presId="urn:microsoft.com/office/officeart/2005/8/layout/hList7"/>
    <dgm:cxn modelId="{F1EEAFC4-2EF5-4C00-9D34-3DFF7FAB6384}" type="presParOf" srcId="{6314B50A-8317-40FD-9EA1-AD99944C1670}" destId="{E8A12698-50F6-4419-8A8D-7AFE9957EE27}" srcOrd="4" destOrd="0" presId="urn:microsoft.com/office/officeart/2005/8/layout/hList7"/>
    <dgm:cxn modelId="{E5509C40-4751-401E-A613-804E4047B184}" type="presParOf" srcId="{E8A12698-50F6-4419-8A8D-7AFE9957EE27}" destId="{4F62C815-A04A-4960-BC76-175F8D44D073}" srcOrd="0" destOrd="0" presId="urn:microsoft.com/office/officeart/2005/8/layout/hList7"/>
    <dgm:cxn modelId="{0F081ED0-BEAF-41C4-BE2B-22B267D58087}" type="presParOf" srcId="{E8A12698-50F6-4419-8A8D-7AFE9957EE27}" destId="{C20B02C1-B171-4105-8FE5-0DE5BDD333E4}" srcOrd="1" destOrd="0" presId="urn:microsoft.com/office/officeart/2005/8/layout/hList7"/>
    <dgm:cxn modelId="{902819D7-4B8B-468F-BDF4-038D42833A8E}" type="presParOf" srcId="{E8A12698-50F6-4419-8A8D-7AFE9957EE27}" destId="{7DA9D625-3CD0-4310-B641-40A8114C64EF}" srcOrd="2" destOrd="0" presId="urn:microsoft.com/office/officeart/2005/8/layout/hList7"/>
    <dgm:cxn modelId="{E3FF8D7F-0E06-4BBE-84ED-8E347C1D9152}" type="presParOf" srcId="{E8A12698-50F6-4419-8A8D-7AFE9957EE27}" destId="{2B6E2A2A-26F8-48D6-953C-E8DFD99962D7}" srcOrd="3" destOrd="0" presId="urn:microsoft.com/office/officeart/2005/8/layout/hList7"/>
    <dgm:cxn modelId="{90CEA833-729F-48D4-AE48-FB49CD791798}" type="presParOf" srcId="{6314B50A-8317-40FD-9EA1-AD99944C1670}" destId="{B931545B-EB0E-4BFD-B3F4-76A95AAE4D12}" srcOrd="5" destOrd="0" presId="urn:microsoft.com/office/officeart/2005/8/layout/hList7"/>
    <dgm:cxn modelId="{87B4F7BA-3E1D-4FAD-A013-45BFE4EBA285}" type="presParOf" srcId="{6314B50A-8317-40FD-9EA1-AD99944C1670}" destId="{42FAE426-2E6D-4B28-988E-E716302F9AFE}" srcOrd="6" destOrd="0" presId="urn:microsoft.com/office/officeart/2005/8/layout/hList7"/>
    <dgm:cxn modelId="{A1B844C1-B540-48FA-9E3B-1F97AA87FD91}" type="presParOf" srcId="{42FAE426-2E6D-4B28-988E-E716302F9AFE}" destId="{518A9A20-DF21-4C25-8432-A6CD4406DBBB}" srcOrd="0" destOrd="0" presId="urn:microsoft.com/office/officeart/2005/8/layout/hList7"/>
    <dgm:cxn modelId="{80BC6048-2581-4C83-9DC5-693B710CE351}" type="presParOf" srcId="{42FAE426-2E6D-4B28-988E-E716302F9AFE}" destId="{CA607872-AF01-4F81-867B-470E32B2ACEC}" srcOrd="1" destOrd="0" presId="urn:microsoft.com/office/officeart/2005/8/layout/hList7"/>
    <dgm:cxn modelId="{5BF15922-42A4-4975-9174-0D238640A7F6}" type="presParOf" srcId="{42FAE426-2E6D-4B28-988E-E716302F9AFE}" destId="{A341146F-F648-4C87-AE12-CAAC658FE968}" srcOrd="2" destOrd="0" presId="urn:microsoft.com/office/officeart/2005/8/layout/hList7"/>
    <dgm:cxn modelId="{1A4212B2-D173-4E4D-B686-BFD6087243AD}" type="presParOf" srcId="{42FAE426-2E6D-4B28-988E-E716302F9AFE}" destId="{253E52F6-EDCB-44DC-B9F0-47F738F49FFE}" srcOrd="3" destOrd="0" presId="urn:microsoft.com/office/officeart/2005/8/layout/hList7"/>
    <dgm:cxn modelId="{43573688-BD7A-4412-8B78-31F268FDBA44}" type="presParOf" srcId="{6314B50A-8317-40FD-9EA1-AD99944C1670}" destId="{2BA49414-70BB-4E2C-B119-DBBE0EF616EF}" srcOrd="7" destOrd="0" presId="urn:microsoft.com/office/officeart/2005/8/layout/hList7"/>
    <dgm:cxn modelId="{4251D1A3-0D91-4BBB-9CC4-7BDD6E2D584F}" type="presParOf" srcId="{6314B50A-8317-40FD-9EA1-AD99944C1670}" destId="{723F0EF5-D202-4233-A69E-0675F82ECD48}" srcOrd="8" destOrd="0" presId="urn:microsoft.com/office/officeart/2005/8/layout/hList7"/>
    <dgm:cxn modelId="{16B88174-5BA2-4E5F-9FB7-16C17A05FD7E}" type="presParOf" srcId="{723F0EF5-D202-4233-A69E-0675F82ECD48}" destId="{A4C5FAE1-49DA-44E9-AEB2-36AF32DC6B2A}" srcOrd="0" destOrd="0" presId="urn:microsoft.com/office/officeart/2005/8/layout/hList7"/>
    <dgm:cxn modelId="{F60D6932-F3E7-4892-9042-909366D74A20}" type="presParOf" srcId="{723F0EF5-D202-4233-A69E-0675F82ECD48}" destId="{CE487AAE-EF1A-45D9-9B1F-F22C6630CECE}" srcOrd="1" destOrd="0" presId="urn:microsoft.com/office/officeart/2005/8/layout/hList7"/>
    <dgm:cxn modelId="{134DF80D-4D76-49A2-A504-444A19CB25D5}" type="presParOf" srcId="{723F0EF5-D202-4233-A69E-0675F82ECD48}" destId="{7D568E58-E061-4066-9B57-089BFDFDD755}" srcOrd="2" destOrd="0" presId="urn:microsoft.com/office/officeart/2005/8/layout/hList7"/>
    <dgm:cxn modelId="{C97B6739-D286-4396-874D-FFB413D3E140}" type="presParOf" srcId="{723F0EF5-D202-4233-A69E-0675F82ECD48}" destId="{BBF621AC-51C8-4A41-8BAF-87EAB4A14795}"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0EF369-1761-439B-B1F5-129DDDFF36BF}" type="doc">
      <dgm:prSet loTypeId="urn:microsoft.com/office/officeart/2005/8/layout/hChevron3" loCatId="process" qsTypeId="urn:microsoft.com/office/officeart/2005/8/quickstyle/simple4" qsCatId="simple" csTypeId="urn:microsoft.com/office/officeart/2005/8/colors/accent1_3" csCatId="accent1" phldr="1"/>
      <dgm:spPr/>
    </dgm:pt>
    <dgm:pt modelId="{050FD485-8DD5-4B8C-8D85-CABA5577E2A8}">
      <dgm:prSet phldrT="[Text]"/>
      <dgm:spPr/>
      <dgm:t>
        <a:bodyPr/>
        <a:lstStyle/>
        <a:p>
          <a:r>
            <a:rPr lang="en-GB" b="1" dirty="0"/>
            <a:t>IX</a:t>
          </a:r>
        </a:p>
        <a:p>
          <a:r>
            <a:rPr lang="en-GB" b="1" dirty="0"/>
            <a:t>Survey</a:t>
          </a:r>
        </a:p>
      </dgm:t>
    </dgm:pt>
    <dgm:pt modelId="{2268CC5C-522C-49CD-AD42-5177C7E1D29F}" type="parTrans" cxnId="{1D97681B-30CF-499B-8351-B9912D85A231}">
      <dgm:prSet/>
      <dgm:spPr/>
      <dgm:t>
        <a:bodyPr/>
        <a:lstStyle/>
        <a:p>
          <a:endParaRPr lang="en-GB" b="1"/>
        </a:p>
      </dgm:t>
    </dgm:pt>
    <dgm:pt modelId="{8E58CAF2-1E42-4F99-BD9A-27757471CA43}" type="sibTrans" cxnId="{1D97681B-30CF-499B-8351-B9912D85A231}">
      <dgm:prSet/>
      <dgm:spPr/>
      <dgm:t>
        <a:bodyPr/>
        <a:lstStyle/>
        <a:p>
          <a:endParaRPr lang="en-GB" b="1"/>
        </a:p>
      </dgm:t>
    </dgm:pt>
    <dgm:pt modelId="{35A78696-9164-4241-8800-258376F78485}">
      <dgm:prSet phldrT="[Text]"/>
      <dgm:spPr/>
      <dgm:t>
        <a:bodyPr/>
        <a:lstStyle/>
        <a:p>
          <a:r>
            <a:rPr lang="en-GB" b="1" dirty="0"/>
            <a:t>Analyse Results</a:t>
          </a:r>
        </a:p>
      </dgm:t>
    </dgm:pt>
    <dgm:pt modelId="{982661A1-C237-4B0F-9DB6-1FB374A5477D}" type="parTrans" cxnId="{BA3B8720-82C5-4DE9-A35B-255113758668}">
      <dgm:prSet/>
      <dgm:spPr/>
      <dgm:t>
        <a:bodyPr/>
        <a:lstStyle/>
        <a:p>
          <a:endParaRPr lang="en-GB" b="1"/>
        </a:p>
      </dgm:t>
    </dgm:pt>
    <dgm:pt modelId="{FD200528-8132-4A00-BC7C-01DB6E4A149B}" type="sibTrans" cxnId="{BA3B8720-82C5-4DE9-A35B-255113758668}">
      <dgm:prSet/>
      <dgm:spPr/>
      <dgm:t>
        <a:bodyPr/>
        <a:lstStyle/>
        <a:p>
          <a:endParaRPr lang="en-GB" b="1"/>
        </a:p>
      </dgm:t>
    </dgm:pt>
    <dgm:pt modelId="{77C57E50-680E-49A4-BBAA-666BC384269A}">
      <dgm:prSet phldrT="[Text]"/>
      <dgm:spPr/>
      <dgm:t>
        <a:bodyPr/>
        <a:lstStyle/>
        <a:p>
          <a:r>
            <a:rPr lang="en-GB" b="1" dirty="0"/>
            <a:t>Feedback Implementation Road Map</a:t>
          </a:r>
        </a:p>
      </dgm:t>
    </dgm:pt>
    <dgm:pt modelId="{D4DE3FEA-89AF-44D4-8A9E-DF1CB94BC44D}" type="parTrans" cxnId="{617564B5-FC60-4261-92B8-0D5D3FA65B8D}">
      <dgm:prSet/>
      <dgm:spPr/>
      <dgm:t>
        <a:bodyPr/>
        <a:lstStyle/>
        <a:p>
          <a:endParaRPr lang="en-GB" b="1"/>
        </a:p>
      </dgm:t>
    </dgm:pt>
    <dgm:pt modelId="{5100973D-A302-4FE0-B454-8153E2B809FD}" type="sibTrans" cxnId="{617564B5-FC60-4261-92B8-0D5D3FA65B8D}">
      <dgm:prSet/>
      <dgm:spPr/>
      <dgm:t>
        <a:bodyPr/>
        <a:lstStyle/>
        <a:p>
          <a:endParaRPr lang="en-GB" b="1"/>
        </a:p>
      </dgm:t>
    </dgm:pt>
    <dgm:pt modelId="{C43F8922-556B-4B3A-BCA9-A7EBB579F339}">
      <dgm:prSet phldrT="[Text]"/>
      <dgm:spPr/>
      <dgm:t>
        <a:bodyPr/>
        <a:lstStyle/>
        <a:p>
          <a:r>
            <a:rPr lang="en-GB" b="1" dirty="0"/>
            <a:t>Agree Implementation Plan</a:t>
          </a:r>
        </a:p>
      </dgm:t>
    </dgm:pt>
    <dgm:pt modelId="{8A5CF931-C5F6-4351-BE58-B3C088B67BE7}" type="parTrans" cxnId="{4AC41E7F-8C38-4B75-A48D-63AEA7337118}">
      <dgm:prSet/>
      <dgm:spPr/>
      <dgm:t>
        <a:bodyPr/>
        <a:lstStyle/>
        <a:p>
          <a:endParaRPr lang="en-GB" b="1"/>
        </a:p>
      </dgm:t>
    </dgm:pt>
    <dgm:pt modelId="{9E10FFC0-96F7-4DBC-B4D0-C3C858522604}" type="sibTrans" cxnId="{4AC41E7F-8C38-4B75-A48D-63AEA7337118}">
      <dgm:prSet/>
      <dgm:spPr/>
      <dgm:t>
        <a:bodyPr/>
        <a:lstStyle/>
        <a:p>
          <a:endParaRPr lang="en-GB" b="1"/>
        </a:p>
      </dgm:t>
    </dgm:pt>
    <dgm:pt modelId="{129D08BE-AA0A-4015-B3D1-399D0789029A}">
      <dgm:prSet phldrT="[Text]"/>
      <dgm:spPr/>
      <dgm:t>
        <a:bodyPr/>
        <a:lstStyle/>
        <a:p>
          <a:r>
            <a:rPr lang="en-GB" b="1" dirty="0"/>
            <a:t>IX Implementation</a:t>
          </a:r>
        </a:p>
      </dgm:t>
    </dgm:pt>
    <dgm:pt modelId="{34A7EB9D-FF44-4CC0-9913-74720D53E513}" type="parTrans" cxnId="{A446E0E7-2553-4D09-B722-BA5BB31D4E6F}">
      <dgm:prSet/>
      <dgm:spPr/>
      <dgm:t>
        <a:bodyPr/>
        <a:lstStyle/>
        <a:p>
          <a:endParaRPr lang="en-GB" b="1"/>
        </a:p>
      </dgm:t>
    </dgm:pt>
    <dgm:pt modelId="{0B53E740-FEAD-4F0D-9681-E124506B9DCD}" type="sibTrans" cxnId="{A446E0E7-2553-4D09-B722-BA5BB31D4E6F}">
      <dgm:prSet/>
      <dgm:spPr/>
      <dgm:t>
        <a:bodyPr/>
        <a:lstStyle/>
        <a:p>
          <a:endParaRPr lang="en-GB" b="1"/>
        </a:p>
      </dgm:t>
    </dgm:pt>
    <dgm:pt modelId="{BCF86958-DBCD-42CE-8100-61556A00A465}">
      <dgm:prSet phldrT="[Text]"/>
      <dgm:spPr/>
      <dgm:t>
        <a:bodyPr/>
        <a:lstStyle/>
        <a:p>
          <a:r>
            <a:rPr lang="en-GB" b="1" dirty="0"/>
            <a:t>Go-Live</a:t>
          </a:r>
        </a:p>
      </dgm:t>
    </dgm:pt>
    <dgm:pt modelId="{235D8114-AFCA-43FE-95E1-412A20B061F7}" type="parTrans" cxnId="{FBFE9A79-BB1A-42B6-A039-2C6875D47470}">
      <dgm:prSet/>
      <dgm:spPr/>
      <dgm:t>
        <a:bodyPr/>
        <a:lstStyle/>
        <a:p>
          <a:endParaRPr lang="en-GB" b="1"/>
        </a:p>
      </dgm:t>
    </dgm:pt>
    <dgm:pt modelId="{8F1CF89E-CE60-472E-BEF7-C219C8768183}" type="sibTrans" cxnId="{FBFE9A79-BB1A-42B6-A039-2C6875D47470}">
      <dgm:prSet/>
      <dgm:spPr/>
      <dgm:t>
        <a:bodyPr/>
        <a:lstStyle/>
        <a:p>
          <a:endParaRPr lang="en-GB" b="1"/>
        </a:p>
      </dgm:t>
    </dgm:pt>
    <dgm:pt modelId="{67DA297D-5BDF-4D77-AB56-88F6F8631EB2}">
      <dgm:prSet phldrT="[Text]"/>
      <dgm:spPr/>
      <dgm:t>
        <a:bodyPr/>
        <a:lstStyle/>
        <a:p>
          <a:r>
            <a:rPr lang="en-GB" b="1" dirty="0"/>
            <a:t>Post Implementation Support</a:t>
          </a:r>
        </a:p>
      </dgm:t>
    </dgm:pt>
    <dgm:pt modelId="{2C78CEA1-5C74-4BAF-98F9-857988504109}" type="parTrans" cxnId="{AB6ADA3A-2879-4E20-88F7-36A3DEAF18C1}">
      <dgm:prSet/>
      <dgm:spPr/>
      <dgm:t>
        <a:bodyPr/>
        <a:lstStyle/>
        <a:p>
          <a:endParaRPr lang="en-GB" b="1"/>
        </a:p>
      </dgm:t>
    </dgm:pt>
    <dgm:pt modelId="{BC775A3D-93C1-45F3-911D-FA6D5C1B2989}" type="sibTrans" cxnId="{AB6ADA3A-2879-4E20-88F7-36A3DEAF18C1}">
      <dgm:prSet/>
      <dgm:spPr/>
      <dgm:t>
        <a:bodyPr/>
        <a:lstStyle/>
        <a:p>
          <a:endParaRPr lang="en-GB" b="1"/>
        </a:p>
      </dgm:t>
    </dgm:pt>
    <dgm:pt modelId="{57A0220A-A9F5-4A55-9560-B6DFA0CB0EED}" type="pres">
      <dgm:prSet presAssocID="{840EF369-1761-439B-B1F5-129DDDFF36BF}" presName="Name0" presStyleCnt="0">
        <dgm:presLayoutVars>
          <dgm:dir/>
          <dgm:resizeHandles val="exact"/>
        </dgm:presLayoutVars>
      </dgm:prSet>
      <dgm:spPr/>
    </dgm:pt>
    <dgm:pt modelId="{56596315-2566-4B84-BD0F-860CAA425A84}" type="pres">
      <dgm:prSet presAssocID="{050FD485-8DD5-4B8C-8D85-CABA5577E2A8}" presName="parTxOnly" presStyleLbl="node1" presStyleIdx="0" presStyleCnt="7" custScaleX="62096">
        <dgm:presLayoutVars>
          <dgm:bulletEnabled val="1"/>
        </dgm:presLayoutVars>
      </dgm:prSet>
      <dgm:spPr/>
    </dgm:pt>
    <dgm:pt modelId="{601A3F55-0AB2-4AAB-BDF4-E3C9A01B38DE}" type="pres">
      <dgm:prSet presAssocID="{8E58CAF2-1E42-4F99-BD9A-27757471CA43}" presName="parSpace" presStyleCnt="0"/>
      <dgm:spPr/>
    </dgm:pt>
    <dgm:pt modelId="{F3981AD3-028D-46D2-8987-80033388EE28}" type="pres">
      <dgm:prSet presAssocID="{35A78696-9164-4241-8800-258376F78485}" presName="parTxOnly" presStyleLbl="node1" presStyleIdx="1" presStyleCnt="7" custScaleX="72348">
        <dgm:presLayoutVars>
          <dgm:bulletEnabled val="1"/>
        </dgm:presLayoutVars>
      </dgm:prSet>
      <dgm:spPr/>
    </dgm:pt>
    <dgm:pt modelId="{71CC4BDD-C352-42FB-8BA7-B5D82F975A42}" type="pres">
      <dgm:prSet presAssocID="{FD200528-8132-4A00-BC7C-01DB6E4A149B}" presName="parSpace" presStyleCnt="0"/>
      <dgm:spPr/>
    </dgm:pt>
    <dgm:pt modelId="{A93947D7-22C6-4EEF-BC54-EE429CF2B780}" type="pres">
      <dgm:prSet presAssocID="{77C57E50-680E-49A4-BBAA-666BC384269A}" presName="parTxOnly" presStyleLbl="node1" presStyleIdx="2" presStyleCnt="7">
        <dgm:presLayoutVars>
          <dgm:bulletEnabled val="1"/>
        </dgm:presLayoutVars>
      </dgm:prSet>
      <dgm:spPr/>
    </dgm:pt>
    <dgm:pt modelId="{DDC0E6C6-A8FB-46E2-97AD-A7CC3906AD34}" type="pres">
      <dgm:prSet presAssocID="{5100973D-A302-4FE0-B454-8153E2B809FD}" presName="parSpace" presStyleCnt="0"/>
      <dgm:spPr/>
    </dgm:pt>
    <dgm:pt modelId="{589CEBAE-405C-4990-961F-E681F5CA4932}" type="pres">
      <dgm:prSet presAssocID="{C43F8922-556B-4B3A-BCA9-A7EBB579F339}" presName="parTxOnly" presStyleLbl="node1" presStyleIdx="3" presStyleCnt="7">
        <dgm:presLayoutVars>
          <dgm:bulletEnabled val="1"/>
        </dgm:presLayoutVars>
      </dgm:prSet>
      <dgm:spPr/>
    </dgm:pt>
    <dgm:pt modelId="{10C83139-7BE2-4DBA-9241-4BAC4773A6B5}" type="pres">
      <dgm:prSet presAssocID="{9E10FFC0-96F7-4DBC-B4D0-C3C858522604}" presName="parSpace" presStyleCnt="0"/>
      <dgm:spPr/>
    </dgm:pt>
    <dgm:pt modelId="{D49BE1D4-8665-44CF-BBCA-F216CECC1A4B}" type="pres">
      <dgm:prSet presAssocID="{129D08BE-AA0A-4015-B3D1-399D0789029A}" presName="parTxOnly" presStyleLbl="node1" presStyleIdx="4" presStyleCnt="7" custScaleX="98644">
        <dgm:presLayoutVars>
          <dgm:bulletEnabled val="1"/>
        </dgm:presLayoutVars>
      </dgm:prSet>
      <dgm:spPr/>
    </dgm:pt>
    <dgm:pt modelId="{DAE7915B-9AB4-482F-A20F-8DD586AF2D06}" type="pres">
      <dgm:prSet presAssocID="{0B53E740-FEAD-4F0D-9681-E124506B9DCD}" presName="parSpace" presStyleCnt="0"/>
      <dgm:spPr/>
    </dgm:pt>
    <dgm:pt modelId="{36C2950B-7BE0-420A-A996-C38FA2876CE9}" type="pres">
      <dgm:prSet presAssocID="{BCF86958-DBCD-42CE-8100-61556A00A465}" presName="parTxOnly" presStyleLbl="node1" presStyleIdx="5" presStyleCnt="7" custScaleX="64997">
        <dgm:presLayoutVars>
          <dgm:bulletEnabled val="1"/>
        </dgm:presLayoutVars>
      </dgm:prSet>
      <dgm:spPr/>
    </dgm:pt>
    <dgm:pt modelId="{960734C9-DE9C-42F6-9BE3-AEC09F0D41E1}" type="pres">
      <dgm:prSet presAssocID="{8F1CF89E-CE60-472E-BEF7-C219C8768183}" presName="parSpace" presStyleCnt="0"/>
      <dgm:spPr/>
    </dgm:pt>
    <dgm:pt modelId="{C97D8F25-4398-49DC-96B3-6A6D7D717AE2}" type="pres">
      <dgm:prSet presAssocID="{67DA297D-5BDF-4D77-AB56-88F6F8631EB2}" presName="parTxOnly" presStyleLbl="node1" presStyleIdx="6" presStyleCnt="7">
        <dgm:presLayoutVars>
          <dgm:bulletEnabled val="1"/>
        </dgm:presLayoutVars>
      </dgm:prSet>
      <dgm:spPr/>
    </dgm:pt>
  </dgm:ptLst>
  <dgm:cxnLst>
    <dgm:cxn modelId="{1D97681B-30CF-499B-8351-B9912D85A231}" srcId="{840EF369-1761-439B-B1F5-129DDDFF36BF}" destId="{050FD485-8DD5-4B8C-8D85-CABA5577E2A8}" srcOrd="0" destOrd="0" parTransId="{2268CC5C-522C-49CD-AD42-5177C7E1D29F}" sibTransId="{8E58CAF2-1E42-4F99-BD9A-27757471CA43}"/>
    <dgm:cxn modelId="{BA3B8720-82C5-4DE9-A35B-255113758668}" srcId="{840EF369-1761-439B-B1F5-129DDDFF36BF}" destId="{35A78696-9164-4241-8800-258376F78485}" srcOrd="1" destOrd="0" parTransId="{982661A1-C237-4B0F-9DB6-1FB374A5477D}" sibTransId="{FD200528-8132-4A00-BC7C-01DB6E4A149B}"/>
    <dgm:cxn modelId="{AB6ADA3A-2879-4E20-88F7-36A3DEAF18C1}" srcId="{840EF369-1761-439B-B1F5-129DDDFF36BF}" destId="{67DA297D-5BDF-4D77-AB56-88F6F8631EB2}" srcOrd="6" destOrd="0" parTransId="{2C78CEA1-5C74-4BAF-98F9-857988504109}" sibTransId="{BC775A3D-93C1-45F3-911D-FA6D5C1B2989}"/>
    <dgm:cxn modelId="{81266B69-7067-4643-B018-5197465102F2}" type="presOf" srcId="{129D08BE-AA0A-4015-B3D1-399D0789029A}" destId="{D49BE1D4-8665-44CF-BBCA-F216CECC1A4B}" srcOrd="0" destOrd="0" presId="urn:microsoft.com/office/officeart/2005/8/layout/hChevron3"/>
    <dgm:cxn modelId="{FBFE9A79-BB1A-42B6-A039-2C6875D47470}" srcId="{840EF369-1761-439B-B1F5-129DDDFF36BF}" destId="{BCF86958-DBCD-42CE-8100-61556A00A465}" srcOrd="5" destOrd="0" parTransId="{235D8114-AFCA-43FE-95E1-412A20B061F7}" sibTransId="{8F1CF89E-CE60-472E-BEF7-C219C8768183}"/>
    <dgm:cxn modelId="{4AC41E7F-8C38-4B75-A48D-63AEA7337118}" srcId="{840EF369-1761-439B-B1F5-129DDDFF36BF}" destId="{C43F8922-556B-4B3A-BCA9-A7EBB579F339}" srcOrd="3" destOrd="0" parTransId="{8A5CF931-C5F6-4351-BE58-B3C088B67BE7}" sibTransId="{9E10FFC0-96F7-4DBC-B4D0-C3C858522604}"/>
    <dgm:cxn modelId="{68522298-C13E-4252-A29F-ABC374AE2EA1}" type="presOf" srcId="{67DA297D-5BDF-4D77-AB56-88F6F8631EB2}" destId="{C97D8F25-4398-49DC-96B3-6A6D7D717AE2}" srcOrd="0" destOrd="0" presId="urn:microsoft.com/office/officeart/2005/8/layout/hChevron3"/>
    <dgm:cxn modelId="{B8874E9D-B71B-4E4D-AB41-E3B2453DF124}" type="presOf" srcId="{840EF369-1761-439B-B1F5-129DDDFF36BF}" destId="{57A0220A-A9F5-4A55-9560-B6DFA0CB0EED}" srcOrd="0" destOrd="0" presId="urn:microsoft.com/office/officeart/2005/8/layout/hChevron3"/>
    <dgm:cxn modelId="{617564B5-FC60-4261-92B8-0D5D3FA65B8D}" srcId="{840EF369-1761-439B-B1F5-129DDDFF36BF}" destId="{77C57E50-680E-49A4-BBAA-666BC384269A}" srcOrd="2" destOrd="0" parTransId="{D4DE3FEA-89AF-44D4-8A9E-DF1CB94BC44D}" sibTransId="{5100973D-A302-4FE0-B454-8153E2B809FD}"/>
    <dgm:cxn modelId="{05881ABE-211C-44EC-BFF2-F2D99BFFED84}" type="presOf" srcId="{BCF86958-DBCD-42CE-8100-61556A00A465}" destId="{36C2950B-7BE0-420A-A996-C38FA2876CE9}" srcOrd="0" destOrd="0" presId="urn:microsoft.com/office/officeart/2005/8/layout/hChevron3"/>
    <dgm:cxn modelId="{E4E4E6D0-8C0C-41B8-BA83-600C7A49BCE0}" type="presOf" srcId="{050FD485-8DD5-4B8C-8D85-CABA5577E2A8}" destId="{56596315-2566-4B84-BD0F-860CAA425A84}" srcOrd="0" destOrd="0" presId="urn:microsoft.com/office/officeart/2005/8/layout/hChevron3"/>
    <dgm:cxn modelId="{EDE60AD5-E90C-465E-8691-DAD02C3D7E98}" type="presOf" srcId="{35A78696-9164-4241-8800-258376F78485}" destId="{F3981AD3-028D-46D2-8987-80033388EE28}" srcOrd="0" destOrd="0" presId="urn:microsoft.com/office/officeart/2005/8/layout/hChevron3"/>
    <dgm:cxn modelId="{C5D5BED5-1166-478C-A29D-3FF251430A75}" type="presOf" srcId="{77C57E50-680E-49A4-BBAA-666BC384269A}" destId="{A93947D7-22C6-4EEF-BC54-EE429CF2B780}" srcOrd="0" destOrd="0" presId="urn:microsoft.com/office/officeart/2005/8/layout/hChevron3"/>
    <dgm:cxn modelId="{D4033BE3-81D1-4DA6-B2DF-EFD31BE289BC}" type="presOf" srcId="{C43F8922-556B-4B3A-BCA9-A7EBB579F339}" destId="{589CEBAE-405C-4990-961F-E681F5CA4932}" srcOrd="0" destOrd="0" presId="urn:microsoft.com/office/officeart/2005/8/layout/hChevron3"/>
    <dgm:cxn modelId="{A446E0E7-2553-4D09-B722-BA5BB31D4E6F}" srcId="{840EF369-1761-439B-B1F5-129DDDFF36BF}" destId="{129D08BE-AA0A-4015-B3D1-399D0789029A}" srcOrd="4" destOrd="0" parTransId="{34A7EB9D-FF44-4CC0-9913-74720D53E513}" sibTransId="{0B53E740-FEAD-4F0D-9681-E124506B9DCD}"/>
    <dgm:cxn modelId="{BEAB72B9-CF09-4202-8BEC-681AADF49CD8}" type="presParOf" srcId="{57A0220A-A9F5-4A55-9560-B6DFA0CB0EED}" destId="{56596315-2566-4B84-BD0F-860CAA425A84}" srcOrd="0" destOrd="0" presId="urn:microsoft.com/office/officeart/2005/8/layout/hChevron3"/>
    <dgm:cxn modelId="{06F6ECCC-A506-46C0-85E9-A16DE73634F3}" type="presParOf" srcId="{57A0220A-A9F5-4A55-9560-B6DFA0CB0EED}" destId="{601A3F55-0AB2-4AAB-BDF4-E3C9A01B38DE}" srcOrd="1" destOrd="0" presId="urn:microsoft.com/office/officeart/2005/8/layout/hChevron3"/>
    <dgm:cxn modelId="{47653C41-6CAD-4313-B770-DE60F5C3DCB9}" type="presParOf" srcId="{57A0220A-A9F5-4A55-9560-B6DFA0CB0EED}" destId="{F3981AD3-028D-46D2-8987-80033388EE28}" srcOrd="2" destOrd="0" presId="urn:microsoft.com/office/officeart/2005/8/layout/hChevron3"/>
    <dgm:cxn modelId="{E9E37418-4EBC-4FCA-8B55-8CB301362849}" type="presParOf" srcId="{57A0220A-A9F5-4A55-9560-B6DFA0CB0EED}" destId="{71CC4BDD-C352-42FB-8BA7-B5D82F975A42}" srcOrd="3" destOrd="0" presId="urn:microsoft.com/office/officeart/2005/8/layout/hChevron3"/>
    <dgm:cxn modelId="{E55F50AE-EBB2-48CF-82F7-9CBA69569523}" type="presParOf" srcId="{57A0220A-A9F5-4A55-9560-B6DFA0CB0EED}" destId="{A93947D7-22C6-4EEF-BC54-EE429CF2B780}" srcOrd="4" destOrd="0" presId="urn:microsoft.com/office/officeart/2005/8/layout/hChevron3"/>
    <dgm:cxn modelId="{EF626400-4EE5-40DB-A1B9-977502D106C8}" type="presParOf" srcId="{57A0220A-A9F5-4A55-9560-B6DFA0CB0EED}" destId="{DDC0E6C6-A8FB-46E2-97AD-A7CC3906AD34}" srcOrd="5" destOrd="0" presId="urn:microsoft.com/office/officeart/2005/8/layout/hChevron3"/>
    <dgm:cxn modelId="{2D2563B8-6EAC-4D68-82D6-1E775B616FB4}" type="presParOf" srcId="{57A0220A-A9F5-4A55-9560-B6DFA0CB0EED}" destId="{589CEBAE-405C-4990-961F-E681F5CA4932}" srcOrd="6" destOrd="0" presId="urn:microsoft.com/office/officeart/2005/8/layout/hChevron3"/>
    <dgm:cxn modelId="{1D4521E3-5F11-4737-8828-48D2525EEE55}" type="presParOf" srcId="{57A0220A-A9F5-4A55-9560-B6DFA0CB0EED}" destId="{10C83139-7BE2-4DBA-9241-4BAC4773A6B5}" srcOrd="7" destOrd="0" presId="urn:microsoft.com/office/officeart/2005/8/layout/hChevron3"/>
    <dgm:cxn modelId="{70D517AC-D700-4BDE-B786-2368E0A37399}" type="presParOf" srcId="{57A0220A-A9F5-4A55-9560-B6DFA0CB0EED}" destId="{D49BE1D4-8665-44CF-BBCA-F216CECC1A4B}" srcOrd="8" destOrd="0" presId="urn:microsoft.com/office/officeart/2005/8/layout/hChevron3"/>
    <dgm:cxn modelId="{B510667A-6F97-4665-A774-78EDEEFC346D}" type="presParOf" srcId="{57A0220A-A9F5-4A55-9560-B6DFA0CB0EED}" destId="{DAE7915B-9AB4-482F-A20F-8DD586AF2D06}" srcOrd="9" destOrd="0" presId="urn:microsoft.com/office/officeart/2005/8/layout/hChevron3"/>
    <dgm:cxn modelId="{9047D0D8-28DC-448F-A113-4F1BB3679BFF}" type="presParOf" srcId="{57A0220A-A9F5-4A55-9560-B6DFA0CB0EED}" destId="{36C2950B-7BE0-420A-A996-C38FA2876CE9}" srcOrd="10" destOrd="0" presId="urn:microsoft.com/office/officeart/2005/8/layout/hChevron3"/>
    <dgm:cxn modelId="{709C0B8F-E18D-412A-9050-71B4B9384706}" type="presParOf" srcId="{57A0220A-A9F5-4A55-9560-B6DFA0CB0EED}" destId="{960734C9-DE9C-42F6-9BE3-AEC09F0D41E1}" srcOrd="11" destOrd="0" presId="urn:microsoft.com/office/officeart/2005/8/layout/hChevron3"/>
    <dgm:cxn modelId="{D47EF198-705C-4398-B741-53B6E81C72A6}" type="presParOf" srcId="{57A0220A-A9F5-4A55-9560-B6DFA0CB0EED}" destId="{C97D8F25-4398-49DC-96B3-6A6D7D717AE2}" srcOrd="1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9986F-03BF-40B5-8972-056016AC6D72}">
      <dsp:nvSpPr>
        <dsp:cNvPr id="0" name=""/>
        <dsp:cNvSpPr/>
      </dsp:nvSpPr>
      <dsp:spPr>
        <a:xfrm>
          <a:off x="0" y="0"/>
          <a:ext cx="1692164" cy="38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endParaRPr lang="en-GB" sz="2100" kern="1200" dirty="0"/>
        </a:p>
        <a:p>
          <a:pPr marL="0" lvl="0" indent="0" algn="ctr" defTabSz="933450">
            <a:lnSpc>
              <a:spcPct val="90000"/>
            </a:lnSpc>
            <a:spcBef>
              <a:spcPct val="0"/>
            </a:spcBef>
            <a:spcAft>
              <a:spcPct val="35000"/>
            </a:spcAft>
            <a:buNone/>
          </a:pPr>
          <a:r>
            <a:rPr lang="en-GB" sz="1800" kern="1200" dirty="0"/>
            <a:t>Senior Project Manager</a:t>
          </a:r>
        </a:p>
      </dsp:txBody>
      <dsp:txXfrm>
        <a:off x="0" y="1555372"/>
        <a:ext cx="1692164" cy="1555372"/>
      </dsp:txXfrm>
    </dsp:sp>
    <dsp:sp modelId="{7F8B40C0-BF54-41EF-A864-1645D47D48F9}">
      <dsp:nvSpPr>
        <dsp:cNvPr id="0" name=""/>
        <dsp:cNvSpPr/>
      </dsp:nvSpPr>
      <dsp:spPr>
        <a:xfrm>
          <a:off x="347630" y="659284"/>
          <a:ext cx="996903" cy="996903"/>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F33ADA-6A27-4408-BC33-C37AD3BD0DD2}">
      <dsp:nvSpPr>
        <dsp:cNvPr id="0" name=""/>
        <dsp:cNvSpPr/>
      </dsp:nvSpPr>
      <dsp:spPr>
        <a:xfrm>
          <a:off x="1728190" y="0"/>
          <a:ext cx="1692164" cy="38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dirty="0"/>
            <a:t> </a:t>
          </a:r>
          <a:r>
            <a:rPr lang="en-GB" sz="1800" kern="1200" dirty="0"/>
            <a:t>Business    Change </a:t>
          </a:r>
        </a:p>
      </dsp:txBody>
      <dsp:txXfrm>
        <a:off x="1728190" y="1555372"/>
        <a:ext cx="1692164" cy="1555372"/>
      </dsp:txXfrm>
    </dsp:sp>
    <dsp:sp modelId="{829AF071-C3C8-40F2-B85B-C526982316D7}">
      <dsp:nvSpPr>
        <dsp:cNvPr id="0" name=""/>
        <dsp:cNvSpPr/>
      </dsp:nvSpPr>
      <dsp:spPr>
        <a:xfrm>
          <a:off x="2090559" y="659284"/>
          <a:ext cx="996903" cy="996903"/>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62C815-A04A-4960-BC76-175F8D44D073}">
      <dsp:nvSpPr>
        <dsp:cNvPr id="0" name=""/>
        <dsp:cNvSpPr/>
      </dsp:nvSpPr>
      <dsp:spPr>
        <a:xfrm>
          <a:off x="3485857" y="0"/>
          <a:ext cx="1692164" cy="38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t>IX Project Manager</a:t>
          </a:r>
        </a:p>
      </dsp:txBody>
      <dsp:txXfrm>
        <a:off x="3485857" y="1555372"/>
        <a:ext cx="1692164" cy="1555372"/>
      </dsp:txXfrm>
    </dsp:sp>
    <dsp:sp modelId="{2B6E2A2A-26F8-48D6-953C-E8DFD99962D7}">
      <dsp:nvSpPr>
        <dsp:cNvPr id="0" name=""/>
        <dsp:cNvSpPr/>
      </dsp:nvSpPr>
      <dsp:spPr>
        <a:xfrm>
          <a:off x="3894035" y="648071"/>
          <a:ext cx="996903" cy="996903"/>
        </a:xfrm>
        <a:prstGeom prst="ellipse">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8A9A20-DF21-4C25-8432-A6CD4406DBBB}">
      <dsp:nvSpPr>
        <dsp:cNvPr id="0" name=""/>
        <dsp:cNvSpPr/>
      </dsp:nvSpPr>
      <dsp:spPr>
        <a:xfrm>
          <a:off x="5220596" y="0"/>
          <a:ext cx="1692164" cy="38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bg1"/>
              </a:solidFill>
            </a:rPr>
            <a:t>Customer Change </a:t>
          </a:r>
        </a:p>
      </dsp:txBody>
      <dsp:txXfrm>
        <a:off x="5220596" y="1555372"/>
        <a:ext cx="1692164" cy="1555372"/>
      </dsp:txXfrm>
    </dsp:sp>
    <dsp:sp modelId="{253E52F6-EDCB-44DC-B9F0-47F738F49FFE}">
      <dsp:nvSpPr>
        <dsp:cNvPr id="0" name=""/>
        <dsp:cNvSpPr/>
      </dsp:nvSpPr>
      <dsp:spPr>
        <a:xfrm>
          <a:off x="5606813" y="718342"/>
          <a:ext cx="955714" cy="974865"/>
        </a:xfrm>
        <a:prstGeom prst="ellipse">
          <a:avLst/>
        </a:prstGeom>
        <a:blipFill rotWithShape="1">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C5FAE1-49DA-44E9-AEB2-36AF32DC6B2A}">
      <dsp:nvSpPr>
        <dsp:cNvPr id="0" name=""/>
        <dsp:cNvSpPr/>
      </dsp:nvSpPr>
      <dsp:spPr>
        <a:xfrm>
          <a:off x="6971715" y="0"/>
          <a:ext cx="1692164" cy="38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t>Customer Contact/</a:t>
          </a:r>
        </a:p>
        <a:p>
          <a:pPr marL="0" lvl="0" indent="0" algn="ctr" defTabSz="800100">
            <a:lnSpc>
              <a:spcPct val="90000"/>
            </a:lnSpc>
            <a:spcBef>
              <a:spcPct val="0"/>
            </a:spcBef>
            <a:spcAft>
              <a:spcPct val="35000"/>
            </a:spcAft>
            <a:buNone/>
          </a:pPr>
          <a:r>
            <a:rPr lang="en-GB" sz="1800" kern="1200" dirty="0"/>
            <a:t>Co-ordinator </a:t>
          </a:r>
        </a:p>
      </dsp:txBody>
      <dsp:txXfrm>
        <a:off x="6971715" y="1555372"/>
        <a:ext cx="1692164" cy="1555372"/>
      </dsp:txXfrm>
    </dsp:sp>
    <dsp:sp modelId="{BBF621AC-51C8-4A41-8BAF-87EAB4A14795}">
      <dsp:nvSpPr>
        <dsp:cNvPr id="0" name=""/>
        <dsp:cNvSpPr/>
      </dsp:nvSpPr>
      <dsp:spPr>
        <a:xfrm>
          <a:off x="7344815" y="681329"/>
          <a:ext cx="945964" cy="974852"/>
        </a:xfrm>
        <a:prstGeom prst="ellipse">
          <a:avLst/>
        </a:prstGeom>
        <a:blipFill rotWithShape="1">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BF740D-F7F2-416C-A4A8-663DE42A5A78}">
      <dsp:nvSpPr>
        <dsp:cNvPr id="0" name=""/>
        <dsp:cNvSpPr/>
      </dsp:nvSpPr>
      <dsp:spPr>
        <a:xfrm rot="16200000">
          <a:off x="4063604" y="1723354"/>
          <a:ext cx="2340297" cy="45722"/>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96315-2566-4B84-BD0F-860CAA425A84}">
      <dsp:nvSpPr>
        <dsp:cNvPr id="0" name=""/>
        <dsp:cNvSpPr/>
      </dsp:nvSpPr>
      <dsp:spPr>
        <a:xfrm>
          <a:off x="3862" y="1372150"/>
          <a:ext cx="1143008" cy="736285"/>
        </a:xfrm>
        <a:prstGeom prst="homePlate">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26670" rIns="13335" bIns="26670" numCol="1" spcCol="1270" anchor="ctr" anchorCtr="0">
          <a:noAutofit/>
        </a:bodyPr>
        <a:lstStyle/>
        <a:p>
          <a:pPr marL="0" lvl="0" indent="0" algn="ctr" defTabSz="444500">
            <a:lnSpc>
              <a:spcPct val="90000"/>
            </a:lnSpc>
            <a:spcBef>
              <a:spcPct val="0"/>
            </a:spcBef>
            <a:spcAft>
              <a:spcPct val="35000"/>
            </a:spcAft>
            <a:buNone/>
          </a:pPr>
          <a:r>
            <a:rPr lang="en-GB" sz="1000" b="1" kern="1200" dirty="0"/>
            <a:t>IX</a:t>
          </a:r>
        </a:p>
        <a:p>
          <a:pPr marL="0" lvl="0" indent="0" algn="ctr" defTabSz="444500">
            <a:lnSpc>
              <a:spcPct val="90000"/>
            </a:lnSpc>
            <a:spcBef>
              <a:spcPct val="0"/>
            </a:spcBef>
            <a:spcAft>
              <a:spcPct val="35000"/>
            </a:spcAft>
            <a:buNone/>
          </a:pPr>
          <a:r>
            <a:rPr lang="en-GB" sz="1000" b="1" kern="1200" dirty="0"/>
            <a:t>Survey</a:t>
          </a:r>
        </a:p>
      </dsp:txBody>
      <dsp:txXfrm>
        <a:off x="3862" y="1372150"/>
        <a:ext cx="958937" cy="736285"/>
      </dsp:txXfrm>
    </dsp:sp>
    <dsp:sp modelId="{F3981AD3-028D-46D2-8987-80033388EE28}">
      <dsp:nvSpPr>
        <dsp:cNvPr id="0" name=""/>
        <dsp:cNvSpPr/>
      </dsp:nvSpPr>
      <dsp:spPr>
        <a:xfrm>
          <a:off x="778728" y="1372150"/>
          <a:ext cx="1331718" cy="736285"/>
        </a:xfrm>
        <a:prstGeom prst="chevron">
          <a:avLst/>
        </a:prstGeom>
        <a:gradFill rotWithShape="0">
          <a:gsLst>
            <a:gs pos="0">
              <a:schemeClr val="accent1">
                <a:shade val="80000"/>
                <a:hueOff val="50167"/>
                <a:satOff val="-3107"/>
                <a:lumOff val="4857"/>
                <a:alphaOff val="0"/>
                <a:shade val="51000"/>
                <a:satMod val="130000"/>
              </a:schemeClr>
            </a:gs>
            <a:gs pos="80000">
              <a:schemeClr val="accent1">
                <a:shade val="80000"/>
                <a:hueOff val="50167"/>
                <a:satOff val="-3107"/>
                <a:lumOff val="4857"/>
                <a:alphaOff val="0"/>
                <a:shade val="93000"/>
                <a:satMod val="130000"/>
              </a:schemeClr>
            </a:gs>
            <a:gs pos="100000">
              <a:schemeClr val="accent1">
                <a:shade val="80000"/>
                <a:hueOff val="50167"/>
                <a:satOff val="-3107"/>
                <a:lumOff val="485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GB" sz="1000" b="1" kern="1200" dirty="0"/>
            <a:t>Analyse Results</a:t>
          </a:r>
        </a:p>
      </dsp:txBody>
      <dsp:txXfrm>
        <a:off x="1146871" y="1372150"/>
        <a:ext cx="595433" cy="736285"/>
      </dsp:txXfrm>
    </dsp:sp>
    <dsp:sp modelId="{A93947D7-22C6-4EEF-BC54-EE429CF2B780}">
      <dsp:nvSpPr>
        <dsp:cNvPr id="0" name=""/>
        <dsp:cNvSpPr/>
      </dsp:nvSpPr>
      <dsp:spPr>
        <a:xfrm>
          <a:off x="1742305" y="1372150"/>
          <a:ext cx="1840712" cy="736285"/>
        </a:xfrm>
        <a:prstGeom prst="chevron">
          <a:avLst/>
        </a:prstGeom>
        <a:gradFill rotWithShape="0">
          <a:gsLst>
            <a:gs pos="0">
              <a:schemeClr val="accent1">
                <a:shade val="80000"/>
                <a:hueOff val="100334"/>
                <a:satOff val="-6214"/>
                <a:lumOff val="9715"/>
                <a:alphaOff val="0"/>
                <a:shade val="51000"/>
                <a:satMod val="130000"/>
              </a:schemeClr>
            </a:gs>
            <a:gs pos="80000">
              <a:schemeClr val="accent1">
                <a:shade val="80000"/>
                <a:hueOff val="100334"/>
                <a:satOff val="-6214"/>
                <a:lumOff val="9715"/>
                <a:alphaOff val="0"/>
                <a:shade val="93000"/>
                <a:satMod val="130000"/>
              </a:schemeClr>
            </a:gs>
            <a:gs pos="100000">
              <a:schemeClr val="accent1">
                <a:shade val="80000"/>
                <a:hueOff val="100334"/>
                <a:satOff val="-6214"/>
                <a:lumOff val="97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GB" sz="1000" b="1" kern="1200" dirty="0"/>
            <a:t>Feedback Implementation Road Map</a:t>
          </a:r>
        </a:p>
      </dsp:txBody>
      <dsp:txXfrm>
        <a:off x="2110448" y="1372150"/>
        <a:ext cx="1104427" cy="736285"/>
      </dsp:txXfrm>
    </dsp:sp>
    <dsp:sp modelId="{589CEBAE-405C-4990-961F-E681F5CA4932}">
      <dsp:nvSpPr>
        <dsp:cNvPr id="0" name=""/>
        <dsp:cNvSpPr/>
      </dsp:nvSpPr>
      <dsp:spPr>
        <a:xfrm>
          <a:off x="3214875" y="1372150"/>
          <a:ext cx="1840712" cy="736285"/>
        </a:xfrm>
        <a:prstGeom prst="chevron">
          <a:avLst/>
        </a:prstGeom>
        <a:gradFill rotWithShape="0">
          <a:gsLst>
            <a:gs pos="0">
              <a:schemeClr val="accent1">
                <a:shade val="80000"/>
                <a:hueOff val="150502"/>
                <a:satOff val="-9321"/>
                <a:lumOff val="14572"/>
                <a:alphaOff val="0"/>
                <a:shade val="51000"/>
                <a:satMod val="130000"/>
              </a:schemeClr>
            </a:gs>
            <a:gs pos="80000">
              <a:schemeClr val="accent1">
                <a:shade val="80000"/>
                <a:hueOff val="150502"/>
                <a:satOff val="-9321"/>
                <a:lumOff val="14572"/>
                <a:alphaOff val="0"/>
                <a:shade val="93000"/>
                <a:satMod val="130000"/>
              </a:schemeClr>
            </a:gs>
            <a:gs pos="100000">
              <a:schemeClr val="accent1">
                <a:shade val="80000"/>
                <a:hueOff val="150502"/>
                <a:satOff val="-9321"/>
                <a:lumOff val="1457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GB" sz="1000" b="1" kern="1200" dirty="0"/>
            <a:t>Agree Implementation Plan</a:t>
          </a:r>
        </a:p>
      </dsp:txBody>
      <dsp:txXfrm>
        <a:off x="3583018" y="1372150"/>
        <a:ext cx="1104427" cy="736285"/>
      </dsp:txXfrm>
    </dsp:sp>
    <dsp:sp modelId="{D49BE1D4-8665-44CF-BBCA-F216CECC1A4B}">
      <dsp:nvSpPr>
        <dsp:cNvPr id="0" name=""/>
        <dsp:cNvSpPr/>
      </dsp:nvSpPr>
      <dsp:spPr>
        <a:xfrm>
          <a:off x="4687445" y="1372150"/>
          <a:ext cx="1815752" cy="736285"/>
        </a:xfrm>
        <a:prstGeom prst="chevron">
          <a:avLst/>
        </a:prstGeom>
        <a:gradFill rotWithShape="0">
          <a:gsLst>
            <a:gs pos="0">
              <a:schemeClr val="accent1">
                <a:shade val="80000"/>
                <a:hueOff val="200669"/>
                <a:satOff val="-12428"/>
                <a:lumOff val="19430"/>
                <a:alphaOff val="0"/>
                <a:shade val="51000"/>
                <a:satMod val="130000"/>
              </a:schemeClr>
            </a:gs>
            <a:gs pos="80000">
              <a:schemeClr val="accent1">
                <a:shade val="80000"/>
                <a:hueOff val="200669"/>
                <a:satOff val="-12428"/>
                <a:lumOff val="19430"/>
                <a:alphaOff val="0"/>
                <a:shade val="93000"/>
                <a:satMod val="130000"/>
              </a:schemeClr>
            </a:gs>
            <a:gs pos="100000">
              <a:schemeClr val="accent1">
                <a:shade val="80000"/>
                <a:hueOff val="200669"/>
                <a:satOff val="-12428"/>
                <a:lumOff val="194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GB" sz="1000" b="1" kern="1200" dirty="0"/>
            <a:t>IX Implementation</a:t>
          </a:r>
        </a:p>
      </dsp:txBody>
      <dsp:txXfrm>
        <a:off x="5055588" y="1372150"/>
        <a:ext cx="1079467" cy="736285"/>
      </dsp:txXfrm>
    </dsp:sp>
    <dsp:sp modelId="{36C2950B-7BE0-420A-A996-C38FA2876CE9}">
      <dsp:nvSpPr>
        <dsp:cNvPr id="0" name=""/>
        <dsp:cNvSpPr/>
      </dsp:nvSpPr>
      <dsp:spPr>
        <a:xfrm>
          <a:off x="6135055" y="1372150"/>
          <a:ext cx="1196407" cy="736285"/>
        </a:xfrm>
        <a:prstGeom prst="chevron">
          <a:avLst/>
        </a:prstGeom>
        <a:gradFill rotWithShape="0">
          <a:gsLst>
            <a:gs pos="0">
              <a:schemeClr val="accent1">
                <a:shade val="80000"/>
                <a:hueOff val="250836"/>
                <a:satOff val="-15535"/>
                <a:lumOff val="24287"/>
                <a:alphaOff val="0"/>
                <a:shade val="51000"/>
                <a:satMod val="130000"/>
              </a:schemeClr>
            </a:gs>
            <a:gs pos="80000">
              <a:schemeClr val="accent1">
                <a:shade val="80000"/>
                <a:hueOff val="250836"/>
                <a:satOff val="-15535"/>
                <a:lumOff val="24287"/>
                <a:alphaOff val="0"/>
                <a:shade val="93000"/>
                <a:satMod val="130000"/>
              </a:schemeClr>
            </a:gs>
            <a:gs pos="100000">
              <a:schemeClr val="accent1">
                <a:shade val="80000"/>
                <a:hueOff val="250836"/>
                <a:satOff val="-15535"/>
                <a:lumOff val="2428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GB" sz="1000" b="1" kern="1200" dirty="0"/>
            <a:t>Go-Live</a:t>
          </a:r>
        </a:p>
      </dsp:txBody>
      <dsp:txXfrm>
        <a:off x="6503198" y="1372150"/>
        <a:ext cx="460122" cy="736285"/>
      </dsp:txXfrm>
    </dsp:sp>
    <dsp:sp modelId="{C97D8F25-4398-49DC-96B3-6A6D7D717AE2}">
      <dsp:nvSpPr>
        <dsp:cNvPr id="0" name=""/>
        <dsp:cNvSpPr/>
      </dsp:nvSpPr>
      <dsp:spPr>
        <a:xfrm>
          <a:off x="6963320" y="1372150"/>
          <a:ext cx="1840712" cy="736285"/>
        </a:xfrm>
        <a:prstGeom prst="chevron">
          <a:avLst/>
        </a:prstGeom>
        <a:gradFill rotWithShape="0">
          <a:gsLst>
            <a:gs pos="0">
              <a:schemeClr val="accent1">
                <a:shade val="80000"/>
                <a:hueOff val="301003"/>
                <a:satOff val="-18642"/>
                <a:lumOff val="29145"/>
                <a:alphaOff val="0"/>
                <a:shade val="51000"/>
                <a:satMod val="130000"/>
              </a:schemeClr>
            </a:gs>
            <a:gs pos="80000">
              <a:schemeClr val="accent1">
                <a:shade val="80000"/>
                <a:hueOff val="301003"/>
                <a:satOff val="-18642"/>
                <a:lumOff val="29145"/>
                <a:alphaOff val="0"/>
                <a:shade val="93000"/>
                <a:satMod val="130000"/>
              </a:schemeClr>
            </a:gs>
            <a:gs pos="100000">
              <a:schemeClr val="accent1">
                <a:shade val="80000"/>
                <a:hueOff val="301003"/>
                <a:satOff val="-18642"/>
                <a:lumOff val="291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GB" sz="1000" b="1" kern="1200" dirty="0"/>
            <a:t>Post Implementation Support</a:t>
          </a:r>
        </a:p>
      </dsp:txBody>
      <dsp:txXfrm>
        <a:off x="7331463" y="1372150"/>
        <a:ext cx="1104427" cy="736285"/>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08/05/2018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B522767-A67A-4402-B3B5-01E1FA9C7CF9}" type="datetimeFigureOut">
              <a:rPr lang="en-GB" smtClean="0"/>
              <a:t>08/05/2018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674DC41-20FA-4C40-840A-6CB4B04DC74B}" type="slidenum">
              <a:rPr lang="en-GB" smtClean="0"/>
              <a:t>‹#›</a:t>
            </a:fld>
            <a:endParaRPr lang="en-GB" dirty="0"/>
          </a:p>
        </p:txBody>
      </p:sp>
    </p:spTree>
    <p:extLst>
      <p:ext uri="{BB962C8B-B14F-4D97-AF65-F5344CB8AC3E}">
        <p14:creationId xmlns:p14="http://schemas.microsoft.com/office/powerpoint/2010/main" val="1789520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74DC41-20FA-4C40-840A-6CB4B04DC74B}" type="slidenum">
              <a:rPr lang="en-GB" smtClean="0"/>
              <a:t>2</a:t>
            </a:fld>
            <a:endParaRPr lang="en-GB" dirty="0"/>
          </a:p>
        </p:txBody>
      </p:sp>
    </p:spTree>
    <p:extLst>
      <p:ext uri="{BB962C8B-B14F-4D97-AF65-F5344CB8AC3E}">
        <p14:creationId xmlns:p14="http://schemas.microsoft.com/office/powerpoint/2010/main" val="3880997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77354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16490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59906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19940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61689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310994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4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2162417261"/>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279701179"/>
      </p:ext>
    </p:extLst>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gasgovernance.co.uk/sites/default/files/ggf/book/2018-03/9.3%20IX%20Network%20Change%20update%20March%202018.pptx" TargetMode="External"/><Relationship Id="rId7" Type="http://schemas.openxmlformats.org/officeDocument/2006/relationships/image" Target="../media/image9.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image" Target="../media/image8.wmf"/><Relationship Id="rId4" Type="http://schemas.openxmlformats.org/officeDocument/2006/relationships/package" Target="../embeddings/Microsoft_Excel_Worksheet.xlsx"/></Relationships>
</file>

<file path=ppt/slides/_rels/slide7.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2680320"/>
            <a:ext cx="9144000" cy="971550"/>
          </a:xfrm>
        </p:spPr>
        <p:txBody>
          <a:bodyPr/>
          <a:lstStyle/>
          <a:p>
            <a:r>
              <a:rPr lang="en-GB" dirty="0">
                <a:solidFill>
                  <a:srgbClr val="3E5AA8"/>
                </a:solidFill>
              </a:rPr>
              <a:t>TransformUs Programme</a:t>
            </a:r>
          </a:p>
        </p:txBody>
      </p:sp>
      <p:sp>
        <p:nvSpPr>
          <p:cNvPr id="4099" name="Subtitle 2"/>
          <p:cNvSpPr>
            <a:spLocks noGrp="1"/>
          </p:cNvSpPr>
          <p:nvPr>
            <p:ph type="subTitle" sz="quarter" idx="1"/>
          </p:nvPr>
        </p:nvSpPr>
        <p:spPr>
          <a:xfrm>
            <a:off x="0" y="3507854"/>
            <a:ext cx="9144000" cy="578644"/>
          </a:xfrm>
        </p:spPr>
        <p:txBody>
          <a:bodyPr/>
          <a:lstStyle/>
          <a:p>
            <a:r>
              <a:rPr lang="en-US" sz="2800" dirty="0">
                <a:solidFill>
                  <a:srgbClr val="3E5AA8"/>
                </a:solidFill>
              </a:rPr>
              <a:t>Replacement of IX - Site Survey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63284" y="-3265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pPr defTabSz="914400"/>
            <a:r>
              <a:rPr lang="en-GB" sz="2800" kern="0" dirty="0"/>
              <a:t>IX Project – Meet The Team </a:t>
            </a:r>
          </a:p>
        </p:txBody>
      </p:sp>
      <p:graphicFrame>
        <p:nvGraphicFramePr>
          <p:cNvPr id="8" name="Content Placeholder 4"/>
          <p:cNvGraphicFramePr>
            <a:graphicFrameLocks/>
          </p:cNvGraphicFramePr>
          <p:nvPr>
            <p:extLst>
              <p:ext uri="{D42A27DB-BD31-4B8C-83A1-F6EECF244321}">
                <p14:modId xmlns:p14="http://schemas.microsoft.com/office/powerpoint/2010/main" val="2482308047"/>
              </p:ext>
            </p:extLst>
          </p:nvPr>
        </p:nvGraphicFramePr>
        <p:xfrm>
          <a:off x="251520" y="771550"/>
          <a:ext cx="8663880"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123728" y="834266"/>
            <a:ext cx="1512168" cy="369332"/>
          </a:xfrm>
          <a:prstGeom prst="rect">
            <a:avLst/>
          </a:prstGeom>
          <a:noFill/>
        </p:spPr>
        <p:txBody>
          <a:bodyPr wrap="square" rtlCol="0">
            <a:spAutoFit/>
          </a:bodyPr>
          <a:lstStyle/>
          <a:p>
            <a:r>
              <a:rPr lang="en-GB" dirty="0">
                <a:solidFill>
                  <a:srgbClr val="FFFFFF"/>
                </a:solidFill>
              </a:rPr>
              <a:t>Marie Berlin</a:t>
            </a:r>
          </a:p>
        </p:txBody>
      </p:sp>
      <p:sp>
        <p:nvSpPr>
          <p:cNvPr id="3" name="TextBox 2"/>
          <p:cNvSpPr txBox="1"/>
          <p:nvPr/>
        </p:nvSpPr>
        <p:spPr>
          <a:xfrm>
            <a:off x="251520" y="843558"/>
            <a:ext cx="1728192" cy="646331"/>
          </a:xfrm>
          <a:prstGeom prst="rect">
            <a:avLst/>
          </a:prstGeom>
          <a:noFill/>
        </p:spPr>
        <p:txBody>
          <a:bodyPr wrap="square" rtlCol="0">
            <a:spAutoFit/>
          </a:bodyPr>
          <a:lstStyle/>
          <a:p>
            <a:r>
              <a:rPr lang="en-GB" dirty="0">
                <a:solidFill>
                  <a:srgbClr val="FFFFFF"/>
                </a:solidFill>
              </a:rPr>
              <a:t>Stewart McDermott</a:t>
            </a:r>
          </a:p>
        </p:txBody>
      </p:sp>
      <p:sp>
        <p:nvSpPr>
          <p:cNvPr id="4" name="TextBox 3"/>
          <p:cNvSpPr txBox="1"/>
          <p:nvPr/>
        </p:nvSpPr>
        <p:spPr>
          <a:xfrm>
            <a:off x="3779912" y="843558"/>
            <a:ext cx="1728192" cy="369332"/>
          </a:xfrm>
          <a:prstGeom prst="rect">
            <a:avLst/>
          </a:prstGeom>
          <a:noFill/>
        </p:spPr>
        <p:txBody>
          <a:bodyPr wrap="square" rtlCol="0">
            <a:spAutoFit/>
          </a:bodyPr>
          <a:lstStyle/>
          <a:p>
            <a:r>
              <a:rPr lang="en-GB" dirty="0">
                <a:solidFill>
                  <a:srgbClr val="FFFFFF"/>
                </a:solidFill>
              </a:rPr>
              <a:t>Donna Hadley</a:t>
            </a:r>
          </a:p>
        </p:txBody>
      </p:sp>
      <p:sp>
        <p:nvSpPr>
          <p:cNvPr id="5" name="TextBox 4"/>
          <p:cNvSpPr txBox="1"/>
          <p:nvPr/>
        </p:nvSpPr>
        <p:spPr>
          <a:xfrm>
            <a:off x="5580112" y="843558"/>
            <a:ext cx="1512168" cy="369332"/>
          </a:xfrm>
          <a:prstGeom prst="rect">
            <a:avLst/>
          </a:prstGeom>
          <a:noFill/>
        </p:spPr>
        <p:txBody>
          <a:bodyPr wrap="square" rtlCol="0">
            <a:spAutoFit/>
          </a:bodyPr>
          <a:lstStyle/>
          <a:p>
            <a:r>
              <a:rPr lang="en-GB" dirty="0">
                <a:solidFill>
                  <a:schemeClr val="bg1"/>
                </a:solidFill>
              </a:rPr>
              <a:t>Alison Cross</a:t>
            </a:r>
          </a:p>
        </p:txBody>
      </p:sp>
      <p:sp>
        <p:nvSpPr>
          <p:cNvPr id="7" name="TextBox 6"/>
          <p:cNvSpPr txBox="1"/>
          <p:nvPr/>
        </p:nvSpPr>
        <p:spPr>
          <a:xfrm>
            <a:off x="7164288" y="843558"/>
            <a:ext cx="1907704" cy="369332"/>
          </a:xfrm>
          <a:prstGeom prst="rect">
            <a:avLst/>
          </a:prstGeom>
          <a:noFill/>
        </p:spPr>
        <p:txBody>
          <a:bodyPr wrap="square" rtlCol="0">
            <a:spAutoFit/>
          </a:bodyPr>
          <a:lstStyle/>
          <a:p>
            <a:r>
              <a:rPr lang="en-GB" dirty="0">
                <a:solidFill>
                  <a:schemeClr val="bg1"/>
                </a:solidFill>
              </a:rPr>
              <a:t>Karen Bradshaw</a:t>
            </a:r>
          </a:p>
        </p:txBody>
      </p:sp>
    </p:spTree>
    <p:extLst>
      <p:ext uri="{BB962C8B-B14F-4D97-AF65-F5344CB8AC3E}">
        <p14:creationId xmlns:p14="http://schemas.microsoft.com/office/powerpoint/2010/main" val="111570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Point Star 5"/>
          <p:cNvSpPr/>
          <p:nvPr/>
        </p:nvSpPr>
        <p:spPr bwMode="auto">
          <a:xfrm>
            <a:off x="234808" y="2622205"/>
            <a:ext cx="890191" cy="814154"/>
          </a:xfrm>
          <a:prstGeom prst="star5">
            <a:avLst/>
          </a:prstGeom>
          <a:solidFill>
            <a:srgbClr val="C00000">
              <a:alpha val="50000"/>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a:solidFill>
                <a:srgbClr val="000000"/>
              </a:solidFill>
            </a:endParaRPr>
          </a:p>
        </p:txBody>
      </p:sp>
      <p:sp>
        <p:nvSpPr>
          <p:cNvPr id="2" name="Title 1"/>
          <p:cNvSpPr>
            <a:spLocks noGrp="1"/>
          </p:cNvSpPr>
          <p:nvPr>
            <p:ph type="title"/>
          </p:nvPr>
        </p:nvSpPr>
        <p:spPr/>
        <p:txBody>
          <a:bodyPr/>
          <a:lstStyle/>
          <a:p>
            <a:r>
              <a:rPr lang="en-GB" dirty="0"/>
              <a:t>Customer Journey - IX</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6721614"/>
              </p:ext>
            </p:extLst>
          </p:nvPr>
        </p:nvGraphicFramePr>
        <p:xfrm>
          <a:off x="228600" y="681038"/>
          <a:ext cx="8807896" cy="3480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39135" y="987574"/>
            <a:ext cx="828609" cy="738664"/>
          </a:xfrm>
          <a:prstGeom prst="rect">
            <a:avLst/>
          </a:prstGeom>
          <a:noFill/>
        </p:spPr>
        <p:txBody>
          <a:bodyPr wrap="square" lIns="36000" rIns="0" rtlCol="0">
            <a:spAutoFit/>
          </a:bodyPr>
          <a:lstStyle/>
          <a:p>
            <a:r>
              <a:rPr lang="en-GB" sz="1050" dirty="0">
                <a:solidFill>
                  <a:srgbClr val="000000">
                    <a:lumMod val="65000"/>
                    <a:lumOff val="35000"/>
                  </a:srgbClr>
                </a:solidFill>
              </a:rPr>
              <a:t>Understand current</a:t>
            </a:r>
          </a:p>
          <a:p>
            <a:r>
              <a:rPr lang="en-GB" sz="1050" dirty="0">
                <a:solidFill>
                  <a:srgbClr val="000000">
                    <a:lumMod val="65000"/>
                    <a:lumOff val="35000"/>
                  </a:srgbClr>
                </a:solidFill>
              </a:rPr>
              <a:t>hardware, access</a:t>
            </a:r>
          </a:p>
        </p:txBody>
      </p:sp>
      <p:sp>
        <p:nvSpPr>
          <p:cNvPr id="10" name="TextBox 9"/>
          <p:cNvSpPr txBox="1"/>
          <p:nvPr/>
        </p:nvSpPr>
        <p:spPr>
          <a:xfrm>
            <a:off x="1266548" y="3078128"/>
            <a:ext cx="828609" cy="900246"/>
          </a:xfrm>
          <a:prstGeom prst="rect">
            <a:avLst/>
          </a:prstGeom>
          <a:noFill/>
        </p:spPr>
        <p:txBody>
          <a:bodyPr wrap="square" lIns="36000" rIns="0" rtlCol="0">
            <a:spAutoFit/>
          </a:bodyPr>
          <a:lstStyle/>
          <a:p>
            <a:r>
              <a:rPr lang="en-GB" sz="1050" dirty="0">
                <a:solidFill>
                  <a:srgbClr val="000000">
                    <a:lumMod val="65000"/>
                    <a:lumOff val="35000"/>
                  </a:srgbClr>
                </a:solidFill>
              </a:rPr>
              <a:t>Analyse requirements and assign</a:t>
            </a:r>
            <a:br>
              <a:rPr lang="en-GB" sz="1050" dirty="0">
                <a:solidFill>
                  <a:srgbClr val="000000">
                    <a:lumMod val="65000"/>
                    <a:lumOff val="35000"/>
                  </a:srgbClr>
                </a:solidFill>
              </a:rPr>
            </a:br>
            <a:r>
              <a:rPr lang="en-GB" sz="1050" dirty="0">
                <a:solidFill>
                  <a:srgbClr val="000000">
                    <a:lumMod val="65000"/>
                    <a:lumOff val="35000"/>
                  </a:srgbClr>
                </a:solidFill>
              </a:rPr>
              <a:t>organisation</a:t>
            </a:r>
            <a:br>
              <a:rPr lang="en-GB" sz="1050" dirty="0">
                <a:solidFill>
                  <a:srgbClr val="000000">
                    <a:lumMod val="65000"/>
                    <a:lumOff val="35000"/>
                  </a:srgbClr>
                </a:solidFill>
              </a:rPr>
            </a:br>
            <a:r>
              <a:rPr lang="en-GB" sz="1050" dirty="0">
                <a:solidFill>
                  <a:srgbClr val="000000">
                    <a:lumMod val="65000"/>
                    <a:lumOff val="35000"/>
                  </a:srgbClr>
                </a:solidFill>
              </a:rPr>
              <a:t>persona</a:t>
            </a:r>
          </a:p>
        </p:txBody>
      </p:sp>
      <p:cxnSp>
        <p:nvCxnSpPr>
          <p:cNvPr id="11" name="Straight Connector 10"/>
          <p:cNvCxnSpPr/>
          <p:nvPr/>
        </p:nvCxnSpPr>
        <p:spPr bwMode="auto">
          <a:xfrm>
            <a:off x="1231051" y="2859782"/>
            <a:ext cx="0" cy="996717"/>
          </a:xfrm>
          <a:prstGeom prst="line">
            <a:avLst/>
          </a:prstGeom>
          <a:solidFill>
            <a:schemeClr val="accent1">
              <a:alpha val="50000"/>
            </a:schemeClr>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851920" y="968990"/>
            <a:ext cx="1080120" cy="738664"/>
          </a:xfrm>
          <a:prstGeom prst="rect">
            <a:avLst/>
          </a:prstGeom>
          <a:noFill/>
        </p:spPr>
        <p:txBody>
          <a:bodyPr wrap="square" lIns="36000" rIns="0" rtlCol="0">
            <a:spAutoFit/>
          </a:bodyPr>
          <a:lstStyle/>
          <a:p>
            <a:r>
              <a:rPr lang="en-GB" sz="1050" dirty="0">
                <a:solidFill>
                  <a:srgbClr val="000000">
                    <a:lumMod val="65000"/>
                    <a:lumOff val="35000"/>
                  </a:srgbClr>
                </a:solidFill>
              </a:rPr>
              <a:t>Communicate implementation activities and next steps</a:t>
            </a:r>
          </a:p>
        </p:txBody>
      </p:sp>
      <p:cxnSp>
        <p:nvCxnSpPr>
          <p:cNvPr id="13" name="Straight Connector 12"/>
          <p:cNvCxnSpPr/>
          <p:nvPr/>
        </p:nvCxnSpPr>
        <p:spPr bwMode="auto">
          <a:xfrm>
            <a:off x="2232257" y="1014275"/>
            <a:ext cx="0" cy="996717"/>
          </a:xfrm>
          <a:prstGeom prst="line">
            <a:avLst/>
          </a:prstGeom>
          <a:solidFill>
            <a:schemeClr val="accent1">
              <a:alpha val="50000"/>
            </a:schemeClr>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3635896" y="3147815"/>
            <a:ext cx="1368152" cy="738664"/>
          </a:xfrm>
          <a:prstGeom prst="rect">
            <a:avLst/>
          </a:prstGeom>
          <a:noFill/>
        </p:spPr>
        <p:txBody>
          <a:bodyPr wrap="square" lIns="36000" rIns="0" rtlCol="0">
            <a:spAutoFit/>
          </a:bodyPr>
          <a:lstStyle/>
          <a:p>
            <a:r>
              <a:rPr lang="en-GB" sz="1050" dirty="0">
                <a:solidFill>
                  <a:srgbClr val="000000">
                    <a:lumMod val="65000"/>
                    <a:lumOff val="35000"/>
                  </a:srgbClr>
                </a:solidFill>
              </a:rPr>
              <a:t>Gamma agree timescales &amp; implementation plan with the customer</a:t>
            </a:r>
          </a:p>
        </p:txBody>
      </p:sp>
      <p:cxnSp>
        <p:nvCxnSpPr>
          <p:cNvPr id="15" name="Straight Connector 14"/>
          <p:cNvCxnSpPr/>
          <p:nvPr/>
        </p:nvCxnSpPr>
        <p:spPr bwMode="auto">
          <a:xfrm>
            <a:off x="3600409" y="2859782"/>
            <a:ext cx="0" cy="996717"/>
          </a:xfrm>
          <a:prstGeom prst="line">
            <a:avLst/>
          </a:prstGeom>
          <a:solidFill>
            <a:schemeClr val="accent1">
              <a:alpha val="50000"/>
            </a:schemeClr>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6012160" y="968990"/>
            <a:ext cx="1080120" cy="738664"/>
          </a:xfrm>
          <a:prstGeom prst="rect">
            <a:avLst/>
          </a:prstGeom>
          <a:noFill/>
        </p:spPr>
        <p:txBody>
          <a:bodyPr wrap="square" lIns="36000" rIns="0" rtlCol="0">
            <a:spAutoFit/>
          </a:bodyPr>
          <a:lstStyle/>
          <a:p>
            <a:r>
              <a:rPr lang="en-GB" sz="1050" dirty="0">
                <a:solidFill>
                  <a:srgbClr val="000000">
                    <a:lumMod val="65000"/>
                    <a:lumOff val="35000"/>
                  </a:srgbClr>
                </a:solidFill>
              </a:rPr>
              <a:t>Implementation varies according to complexity &amp; requirements</a:t>
            </a:r>
          </a:p>
        </p:txBody>
      </p:sp>
      <p:cxnSp>
        <p:nvCxnSpPr>
          <p:cNvPr id="17" name="Straight Connector 16"/>
          <p:cNvCxnSpPr/>
          <p:nvPr/>
        </p:nvCxnSpPr>
        <p:spPr bwMode="auto">
          <a:xfrm>
            <a:off x="5112577" y="1014275"/>
            <a:ext cx="0" cy="996717"/>
          </a:xfrm>
          <a:prstGeom prst="line">
            <a:avLst/>
          </a:prstGeom>
          <a:solidFill>
            <a:schemeClr val="accent1">
              <a:alpha val="50000"/>
            </a:schemeClr>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7668344" y="3147819"/>
            <a:ext cx="1224136" cy="577081"/>
          </a:xfrm>
          <a:prstGeom prst="rect">
            <a:avLst/>
          </a:prstGeom>
          <a:noFill/>
        </p:spPr>
        <p:txBody>
          <a:bodyPr wrap="square" lIns="36000" rIns="0" rtlCol="0">
            <a:spAutoFit/>
          </a:bodyPr>
          <a:lstStyle/>
          <a:p>
            <a:r>
              <a:rPr lang="en-GB" sz="1050" dirty="0">
                <a:solidFill>
                  <a:srgbClr val="000000">
                    <a:lumMod val="65000"/>
                    <a:lumOff val="35000"/>
                  </a:srgbClr>
                </a:solidFill>
              </a:rPr>
              <a:t>Switch over to new IX system on agreed date</a:t>
            </a:r>
          </a:p>
        </p:txBody>
      </p:sp>
      <p:cxnSp>
        <p:nvCxnSpPr>
          <p:cNvPr id="19" name="Straight Connector 18"/>
          <p:cNvCxnSpPr/>
          <p:nvPr/>
        </p:nvCxnSpPr>
        <p:spPr bwMode="auto">
          <a:xfrm>
            <a:off x="6336713" y="2859782"/>
            <a:ext cx="0" cy="996717"/>
          </a:xfrm>
          <a:prstGeom prst="line">
            <a:avLst/>
          </a:prstGeom>
          <a:solidFill>
            <a:schemeClr val="accent1">
              <a:alpha val="50000"/>
            </a:schemeClr>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8100392" y="987574"/>
            <a:ext cx="936104" cy="577081"/>
          </a:xfrm>
          <a:prstGeom prst="rect">
            <a:avLst/>
          </a:prstGeom>
          <a:noFill/>
        </p:spPr>
        <p:txBody>
          <a:bodyPr wrap="square" lIns="36000" rIns="0" rtlCol="0">
            <a:spAutoFit/>
          </a:bodyPr>
          <a:lstStyle/>
          <a:p>
            <a:r>
              <a:rPr lang="en-GB" sz="1050" dirty="0">
                <a:solidFill>
                  <a:srgbClr val="000000">
                    <a:lumMod val="65000"/>
                    <a:lumOff val="35000"/>
                  </a:srgbClr>
                </a:solidFill>
              </a:rPr>
              <a:t>Post go-live support arrangements</a:t>
            </a:r>
          </a:p>
        </p:txBody>
      </p:sp>
      <p:cxnSp>
        <p:nvCxnSpPr>
          <p:cNvPr id="21" name="Straight Connector 20"/>
          <p:cNvCxnSpPr/>
          <p:nvPr/>
        </p:nvCxnSpPr>
        <p:spPr bwMode="auto">
          <a:xfrm>
            <a:off x="7164288" y="1027218"/>
            <a:ext cx="0" cy="996717"/>
          </a:xfrm>
          <a:prstGeom prst="line">
            <a:avLst/>
          </a:prstGeom>
          <a:solidFill>
            <a:schemeClr val="accent1">
              <a:alpha val="50000"/>
            </a:schemeClr>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ight Arrow 21"/>
          <p:cNvSpPr/>
          <p:nvPr/>
        </p:nvSpPr>
        <p:spPr bwMode="auto">
          <a:xfrm>
            <a:off x="257170" y="4161624"/>
            <a:ext cx="8688388" cy="498358"/>
          </a:xfrm>
          <a:prstGeom prst="rightArrow">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rtlCol="0" anchor="ctr" anchorCtr="0" compatLnSpc="1">
            <a:prstTxWarp prst="textNoShape">
              <a:avLst/>
            </a:prstTxWarp>
          </a:bodyPr>
          <a:lstStyle/>
          <a:p>
            <a:pPr algn="ctr" defTabSz="914400"/>
            <a:r>
              <a:rPr lang="en-GB" sz="1200" dirty="0">
                <a:solidFill>
                  <a:srgbClr val="3E5AA8">
                    <a:lumMod val="75000"/>
                  </a:srgbClr>
                </a:solidFill>
              </a:rPr>
              <a:t>Communication &amp; Engagement via DSC change committee, DSC sub group and Direct from Xoserve and Gamma</a:t>
            </a:r>
          </a:p>
        </p:txBody>
      </p:sp>
      <p:sp>
        <p:nvSpPr>
          <p:cNvPr id="3" name="TextBox 2"/>
          <p:cNvSpPr txBox="1"/>
          <p:nvPr/>
        </p:nvSpPr>
        <p:spPr>
          <a:xfrm>
            <a:off x="251520" y="2904434"/>
            <a:ext cx="858446" cy="369332"/>
          </a:xfrm>
          <a:prstGeom prst="rect">
            <a:avLst/>
          </a:prstGeom>
          <a:noFill/>
        </p:spPr>
        <p:txBody>
          <a:bodyPr wrap="square" rtlCol="0">
            <a:spAutoFit/>
          </a:bodyPr>
          <a:lstStyle/>
          <a:p>
            <a:pPr algn="ctr"/>
            <a:r>
              <a:rPr lang="en-GB" sz="900" b="1" dirty="0">
                <a:solidFill>
                  <a:srgbClr val="000000"/>
                </a:solidFill>
              </a:rPr>
              <a:t>You are here </a:t>
            </a:r>
          </a:p>
        </p:txBody>
      </p:sp>
      <p:sp>
        <p:nvSpPr>
          <p:cNvPr id="24" name="Rounded Rectangular Callout 23"/>
          <p:cNvSpPr/>
          <p:nvPr/>
        </p:nvSpPr>
        <p:spPr bwMode="auto">
          <a:xfrm>
            <a:off x="395596" y="1131589"/>
            <a:ext cx="871002" cy="647055"/>
          </a:xfrm>
          <a:prstGeom prst="wedgeRoundRectCallout">
            <a:avLst>
              <a:gd name="adj1" fmla="val 71026"/>
              <a:gd name="adj2" fmla="val 3618"/>
              <a:gd name="adj3" fmla="val 16667"/>
            </a:avLst>
          </a:prstGeom>
          <a:solidFill>
            <a:srgbClr val="FFFF00">
              <a:alpha val="50000"/>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050" dirty="0">
                <a:solidFill>
                  <a:srgbClr val="000000">
                    <a:lumMod val="65000"/>
                    <a:lumOff val="35000"/>
                  </a:srgbClr>
                </a:solidFill>
              </a:rPr>
              <a:t>Xoserve </a:t>
            </a:r>
          </a:p>
          <a:p>
            <a:pPr algn="ctr" defTabSz="914400"/>
            <a:r>
              <a:rPr lang="en-GB" sz="1050" dirty="0">
                <a:solidFill>
                  <a:srgbClr val="000000">
                    <a:lumMod val="65000"/>
                    <a:lumOff val="35000"/>
                  </a:srgbClr>
                </a:solidFill>
              </a:rPr>
              <a:t>Survey </a:t>
            </a:r>
          </a:p>
          <a:p>
            <a:pPr algn="ctr" defTabSz="914400"/>
            <a:r>
              <a:rPr lang="en-GB" sz="1050" dirty="0">
                <a:solidFill>
                  <a:srgbClr val="000000">
                    <a:lumMod val="65000"/>
                    <a:lumOff val="35000"/>
                  </a:srgbClr>
                </a:solidFill>
              </a:rPr>
              <a:t>Comms</a:t>
            </a:r>
          </a:p>
        </p:txBody>
      </p:sp>
      <p:sp>
        <p:nvSpPr>
          <p:cNvPr id="25" name="Rounded Rectangular Callout 24"/>
          <p:cNvSpPr/>
          <p:nvPr/>
        </p:nvSpPr>
        <p:spPr bwMode="auto">
          <a:xfrm>
            <a:off x="2476862" y="1131590"/>
            <a:ext cx="871002" cy="647055"/>
          </a:xfrm>
          <a:prstGeom prst="wedgeRoundRectCallout">
            <a:avLst>
              <a:gd name="adj1" fmla="val 77588"/>
              <a:gd name="adj2" fmla="val 3618"/>
              <a:gd name="adj3" fmla="val 16667"/>
            </a:avLst>
          </a:prstGeom>
          <a:solidFill>
            <a:srgbClr val="FFFF00">
              <a:alpha val="50000"/>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050" dirty="0">
                <a:solidFill>
                  <a:srgbClr val="000000">
                    <a:lumMod val="65000"/>
                    <a:lumOff val="35000"/>
                  </a:srgbClr>
                </a:solidFill>
              </a:rPr>
              <a:t>Xoserve</a:t>
            </a:r>
          </a:p>
          <a:p>
            <a:pPr algn="ctr" defTabSz="914400"/>
            <a:r>
              <a:rPr lang="en-GB" sz="1050" dirty="0">
                <a:solidFill>
                  <a:srgbClr val="000000">
                    <a:lumMod val="65000"/>
                    <a:lumOff val="35000"/>
                  </a:srgbClr>
                </a:solidFill>
              </a:rPr>
              <a:t>Journey </a:t>
            </a:r>
          </a:p>
          <a:p>
            <a:pPr algn="ctr" defTabSz="914400"/>
            <a:r>
              <a:rPr lang="en-GB" sz="1050" dirty="0">
                <a:solidFill>
                  <a:srgbClr val="000000">
                    <a:lumMod val="65000"/>
                    <a:lumOff val="35000"/>
                  </a:srgbClr>
                </a:solidFill>
              </a:rPr>
              <a:t>Comms</a:t>
            </a:r>
          </a:p>
        </p:txBody>
      </p:sp>
      <p:sp>
        <p:nvSpPr>
          <p:cNvPr id="26" name="Rounded Rectangular Callout 25"/>
          <p:cNvSpPr/>
          <p:nvPr/>
        </p:nvSpPr>
        <p:spPr bwMode="auto">
          <a:xfrm>
            <a:off x="7229390" y="1131590"/>
            <a:ext cx="871002" cy="647055"/>
          </a:xfrm>
          <a:prstGeom prst="wedgeRoundRectCallout">
            <a:avLst/>
          </a:prstGeom>
          <a:solidFill>
            <a:srgbClr val="FFFF00">
              <a:alpha val="50000"/>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050" dirty="0">
                <a:solidFill>
                  <a:srgbClr val="000000">
                    <a:lumMod val="65000"/>
                    <a:lumOff val="35000"/>
                  </a:srgbClr>
                </a:solidFill>
              </a:rPr>
              <a:t>Xoserve</a:t>
            </a:r>
          </a:p>
          <a:p>
            <a:pPr algn="ctr" defTabSz="914400"/>
            <a:r>
              <a:rPr lang="en-GB" sz="1050" dirty="0">
                <a:solidFill>
                  <a:srgbClr val="000000">
                    <a:lumMod val="65000"/>
                    <a:lumOff val="35000"/>
                  </a:srgbClr>
                </a:solidFill>
              </a:rPr>
              <a:t> PIS Support </a:t>
            </a:r>
          </a:p>
          <a:p>
            <a:pPr algn="ctr" defTabSz="914400"/>
            <a:r>
              <a:rPr lang="en-GB" sz="1050" dirty="0">
                <a:solidFill>
                  <a:srgbClr val="000000">
                    <a:lumMod val="65000"/>
                    <a:lumOff val="35000"/>
                  </a:srgbClr>
                </a:solidFill>
              </a:rPr>
              <a:t>Comms</a:t>
            </a:r>
          </a:p>
        </p:txBody>
      </p:sp>
      <p:sp>
        <p:nvSpPr>
          <p:cNvPr id="27" name="Rounded Rectangular Callout 26"/>
          <p:cNvSpPr/>
          <p:nvPr/>
        </p:nvSpPr>
        <p:spPr bwMode="auto">
          <a:xfrm>
            <a:off x="6509310" y="3088923"/>
            <a:ext cx="871002" cy="647055"/>
          </a:xfrm>
          <a:prstGeom prst="wedgeRoundRectCallout">
            <a:avLst>
              <a:gd name="adj1" fmla="val 73214"/>
              <a:gd name="adj2" fmla="val 5090"/>
              <a:gd name="adj3" fmla="val 16667"/>
            </a:avLst>
          </a:prstGeom>
          <a:solidFill>
            <a:srgbClr val="FFFF00">
              <a:alpha val="50000"/>
            </a:srgbClr>
          </a:solidFill>
          <a:ln w="9525" cap="flat" cmpd="sng" algn="ctr">
            <a:solidFill>
              <a:srgbClr val="FF0000"/>
            </a:solidFill>
            <a:prstDash val="sysDash"/>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050" b="1" dirty="0">
                <a:solidFill>
                  <a:srgbClr val="000000">
                    <a:lumMod val="65000"/>
                    <a:lumOff val="35000"/>
                  </a:srgbClr>
                </a:solidFill>
              </a:rPr>
              <a:t>Xoserve</a:t>
            </a:r>
          </a:p>
          <a:p>
            <a:pPr algn="ctr" defTabSz="914400"/>
            <a:r>
              <a:rPr lang="en-GB" sz="1050" b="1" dirty="0">
                <a:solidFill>
                  <a:srgbClr val="000000">
                    <a:lumMod val="65000"/>
                    <a:lumOff val="35000"/>
                  </a:srgbClr>
                </a:solidFill>
              </a:rPr>
              <a:t>Switchover </a:t>
            </a:r>
          </a:p>
          <a:p>
            <a:pPr algn="ctr" defTabSz="914400"/>
            <a:r>
              <a:rPr lang="en-GB" sz="1050" b="1" dirty="0">
                <a:solidFill>
                  <a:srgbClr val="000000">
                    <a:lumMod val="65000"/>
                    <a:lumOff val="35000"/>
                  </a:srgbClr>
                </a:solidFill>
              </a:rPr>
              <a:t>Comms</a:t>
            </a:r>
          </a:p>
        </p:txBody>
      </p:sp>
      <p:sp>
        <p:nvSpPr>
          <p:cNvPr id="28" name="Rectangle 27"/>
          <p:cNvSpPr/>
          <p:nvPr/>
        </p:nvSpPr>
        <p:spPr bwMode="auto">
          <a:xfrm>
            <a:off x="257170" y="555526"/>
            <a:ext cx="8656643" cy="360045"/>
          </a:xfrm>
          <a:prstGeom prst="rect">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rtlCol="0" anchor="ctr" anchorCtr="0" compatLnSpc="1">
            <a:prstTxWarp prst="textNoShape">
              <a:avLst/>
            </a:prstTxWarp>
          </a:bodyPr>
          <a:lstStyle/>
          <a:p>
            <a:pPr algn="ctr" defTabSz="914400"/>
            <a:r>
              <a:rPr lang="en-GB" sz="1600" dirty="0">
                <a:solidFill>
                  <a:srgbClr val="000000"/>
                </a:solidFill>
              </a:rPr>
              <a:t>Customer Centric - One point of contact Email &amp; Direct Telephone Number   </a:t>
            </a:r>
          </a:p>
        </p:txBody>
      </p:sp>
    </p:spTree>
    <p:extLst>
      <p:ext uri="{BB962C8B-B14F-4D97-AF65-F5344CB8AC3E}">
        <p14:creationId xmlns:p14="http://schemas.microsoft.com/office/powerpoint/2010/main" val="39035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Migrating IX services to our new partner </a:t>
            </a:r>
          </a:p>
        </p:txBody>
      </p:sp>
      <p:sp>
        <p:nvSpPr>
          <p:cNvPr id="4" name="Rounded Rectangular Callout 3"/>
          <p:cNvSpPr/>
          <p:nvPr/>
        </p:nvSpPr>
        <p:spPr bwMode="auto">
          <a:xfrm>
            <a:off x="216411" y="2906262"/>
            <a:ext cx="1209382" cy="720080"/>
          </a:xfrm>
          <a:prstGeom prst="wedgeRoundRectCallout">
            <a:avLst>
              <a:gd name="adj1" fmla="val 34570"/>
              <a:gd name="adj2" fmla="val 65452"/>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FFFF00"/>
                </a:solidFill>
                <a:effectLst/>
                <a:latin typeface="Arial" charset="0"/>
              </a:rPr>
              <a:t>Who is </a:t>
            </a:r>
            <a:br>
              <a:rPr kumimoji="0" lang="en-GB" sz="1600" b="1" i="0" u="none" strike="noStrike" cap="none" normalizeH="0" baseline="0" dirty="0">
                <a:ln>
                  <a:noFill/>
                </a:ln>
                <a:solidFill>
                  <a:srgbClr val="FFFF00"/>
                </a:solidFill>
                <a:effectLst/>
                <a:latin typeface="Arial" charset="0"/>
              </a:rPr>
            </a:br>
            <a:r>
              <a:rPr kumimoji="0" lang="en-GB" sz="1600" b="1" i="0" u="none" strike="noStrike" cap="none" normalizeH="0" baseline="0" dirty="0">
                <a:ln>
                  <a:noFill/>
                </a:ln>
                <a:solidFill>
                  <a:srgbClr val="FFFF00"/>
                </a:solidFill>
                <a:effectLst/>
                <a:latin typeface="Arial" charset="0"/>
              </a:rPr>
              <a:t>providing</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FFFF00"/>
                </a:solidFill>
                <a:effectLst/>
                <a:latin typeface="Arial" charset="0"/>
              </a:rPr>
              <a:t> the service? </a:t>
            </a:r>
          </a:p>
        </p:txBody>
      </p:sp>
      <p:sp>
        <p:nvSpPr>
          <p:cNvPr id="6" name="TextBox 5"/>
          <p:cNvSpPr txBox="1"/>
          <p:nvPr/>
        </p:nvSpPr>
        <p:spPr>
          <a:xfrm>
            <a:off x="1619672" y="2841779"/>
            <a:ext cx="7308304" cy="954107"/>
          </a:xfrm>
          <a:prstGeom prst="rect">
            <a:avLst/>
          </a:prstGeom>
          <a:noFill/>
        </p:spPr>
        <p:txBody>
          <a:bodyPr wrap="square" rtlCol="0">
            <a:spAutoFit/>
          </a:bodyPr>
          <a:lstStyle/>
          <a:p>
            <a:r>
              <a:rPr lang="en-US" sz="1400" dirty="0">
                <a:solidFill>
                  <a:schemeClr val="tx1">
                    <a:lumMod val="50000"/>
                    <a:lumOff val="50000"/>
                  </a:schemeClr>
                </a:solidFill>
              </a:rPr>
              <a:t>Gamma will provide all service up to and including the router (network services) – Gamma will be responsible for the set up of connections and maintenance of them (as per current contract).Gamma’s partners will be responsible for the server and related software &amp; on-going maintenance of it.</a:t>
            </a:r>
          </a:p>
        </p:txBody>
      </p:sp>
      <p:sp>
        <p:nvSpPr>
          <p:cNvPr id="7" name="Rounded Rectangular Callout 6"/>
          <p:cNvSpPr/>
          <p:nvPr/>
        </p:nvSpPr>
        <p:spPr bwMode="auto">
          <a:xfrm>
            <a:off x="207396" y="1626934"/>
            <a:ext cx="1209382" cy="720080"/>
          </a:xfrm>
          <a:prstGeom prst="wedgeRoundRectCallout">
            <a:avLst>
              <a:gd name="adj1" fmla="val 34274"/>
              <a:gd name="adj2" fmla="val 72836"/>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FFFF00"/>
                </a:solidFill>
                <a:effectLst/>
                <a:latin typeface="Arial" charset="0"/>
              </a:rPr>
              <a:t>Why</a:t>
            </a:r>
            <a:r>
              <a:rPr kumimoji="0" lang="en-GB" sz="1600" b="1" i="0" u="none" strike="noStrike" cap="none" normalizeH="0" dirty="0">
                <a:ln>
                  <a:noFill/>
                </a:ln>
                <a:solidFill>
                  <a:srgbClr val="FFFF00"/>
                </a:solidFill>
                <a:effectLst/>
                <a:latin typeface="Arial" charset="0"/>
              </a:rPr>
              <a:t> are we </a:t>
            </a:r>
            <a:r>
              <a:rPr kumimoji="0" lang="en-GB" sz="1600" b="1" i="0" u="none" strike="noStrike" cap="none" normalizeH="0" baseline="0" dirty="0">
                <a:ln>
                  <a:noFill/>
                </a:ln>
                <a:solidFill>
                  <a:srgbClr val="FFFF00"/>
                </a:solidFill>
                <a:effectLst/>
                <a:latin typeface="Arial" charset="0"/>
              </a:rPr>
              <a:t>doing this?</a:t>
            </a:r>
          </a:p>
        </p:txBody>
      </p:sp>
      <p:sp>
        <p:nvSpPr>
          <p:cNvPr id="8" name="TextBox 7"/>
          <p:cNvSpPr txBox="1"/>
          <p:nvPr/>
        </p:nvSpPr>
        <p:spPr>
          <a:xfrm>
            <a:off x="1619672" y="1545635"/>
            <a:ext cx="7308304" cy="954107"/>
          </a:xfrm>
          <a:prstGeom prst="rect">
            <a:avLst/>
          </a:prstGeom>
          <a:noFill/>
        </p:spPr>
        <p:txBody>
          <a:bodyPr wrap="square" rtlCol="0">
            <a:spAutoFit/>
          </a:bodyPr>
          <a:lstStyle/>
          <a:p>
            <a:r>
              <a:rPr lang="en-US" sz="1400" dirty="0">
                <a:solidFill>
                  <a:schemeClr val="tx1">
                    <a:lumMod val="50000"/>
                    <a:lumOff val="50000"/>
                  </a:schemeClr>
                </a:solidFill>
              </a:rPr>
              <a:t>Alongside our separation from National Grid the Vodafone IX contract was also coming to an end which meant we had the opportunity to consolidate all our network services under one contract. All current hardware, except new or recently upgraded sites, is five to seven years old and needs to be replaced as ‘end of life’.</a:t>
            </a:r>
          </a:p>
        </p:txBody>
      </p:sp>
      <p:sp>
        <p:nvSpPr>
          <p:cNvPr id="9" name="Rounded Rectangular Callout 8"/>
          <p:cNvSpPr/>
          <p:nvPr/>
        </p:nvSpPr>
        <p:spPr bwMode="auto">
          <a:xfrm>
            <a:off x="174619" y="4035119"/>
            <a:ext cx="1209382" cy="720080"/>
          </a:xfrm>
          <a:prstGeom prst="wedgeRoundRectCallout">
            <a:avLst>
              <a:gd name="adj1" fmla="val 38553"/>
              <a:gd name="adj2" fmla="val 71359"/>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FFFF00"/>
                </a:solidFill>
                <a:effectLst/>
                <a:latin typeface="Arial" charset="0"/>
              </a:rPr>
              <a:t>When Will  it happen?</a:t>
            </a:r>
          </a:p>
        </p:txBody>
      </p:sp>
      <p:sp>
        <p:nvSpPr>
          <p:cNvPr id="10" name="TextBox 9"/>
          <p:cNvSpPr txBox="1"/>
          <p:nvPr/>
        </p:nvSpPr>
        <p:spPr>
          <a:xfrm>
            <a:off x="1619672" y="4136762"/>
            <a:ext cx="7308304" cy="738664"/>
          </a:xfrm>
          <a:prstGeom prst="rect">
            <a:avLst/>
          </a:prstGeom>
          <a:noFill/>
        </p:spPr>
        <p:txBody>
          <a:bodyPr wrap="square" rtlCol="0">
            <a:spAutoFit/>
          </a:bodyPr>
          <a:lstStyle/>
          <a:p>
            <a:r>
              <a:rPr lang="en-US" sz="1400" dirty="0">
                <a:solidFill>
                  <a:schemeClr val="tx1">
                    <a:lumMod val="50000"/>
                    <a:lumOff val="50000"/>
                  </a:schemeClr>
                </a:solidFill>
              </a:rPr>
              <a:t>Implementation begins with a pilot in June with full migration from July 18 until Nov 18.  If you are a new customer or have upgraded your IX service since March 2018 migration  may be post November 2018</a:t>
            </a:r>
          </a:p>
        </p:txBody>
      </p:sp>
      <p:sp>
        <p:nvSpPr>
          <p:cNvPr id="11" name="Rounded Rectangular Callout 10"/>
          <p:cNvSpPr/>
          <p:nvPr/>
        </p:nvSpPr>
        <p:spPr bwMode="auto">
          <a:xfrm>
            <a:off x="198305" y="627534"/>
            <a:ext cx="1209382" cy="720080"/>
          </a:xfrm>
          <a:prstGeom prst="wedgeRoundRectCallout">
            <a:avLst>
              <a:gd name="adj1" fmla="val 34274"/>
              <a:gd name="adj2" fmla="val 71360"/>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FFFF00"/>
                </a:solidFill>
                <a:effectLst/>
                <a:latin typeface="Arial" charset="0"/>
              </a:rPr>
              <a:t>What are we doing? </a:t>
            </a:r>
          </a:p>
        </p:txBody>
      </p:sp>
      <p:sp>
        <p:nvSpPr>
          <p:cNvPr id="12" name="TextBox 11"/>
          <p:cNvSpPr txBox="1"/>
          <p:nvPr/>
        </p:nvSpPr>
        <p:spPr>
          <a:xfrm>
            <a:off x="1619672" y="608950"/>
            <a:ext cx="7308304" cy="738664"/>
          </a:xfrm>
          <a:prstGeom prst="rect">
            <a:avLst/>
          </a:prstGeom>
          <a:noFill/>
        </p:spPr>
        <p:txBody>
          <a:bodyPr wrap="square" rtlCol="0">
            <a:spAutoFit/>
          </a:bodyPr>
          <a:lstStyle/>
          <a:p>
            <a:pPr marL="0" indent="0">
              <a:buNone/>
            </a:pPr>
            <a:r>
              <a:rPr lang="en-GB" sz="1400" dirty="0">
                <a:solidFill>
                  <a:schemeClr val="tx1">
                    <a:lumMod val="50000"/>
                    <a:lumOff val="50000"/>
                  </a:schemeClr>
                </a:solidFill>
              </a:rPr>
              <a:t>As you are aware Xoserve is changing it’s network service provider from Vodafone to Gamma and therefore will be replacing your IX equipment.  We are now asking that you complete a Site Survey to  enable us to capture your site information.  </a:t>
            </a:r>
          </a:p>
        </p:txBody>
      </p:sp>
    </p:spTree>
    <p:extLst>
      <p:ext uri="{BB962C8B-B14F-4D97-AF65-F5344CB8AC3E}">
        <p14:creationId xmlns:p14="http://schemas.microsoft.com/office/powerpoint/2010/main" val="175403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Site Survey – For Completion </a:t>
            </a:r>
          </a:p>
        </p:txBody>
      </p:sp>
      <p:sp>
        <p:nvSpPr>
          <p:cNvPr id="7" name="Rounded Rectangular Callout 6"/>
          <p:cNvSpPr/>
          <p:nvPr/>
        </p:nvSpPr>
        <p:spPr bwMode="auto">
          <a:xfrm>
            <a:off x="204057" y="2643758"/>
            <a:ext cx="1242160" cy="792088"/>
          </a:xfrm>
          <a:prstGeom prst="wedgeRoundRectCallout">
            <a:avLst>
              <a:gd name="adj1" fmla="val 39410"/>
              <a:gd name="adj2" fmla="val 47331"/>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algn="ctr" defTabSz="914400"/>
            <a:r>
              <a:rPr lang="en-GB" sz="1600" b="1" dirty="0">
                <a:solidFill>
                  <a:srgbClr val="FFFF00"/>
                </a:solidFill>
              </a:rPr>
              <a:t>What you need to do now  </a:t>
            </a:r>
          </a:p>
        </p:txBody>
      </p:sp>
      <p:sp>
        <p:nvSpPr>
          <p:cNvPr id="8" name="TextBox 7"/>
          <p:cNvSpPr txBox="1"/>
          <p:nvPr/>
        </p:nvSpPr>
        <p:spPr>
          <a:xfrm>
            <a:off x="1619673" y="473640"/>
            <a:ext cx="7294140" cy="3754874"/>
          </a:xfrm>
          <a:prstGeom prst="rect">
            <a:avLst/>
          </a:prstGeom>
          <a:noFill/>
        </p:spPr>
        <p:txBody>
          <a:bodyPr wrap="square" rtlCol="0">
            <a:spAutoFit/>
          </a:bodyPr>
          <a:lstStyle/>
          <a:p>
            <a:br>
              <a:rPr lang="en-GB" sz="1400" dirty="0">
                <a:solidFill>
                  <a:schemeClr val="tx1">
                    <a:lumMod val="50000"/>
                    <a:lumOff val="50000"/>
                  </a:schemeClr>
                </a:solidFill>
              </a:rPr>
            </a:br>
            <a:r>
              <a:rPr lang="en-GB" sz="1400" dirty="0">
                <a:solidFill>
                  <a:schemeClr val="tx1">
                    <a:lumMod val="50000"/>
                    <a:lumOff val="50000"/>
                  </a:schemeClr>
                </a:solidFill>
              </a:rPr>
              <a:t>The survey will enable us to capture accurate contact details, access requirements, site specifications and site specific procedures  ensuring we have up to date information to plan your programme of work and appropriate appointments.  </a:t>
            </a:r>
          </a:p>
          <a:p>
            <a:endParaRPr lang="en-GB" sz="1400" dirty="0">
              <a:solidFill>
                <a:schemeClr val="tx1">
                  <a:lumMod val="50000"/>
                  <a:lumOff val="50000"/>
                </a:schemeClr>
              </a:solidFill>
            </a:endParaRPr>
          </a:p>
          <a:p>
            <a:r>
              <a:rPr lang="en-GB" sz="1400" dirty="0">
                <a:solidFill>
                  <a:schemeClr val="tx1">
                    <a:lumMod val="50000"/>
                    <a:lumOff val="50000"/>
                  </a:schemeClr>
                </a:solidFill>
              </a:rPr>
              <a:t>It is essential that we capture and update all of your requirements and we really need your assistance in completing this survey.  The information you provide  will be shared with Gamma and their sub-contractors to enable them to migrate you to the new IX Service.  </a:t>
            </a:r>
          </a:p>
          <a:p>
            <a:endParaRPr lang="en-GB" sz="1400" dirty="0">
              <a:solidFill>
                <a:schemeClr val="tx1">
                  <a:lumMod val="50000"/>
                  <a:lumOff val="50000"/>
                </a:schemeClr>
              </a:solidFill>
            </a:endParaRPr>
          </a:p>
          <a:p>
            <a:pPr lvl="0"/>
            <a:endParaRPr lang="en-GB" sz="1400" dirty="0">
              <a:solidFill>
                <a:srgbClr val="000000">
                  <a:lumMod val="50000"/>
                  <a:lumOff val="50000"/>
                </a:srgbClr>
              </a:solidFill>
            </a:endParaRPr>
          </a:p>
          <a:p>
            <a:pPr lvl="0"/>
            <a:r>
              <a:rPr lang="en-GB" sz="1400" dirty="0">
                <a:solidFill>
                  <a:srgbClr val="000000">
                    <a:lumMod val="50000"/>
                    <a:lumOff val="50000"/>
                  </a:srgbClr>
                </a:solidFill>
              </a:rPr>
              <a:t>Your site survey is attached which we need you to complete by </a:t>
            </a:r>
            <a:r>
              <a:rPr lang="en-GB" sz="1400" b="1" dirty="0">
                <a:solidFill>
                  <a:srgbClr val="3E5AA8"/>
                </a:solidFill>
              </a:rPr>
              <a:t>Friday 4th May, </a:t>
            </a:r>
            <a:r>
              <a:rPr lang="en-GB" sz="1400" dirty="0">
                <a:solidFill>
                  <a:srgbClr val="000000">
                    <a:lumMod val="50000"/>
                    <a:lumOff val="50000"/>
                  </a:srgbClr>
                </a:solidFill>
              </a:rPr>
              <a:t>together with a completed example version and instructions for guidance. </a:t>
            </a:r>
            <a:r>
              <a:rPr lang="en-GB" sz="1400" dirty="0">
                <a:solidFill>
                  <a:schemeClr val="tx1">
                    <a:lumMod val="50000"/>
                    <a:lumOff val="50000"/>
                  </a:schemeClr>
                </a:solidFill>
              </a:rPr>
              <a:t>Please return the completed survey to </a:t>
            </a:r>
            <a:r>
              <a:rPr lang="en-GB" sz="1400" dirty="0">
                <a:solidFill>
                  <a:schemeClr val="tx1">
                    <a:lumMod val="50000"/>
                    <a:lumOff val="50000"/>
                  </a:schemeClr>
                </a:solidFill>
                <a:hlinkClick r:id="rId2"/>
              </a:rPr>
              <a:t>box.xoserve.IXEnquiries@xoserve.com</a:t>
            </a:r>
            <a:endParaRPr lang="en-GB" sz="1400" dirty="0">
              <a:solidFill>
                <a:schemeClr val="tx1">
                  <a:lumMod val="50000"/>
                  <a:lumOff val="50000"/>
                </a:schemeClr>
              </a:solidFill>
            </a:endParaRPr>
          </a:p>
          <a:p>
            <a:endParaRPr lang="en-GB" sz="1400" dirty="0">
              <a:solidFill>
                <a:schemeClr val="tx1">
                  <a:lumMod val="50000"/>
                  <a:lumOff val="50000"/>
                </a:schemeClr>
              </a:solidFill>
            </a:endParaRPr>
          </a:p>
          <a:p>
            <a:endParaRPr lang="en-GB" sz="1400" dirty="0">
              <a:solidFill>
                <a:schemeClr val="tx1">
                  <a:lumMod val="50000"/>
                  <a:lumOff val="50000"/>
                </a:schemeClr>
              </a:solidFill>
            </a:endParaRPr>
          </a:p>
          <a:p>
            <a:r>
              <a:rPr lang="en-GB" sz="1400" dirty="0">
                <a:solidFill>
                  <a:schemeClr val="tx1">
                    <a:lumMod val="50000"/>
                    <a:lumOff val="50000"/>
                  </a:schemeClr>
                </a:solidFill>
              </a:rPr>
              <a:t>If you have any queries about the survey please contact us at the same address</a:t>
            </a:r>
          </a:p>
          <a:p>
            <a:r>
              <a:rPr lang="en-GB" sz="1400" dirty="0">
                <a:solidFill>
                  <a:schemeClr val="tx1">
                    <a:lumMod val="50000"/>
                    <a:lumOff val="50000"/>
                  </a:schemeClr>
                </a:solidFill>
              </a:rPr>
              <a:t>Or Telephone us on 0121 623 2773</a:t>
            </a:r>
          </a:p>
        </p:txBody>
      </p:sp>
      <p:sp>
        <p:nvSpPr>
          <p:cNvPr id="9" name="Rounded Rectangular Callout 8"/>
          <p:cNvSpPr/>
          <p:nvPr/>
        </p:nvSpPr>
        <p:spPr bwMode="auto">
          <a:xfrm>
            <a:off x="174618" y="3579862"/>
            <a:ext cx="1301038" cy="720080"/>
          </a:xfrm>
          <a:prstGeom prst="wedgeRoundRectCallout">
            <a:avLst>
              <a:gd name="adj1" fmla="val 46725"/>
              <a:gd name="adj2" fmla="val 40351"/>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algn="ctr" defTabSz="914400"/>
            <a:r>
              <a:rPr lang="en-GB" sz="1600" b="1" dirty="0">
                <a:solidFill>
                  <a:srgbClr val="FFFF00"/>
                </a:solidFill>
              </a:rPr>
              <a:t>How can you Contact us   </a:t>
            </a:r>
          </a:p>
        </p:txBody>
      </p:sp>
      <p:sp>
        <p:nvSpPr>
          <p:cNvPr id="13" name="Rounded Rectangular Callout 12"/>
          <p:cNvSpPr/>
          <p:nvPr/>
        </p:nvSpPr>
        <p:spPr bwMode="auto">
          <a:xfrm>
            <a:off x="166341" y="771550"/>
            <a:ext cx="1286284" cy="792088"/>
          </a:xfrm>
          <a:prstGeom prst="wedgeRoundRectCallout">
            <a:avLst>
              <a:gd name="adj1" fmla="val 34274"/>
              <a:gd name="adj2" fmla="val 72836"/>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algn="ctr" defTabSz="914400"/>
            <a:r>
              <a:rPr lang="en-GB" sz="1600" b="1" dirty="0">
                <a:solidFill>
                  <a:srgbClr val="FFFF00"/>
                </a:solidFill>
              </a:rPr>
              <a:t>Why do we need a Site Survey?</a:t>
            </a:r>
          </a:p>
        </p:txBody>
      </p:sp>
      <p:sp>
        <p:nvSpPr>
          <p:cNvPr id="3" name="TextBox 2"/>
          <p:cNvSpPr txBox="1"/>
          <p:nvPr/>
        </p:nvSpPr>
        <p:spPr>
          <a:xfrm>
            <a:off x="107504" y="4443958"/>
            <a:ext cx="8861878" cy="738664"/>
          </a:xfrm>
          <a:prstGeom prst="rect">
            <a:avLst/>
          </a:prstGeom>
          <a:noFill/>
        </p:spPr>
        <p:txBody>
          <a:bodyPr wrap="square" rtlCol="0">
            <a:spAutoFit/>
          </a:bodyPr>
          <a:lstStyle/>
          <a:p>
            <a:r>
              <a:rPr lang="en-GB" sz="1400" b="1" dirty="0">
                <a:solidFill>
                  <a:srgbClr val="000000">
                    <a:lumMod val="50000"/>
                    <a:lumOff val="50000"/>
                  </a:srgbClr>
                </a:solidFill>
              </a:rPr>
              <a:t>Please note - You may be contacted by Gamma during the latter part of April/May regarding your ability to accept early delivery of some hardware i.e. circuits &amp; routers prior to your installation</a:t>
            </a:r>
          </a:p>
          <a:p>
            <a:r>
              <a:rPr lang="en-GB" sz="1400" b="1" dirty="0">
                <a:solidFill>
                  <a:srgbClr val="000000">
                    <a:lumMod val="50000"/>
                    <a:lumOff val="50000"/>
                  </a:srgbClr>
                </a:solidFill>
              </a:rPr>
              <a:t>dates. </a:t>
            </a:r>
            <a:endParaRPr lang="en-GB" b="1" dirty="0"/>
          </a:p>
        </p:txBody>
      </p:sp>
    </p:spTree>
    <p:extLst>
      <p:ext uri="{BB962C8B-B14F-4D97-AF65-F5344CB8AC3E}">
        <p14:creationId xmlns:p14="http://schemas.microsoft.com/office/powerpoint/2010/main" val="373109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Links </a:t>
            </a:r>
          </a:p>
        </p:txBody>
      </p:sp>
      <p:sp>
        <p:nvSpPr>
          <p:cNvPr id="4" name="Content Placeholder 3"/>
          <p:cNvSpPr>
            <a:spLocks noGrp="1"/>
          </p:cNvSpPr>
          <p:nvPr>
            <p:ph idx="1"/>
          </p:nvPr>
        </p:nvSpPr>
        <p:spPr bwMode="auto">
          <a:xfrm>
            <a:off x="228600" y="2499742"/>
            <a:ext cx="1823120" cy="1395155"/>
          </a:xfrm>
          <a:prstGeom prst="wedgeRoundRectCallout">
            <a:avLst>
              <a:gd name="adj1" fmla="val 44188"/>
              <a:gd name="adj2" fmla="val 41590"/>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indent="0" algn="ctr" defTabSz="914400">
              <a:buNone/>
            </a:pPr>
            <a:r>
              <a:rPr lang="en-GB" sz="1600" b="1" dirty="0">
                <a:solidFill>
                  <a:srgbClr val="FFFF00"/>
                </a:solidFill>
              </a:rPr>
              <a:t>How to access the survey </a:t>
            </a:r>
          </a:p>
        </p:txBody>
      </p:sp>
      <p:sp>
        <p:nvSpPr>
          <p:cNvPr id="5" name="Content Placeholder 2"/>
          <p:cNvSpPr txBox="1">
            <a:spLocks/>
          </p:cNvSpPr>
          <p:nvPr/>
        </p:nvSpPr>
        <p:spPr bwMode="auto">
          <a:xfrm>
            <a:off x="2339752" y="2211710"/>
            <a:ext cx="6431632"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0" indent="0" defTabSz="914400">
              <a:buNone/>
            </a:pPr>
            <a:endParaRPr lang="en-GB" sz="1600" dirty="0">
              <a:solidFill>
                <a:srgbClr val="000000">
                  <a:lumMod val="50000"/>
                  <a:lumOff val="50000"/>
                </a:srgbClr>
              </a:solidFill>
              <a:latin typeface="Arial" charset="0"/>
              <a:ea typeface="ＭＳ Ｐゴシック" pitchFamily="34" charset="-128"/>
            </a:endParaRPr>
          </a:p>
          <a:p>
            <a:pPr marL="0" indent="0" defTabSz="914400">
              <a:buNone/>
            </a:pPr>
            <a:endParaRPr lang="en-GB" sz="1600" dirty="0">
              <a:solidFill>
                <a:srgbClr val="000000">
                  <a:lumMod val="50000"/>
                  <a:lumOff val="50000"/>
                </a:srgbClr>
              </a:solidFill>
              <a:latin typeface="Arial" charset="0"/>
              <a:ea typeface="ＭＳ Ｐゴシック" pitchFamily="34" charset="-128"/>
            </a:endParaRPr>
          </a:p>
          <a:p>
            <a:pPr marL="0" indent="0" defTabSz="914400">
              <a:buNone/>
            </a:pPr>
            <a:endParaRPr lang="en-GB" sz="1600" dirty="0">
              <a:solidFill>
                <a:srgbClr val="000000">
                  <a:lumMod val="50000"/>
                  <a:lumOff val="50000"/>
                </a:srgbClr>
              </a:solidFill>
              <a:latin typeface="Arial" charset="0"/>
              <a:ea typeface="ＭＳ Ｐゴシック" pitchFamily="34" charset="-128"/>
            </a:endParaRPr>
          </a:p>
          <a:p>
            <a:pPr marL="0" indent="0" defTabSz="914400">
              <a:buNone/>
            </a:pPr>
            <a:endParaRPr lang="en-GB" sz="1600" dirty="0">
              <a:solidFill>
                <a:srgbClr val="000000">
                  <a:lumMod val="50000"/>
                  <a:lumOff val="50000"/>
                </a:srgbClr>
              </a:solidFill>
              <a:latin typeface="Arial" charset="0"/>
              <a:ea typeface="ＭＳ Ｐゴシック" pitchFamily="34" charset="-128"/>
            </a:endParaRPr>
          </a:p>
          <a:p>
            <a:pPr marL="0" indent="0" defTabSz="914400">
              <a:buNone/>
            </a:pPr>
            <a:endParaRPr lang="en-GB" sz="1600" dirty="0">
              <a:solidFill>
                <a:srgbClr val="000000">
                  <a:lumMod val="50000"/>
                  <a:lumOff val="50000"/>
                </a:srgbClr>
              </a:solidFill>
              <a:latin typeface="Arial" charset="0"/>
              <a:ea typeface="ＭＳ Ｐゴシック" pitchFamily="34" charset="-128"/>
            </a:endParaRPr>
          </a:p>
          <a:p>
            <a:pPr marL="0" indent="0" defTabSz="914400">
              <a:buNone/>
            </a:pPr>
            <a:endParaRPr lang="en-GB" sz="1600" dirty="0">
              <a:solidFill>
                <a:srgbClr val="000000">
                  <a:lumMod val="50000"/>
                  <a:lumOff val="50000"/>
                </a:srgbClr>
              </a:solidFill>
              <a:latin typeface="Arial" charset="0"/>
              <a:ea typeface="ＭＳ Ｐゴシック" pitchFamily="34" charset="-128"/>
            </a:endParaRPr>
          </a:p>
          <a:p>
            <a:pPr defTabSz="914400"/>
            <a:r>
              <a:rPr lang="en-US" sz="1600" dirty="0">
                <a:solidFill>
                  <a:schemeClr val="accent5">
                    <a:lumMod val="90000"/>
                  </a:schemeClr>
                </a:solidFill>
                <a:latin typeface="Arial" charset="0"/>
                <a:ea typeface="ＭＳ Ｐゴシック" pitchFamily="34" charset="-128"/>
                <a:hlinkClick r:id="rId3"/>
              </a:rPr>
              <a:t>Gas Governance site - Project Overview  </a:t>
            </a:r>
            <a:endParaRPr lang="en-GB" sz="1600" dirty="0">
              <a:solidFill>
                <a:schemeClr val="accent5">
                  <a:lumMod val="90000"/>
                </a:schemeClr>
              </a:solidFill>
              <a:latin typeface="Arial" charset="0"/>
              <a:ea typeface="ＭＳ Ｐゴシック" pitchFamily="34" charset="-128"/>
            </a:endParaRPr>
          </a:p>
          <a:p>
            <a:pPr defTabSz="914400"/>
            <a:endParaRPr lang="en-GB" u="sng" kern="0" dirty="0"/>
          </a:p>
          <a:p>
            <a:pPr defTabSz="914400"/>
            <a:endParaRPr lang="en-GB" kern="0" dirty="0"/>
          </a:p>
        </p:txBody>
      </p:sp>
      <p:sp>
        <p:nvSpPr>
          <p:cNvPr id="7" name="Rectangle 6"/>
          <p:cNvSpPr/>
          <p:nvPr/>
        </p:nvSpPr>
        <p:spPr>
          <a:xfrm>
            <a:off x="228600" y="699542"/>
            <a:ext cx="8542784" cy="1384995"/>
          </a:xfrm>
          <a:prstGeom prst="rect">
            <a:avLst/>
          </a:prstGeom>
        </p:spPr>
        <p:txBody>
          <a:bodyPr wrap="square">
            <a:spAutoFit/>
          </a:bodyPr>
          <a:lstStyle/>
          <a:p>
            <a:r>
              <a:rPr lang="en-GB" sz="1400" dirty="0">
                <a:solidFill>
                  <a:srgbClr val="000000">
                    <a:lumMod val="50000"/>
                    <a:lumOff val="50000"/>
                  </a:srgbClr>
                </a:solidFill>
              </a:rPr>
              <a:t>Please open the below for the Site Survey. We have created this survey in an Excel format rather than an on-line format, as we recognise you may need to send this document to various individuals within your organisation to complete. We advise to save the survey as a local copy and return to Xoserve. </a:t>
            </a:r>
            <a:endParaRPr lang="en-GB" sz="1400" dirty="0"/>
          </a:p>
          <a:p>
            <a:endParaRPr lang="en-GB" sz="1400" dirty="0">
              <a:solidFill>
                <a:srgbClr val="000000">
                  <a:lumMod val="50000"/>
                  <a:lumOff val="50000"/>
                </a:srgbClr>
              </a:solidFill>
            </a:endParaRPr>
          </a:p>
          <a:p>
            <a:r>
              <a:rPr lang="en-GB" sz="1400" dirty="0">
                <a:solidFill>
                  <a:srgbClr val="000000">
                    <a:lumMod val="50000"/>
                    <a:lumOff val="50000"/>
                  </a:srgbClr>
                </a:solidFill>
              </a:rPr>
              <a:t>Please review the Read Me! worksheet within the Site Survey for instructions on how to complete the survey. In addition, we have also added a Dummy form to assist completion. </a:t>
            </a:r>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3496000116"/>
              </p:ext>
            </p:extLst>
          </p:nvPr>
        </p:nvGraphicFramePr>
        <p:xfrm>
          <a:off x="2627784" y="2947971"/>
          <a:ext cx="914400" cy="771525"/>
        </p:xfrm>
        <a:graphic>
          <a:graphicData uri="http://schemas.openxmlformats.org/presentationml/2006/ole">
            <mc:AlternateContent xmlns:mc="http://schemas.openxmlformats.org/markup-compatibility/2006">
              <mc:Choice xmlns:v="urn:schemas-microsoft-com:vml" Requires="v">
                <p:oleObj spid="_x0000_s1104"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2627784" y="2947971"/>
                        <a:ext cx="914400" cy="7715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09897825"/>
              </p:ext>
            </p:extLst>
          </p:nvPr>
        </p:nvGraphicFramePr>
        <p:xfrm>
          <a:off x="2627784" y="2185988"/>
          <a:ext cx="914400" cy="771525"/>
        </p:xfrm>
        <a:graphic>
          <a:graphicData uri="http://schemas.openxmlformats.org/presentationml/2006/ole">
            <mc:AlternateContent xmlns:mc="http://schemas.openxmlformats.org/markup-compatibility/2006">
              <mc:Choice xmlns:v="urn:schemas-microsoft-com:vml" Requires="v">
                <p:oleObj spid="_x0000_s1105" name="Worksheet" showAsIcon="1" r:id="rId6" imgW="914400" imgH="771480" progId="Excel.Sheet.12">
                  <p:embed/>
                </p:oleObj>
              </mc:Choice>
              <mc:Fallback>
                <p:oleObj name="Worksheet" showAsIcon="1" r:id="rId6" imgW="914400" imgH="771480" progId="Excel.Sheet.12">
                  <p:embed/>
                  <p:pic>
                    <p:nvPicPr>
                      <p:cNvPr id="0" name=""/>
                      <p:cNvPicPr/>
                      <p:nvPr/>
                    </p:nvPicPr>
                    <p:blipFill>
                      <a:blip r:embed="rId7"/>
                      <a:stretch>
                        <a:fillRect/>
                      </a:stretch>
                    </p:blipFill>
                    <p:spPr>
                      <a:xfrm>
                        <a:off x="2627784" y="218598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13892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IX Site Survey Response Progress</a:t>
            </a:r>
          </a:p>
        </p:txBody>
      </p:sp>
      <p:sp>
        <p:nvSpPr>
          <p:cNvPr id="3" name="Content Placeholder 2"/>
          <p:cNvSpPr>
            <a:spLocks noGrp="1"/>
          </p:cNvSpPr>
          <p:nvPr>
            <p:ph idx="1"/>
          </p:nvPr>
        </p:nvSpPr>
        <p:spPr>
          <a:xfrm>
            <a:off x="228600" y="915566"/>
            <a:ext cx="8686800" cy="3456384"/>
          </a:xfrm>
        </p:spPr>
        <p:txBody>
          <a:bodyPr/>
          <a:lstStyle/>
          <a:p>
            <a:r>
              <a:rPr lang="en-GB" sz="1400" kern="1200" dirty="0">
                <a:solidFill>
                  <a:srgbClr val="000000">
                    <a:lumMod val="50000"/>
                    <a:lumOff val="50000"/>
                  </a:srgbClr>
                </a:solidFill>
                <a:latin typeface="Arial" charset="0"/>
                <a:ea typeface="ＭＳ Ｐゴシック" pitchFamily="34" charset="-128"/>
              </a:rPr>
              <a:t>To date we have had a 22% response rate, We need as many responses as possible to make your programme of work a success</a:t>
            </a:r>
          </a:p>
          <a:p>
            <a:pPr marL="0" indent="0">
              <a:buNone/>
            </a:pPr>
            <a:endParaRPr lang="en-GB" sz="1400" kern="1200" dirty="0">
              <a:solidFill>
                <a:srgbClr val="000000">
                  <a:lumMod val="50000"/>
                  <a:lumOff val="50000"/>
                </a:srgbClr>
              </a:solidFill>
              <a:latin typeface="Arial" charset="0"/>
              <a:ea typeface="ＭＳ Ｐゴシック" pitchFamily="34" charset="-128"/>
            </a:endParaRPr>
          </a:p>
          <a:p>
            <a:r>
              <a:rPr lang="en-GB" sz="1400" kern="1200" dirty="0">
                <a:solidFill>
                  <a:srgbClr val="000000">
                    <a:lumMod val="50000"/>
                    <a:lumOff val="50000"/>
                  </a:srgbClr>
                </a:solidFill>
                <a:latin typeface="Arial" charset="0"/>
                <a:ea typeface="ＭＳ Ｐゴシック" pitchFamily="34" charset="-128"/>
              </a:rPr>
              <a:t>We really need your support in promoting the completion of the survey – Has your IX survey has been returned, and do we know who the named contact  is within your organisation?</a:t>
            </a:r>
          </a:p>
          <a:p>
            <a:pPr marL="0" indent="0">
              <a:buNone/>
            </a:pPr>
            <a:endParaRPr lang="en-GB" sz="2000" b="1" dirty="0"/>
          </a:p>
          <a:p>
            <a:pPr lvl="0"/>
            <a:r>
              <a:rPr lang="en-GB" sz="1400" kern="1200" dirty="0">
                <a:solidFill>
                  <a:srgbClr val="000000">
                    <a:lumMod val="50000"/>
                    <a:lumOff val="50000"/>
                  </a:srgbClr>
                </a:solidFill>
                <a:latin typeface="Arial" charset="0"/>
                <a:ea typeface="ＭＳ Ｐゴシック" pitchFamily="34" charset="-128"/>
              </a:rPr>
              <a:t>You can check this information with us by contacting us at </a:t>
            </a:r>
            <a:r>
              <a:rPr lang="en-GB" sz="1400" kern="1200" dirty="0">
                <a:solidFill>
                  <a:srgbClr val="000000">
                    <a:lumMod val="50000"/>
                    <a:lumOff val="50000"/>
                  </a:srgbClr>
                </a:solidFill>
                <a:latin typeface="Arial" charset="0"/>
                <a:ea typeface="ＭＳ Ｐゴシック" pitchFamily="34" charset="-128"/>
                <a:hlinkClick r:id="rId2"/>
              </a:rPr>
              <a:t>box.xoserve.IXEnquiries@xoserve.com</a:t>
            </a:r>
            <a:r>
              <a:rPr lang="en-GB" sz="1400" kern="1200" dirty="0">
                <a:solidFill>
                  <a:srgbClr val="000000">
                    <a:lumMod val="50000"/>
                    <a:lumOff val="50000"/>
                  </a:srgbClr>
                </a:solidFill>
                <a:latin typeface="Arial" charset="0"/>
                <a:ea typeface="ＭＳ Ｐゴシック" pitchFamily="34" charset="-128"/>
              </a:rPr>
              <a:t> or by calling 0121 623 2773</a:t>
            </a:r>
          </a:p>
          <a:p>
            <a:pPr marL="0" indent="0">
              <a:buNone/>
            </a:pPr>
            <a:endParaRPr lang="en-GB" dirty="0"/>
          </a:p>
        </p:txBody>
      </p:sp>
    </p:spTree>
    <p:extLst>
      <p:ext uri="{BB962C8B-B14F-4D97-AF65-F5344CB8AC3E}">
        <p14:creationId xmlns:p14="http://schemas.microsoft.com/office/powerpoint/2010/main" val="4258190762"/>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Status xmlns="F506B03D-A8D5-48A8-AED5-813B0365745E">Approved</Document_x0020_Status>
    <Stage_x0020_Gate xmlns="F506B03D-A8D5-48A8-AED5-813B0365745E">Initialisation</Stage_x0020_Gate>
    <Author0 xmlns="F506B03D-A8D5-48A8-AED5-813B0365745E">
      <UserInfo>
        <DisplayName/>
        <AccountId xsi:nil="true"/>
        <AccountType/>
      </UserInfo>
    </Author0>
    <TaxKeywordTaxHTField xmlns="6c273cd4-7c48-415f-af0d-fdfb7267ac29">
      <Terms xmlns="http://schemas.microsoft.com/office/infopath/2007/PartnerControls"/>
    </TaxKeywordTaxHTField>
    <Owner xmlns="F506B03D-A8D5-48A8-AED5-813B0365745E">
      <UserInfo>
        <DisplayName/>
        <AccountId xsi:nil="true"/>
        <AccountType/>
      </UserInfo>
    </Owner>
    <TaxCatchAll xmlns="6c273cd4-7c48-415f-af0d-fdfb7267ac29"/>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1FBC32F96EFB48A1E4FA6056F31161" ma:contentTypeVersion="" ma:contentTypeDescription="Create a new document." ma:contentTypeScope="" ma:versionID="4343ecdfffd6301b08e7f2a289f81bfb">
  <xsd:schema xmlns:xsd="http://www.w3.org/2001/XMLSchema" xmlns:xs="http://www.w3.org/2001/XMLSchema" xmlns:p="http://schemas.microsoft.com/office/2006/metadata/properties" xmlns:ns2="F506B03D-A8D5-48A8-AED5-813B0365745E" xmlns:ns3="6c273cd4-7c48-415f-af0d-fdfb7267ac29" xmlns:ns4="f506b03d-a8d5-48a8-aed5-813b0365745e" targetNamespace="http://schemas.microsoft.com/office/2006/metadata/properties" ma:root="true" ma:fieldsID="dc55cb2c5a5afaff18705d57f2dc7bf3" ns2:_="" ns3:_="" ns4:_="">
    <xsd:import namespace="F506B03D-A8D5-48A8-AED5-813B0365745E"/>
    <xsd:import namespace="6c273cd4-7c48-415f-af0d-fdfb7267ac29"/>
    <xsd:import namespace="f506b03d-a8d5-48a8-aed5-813b0365745e"/>
    <xsd:element name="properties">
      <xsd:complexType>
        <xsd:sequence>
          <xsd:element name="documentManagement">
            <xsd:complexType>
              <xsd:all>
                <xsd:element ref="ns2:Stage_x0020_Gate"/>
                <xsd:element ref="ns2:Owner" minOccurs="0"/>
                <xsd:element ref="ns2:Author0" minOccurs="0"/>
                <xsd:element ref="ns2:Document_x0020_Status"/>
                <xsd:element ref="ns3:TaxKeywordTaxHTField" minOccurs="0"/>
                <xsd:element ref="ns3:TaxCatchAll" minOccurs="0"/>
                <xsd:element ref="ns3:SharedWithUsers" minOccurs="0"/>
                <xsd:element ref="ns3:SharedWithDetails" minOccurs="0"/>
                <xsd:element ref="ns4:MediaServiceMetadata" minOccurs="0"/>
                <xsd:element ref="ns4:MediaServiceFastMetadata"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06B03D-A8D5-48A8-AED5-813B0365745E" elementFormDefault="qualified">
    <xsd:import namespace="http://schemas.microsoft.com/office/2006/documentManagement/types"/>
    <xsd:import namespace="http://schemas.microsoft.com/office/infopath/2007/PartnerControls"/>
    <xsd:element name="Stage_x0020_Gate" ma:index="8" ma:displayName="Stage Gate" ma:format="Dropdown" ma:internalName="Stage_x0020_Gate">
      <xsd:simpleType>
        <xsd:restriction base="dms:Choice">
          <xsd:enumeration value="Idea"/>
          <xsd:enumeration value="Pre Start Up Analysis"/>
          <xsd:enumeration value="Start Up"/>
          <xsd:enumeration value="Planning"/>
          <xsd:enumeration value="Initialisation"/>
          <xsd:enumeration value="Analysis"/>
          <xsd:enumeration value="Build, Design &amp; test"/>
          <xsd:enumeration value="UAT"/>
          <xsd:enumeration value="Implementation / Cutover"/>
          <xsd:enumeration value="PIS"/>
          <xsd:enumeration value="CCN"/>
        </xsd:restriction>
      </xsd:simpleType>
    </xsd:element>
    <xsd:element name="Owner" ma:index="9" nillable="true" ma:displayName="Owner" ma:list="UserInfo" ma:SharePointGroup="0"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0" nillable="true" ma:displayName="Author" ma:list="UserInfo" ma:SharePointGroup="0"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11" ma:displayName="Document Status" ma:format="Dropdown" ma:internalName="Document_x0020_Status">
      <xsd:simpleType>
        <xsd:restriction base="dms:Choice">
          <xsd:enumeration value="Draft"/>
          <xsd:enumeration value="Approved"/>
          <xsd:enumeration value="Archived"/>
        </xsd:restriction>
      </xsd:simpleType>
    </xsd:element>
  </xsd:schema>
  <xsd:schema xmlns:xsd="http://www.w3.org/2001/XMLSchema" xmlns:xs="http://www.w3.org/2001/XMLSchema" xmlns:dms="http://schemas.microsoft.com/office/2006/documentManagement/types" xmlns:pc="http://schemas.microsoft.com/office/infopath/2007/PartnerControls" targetNamespace="6c273cd4-7c48-415f-af0d-fdfb7267ac29"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9c6a340b-be33-4024-b1a4-a1d895e16014"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F812AF84-AEBA-46AF-9CA0-CA3E08BC55F6}" ma:internalName="TaxCatchAll" ma:showField="CatchAllData" ma:web="{f06e317d-88a2-4cea-aad7-dd32100764b5}">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06b03d-a8d5-48a8-aed5-813b0365745e" elementFormDefault="qualified">
    <xsd:import namespace="http://schemas.microsoft.com/office/2006/documentManagement/types"/>
    <xsd:import namespace="http://schemas.microsoft.com/office/infopath/2007/PartnerControls"/>
    <xsd:element name="MediaServiceMetadata" ma:index="17" nillable="true" ma:displayName="MediaServiceMetadata" ma:description="" ma:hidden="true" ma:internalName="MediaServiceMetadata" ma:readOnly="true">
      <xsd:simpleType>
        <xsd:restriction base="dms:Note"/>
      </xsd:simpleType>
    </xsd:element>
    <xsd:element name="MediaServiceFastMetadata" ma:index="18" nillable="true" ma:displayName="MediaServiceFastMetadata" ma:description="" ma:hidden="true" ma:internalName="MediaServiceFastMetadata" ma:readOnly="true">
      <xsd:simpleType>
        <xsd:restriction base="dms:Note"/>
      </xsd:simpleType>
    </xsd:element>
    <xsd:element name="MediaServiceDateTaken" ma:index="19"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545E1A-EA83-463B-B744-ADE3D05E8049}">
  <ds:schemaRefs>
    <ds:schemaRef ds:uri="http://schemas.microsoft.com/office/2006/documentManagement/types"/>
    <ds:schemaRef ds:uri="F506B03D-A8D5-48A8-AED5-813B0365745E"/>
    <ds:schemaRef ds:uri="http://www.w3.org/XML/1998/namespace"/>
    <ds:schemaRef ds:uri="6c273cd4-7c48-415f-af0d-fdfb7267ac29"/>
    <ds:schemaRef ds:uri="http://purl.org/dc/terms/"/>
    <ds:schemaRef ds:uri="f506b03d-a8d5-48a8-aed5-813b0365745e"/>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03E6BEFE-98AA-4B58-92DA-0D8626FCD4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06B03D-A8D5-48A8-AED5-813B0365745E"/>
    <ds:schemaRef ds:uri="6c273cd4-7c48-415f-af0d-fdfb7267ac29"/>
    <ds:schemaRef ds:uri="f506b03d-a8d5-48a8-aed5-813b036574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6959</TotalTime>
  <Words>629</Words>
  <Application>Microsoft Macintosh PowerPoint</Application>
  <PresentationFormat>On-screen Show (16:9)</PresentationFormat>
  <Paragraphs>92</Paragraphs>
  <Slides>7</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7</vt:i4>
      </vt:variant>
    </vt:vector>
  </HeadingPairs>
  <TitlesOfParts>
    <vt:vector size="15" baseType="lpstr">
      <vt:lpstr>ＭＳ Ｐゴシック</vt:lpstr>
      <vt:lpstr>Arial</vt:lpstr>
      <vt:lpstr>Calibri</vt:lpstr>
      <vt:lpstr>Wingdings</vt:lpstr>
      <vt:lpstr>xoserve templates</vt:lpstr>
      <vt:lpstr>1_xoserve templates</vt:lpstr>
      <vt:lpstr>5_xoserve templates</vt:lpstr>
      <vt:lpstr>Worksheet</vt:lpstr>
      <vt:lpstr>TransformUs Programme</vt:lpstr>
      <vt:lpstr>PowerPoint Presentation</vt:lpstr>
      <vt:lpstr>Customer Journey - IX</vt:lpstr>
      <vt:lpstr>Migrating IX services to our new partner </vt:lpstr>
      <vt:lpstr>Site Survey – For Completion </vt:lpstr>
      <vt:lpstr>Links </vt:lpstr>
      <vt:lpstr>IX Site Survey Response Progress</vt:lpstr>
    </vt:vector>
  </TitlesOfParts>
  <Company>DC Freelance</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Transformus Engagement plan</dc:title>
  <dc:creator>Alison.Cross@Xoserve.com</dc:creator>
  <cp:lastModifiedBy>Helen Cuin</cp:lastModifiedBy>
  <cp:revision>236</cp:revision>
  <dcterms:created xsi:type="dcterms:W3CDTF">2011-09-20T14:58:41Z</dcterms:created>
  <dcterms:modified xsi:type="dcterms:W3CDTF">2018-05-08T13:06:39Z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922838640</vt:i4>
  </property>
  <property fmtid="{D5CDD505-2E9C-101B-9397-08002B2CF9AE}" pid="4" name="_NewReviewCycle">
    <vt:lpwstr/>
  </property>
  <property fmtid="{D5CDD505-2E9C-101B-9397-08002B2CF9AE}" pid="5" name="_EmailSubject">
    <vt:lpwstr>For Review - Proposed IX Slides for DSC Change Committee meeting on 9th May</vt:lpwstr>
  </property>
  <property fmtid="{D5CDD505-2E9C-101B-9397-08002B2CF9AE}" pid="6" name="_AuthorEmail">
    <vt:lpwstr>donna.hadley@xoserve.com</vt:lpwstr>
  </property>
  <property fmtid="{D5CDD505-2E9C-101B-9397-08002B2CF9AE}" pid="7" name="_AuthorEmailDisplayName">
    <vt:lpwstr>Hadley, Donna</vt:lpwstr>
  </property>
  <property fmtid="{D5CDD505-2E9C-101B-9397-08002B2CF9AE}" pid="8" name="ContentTypeId">
    <vt:lpwstr>0x0101006A1FBC32F96EFB48A1E4FA6056F31161</vt:lpwstr>
  </property>
  <property fmtid="{D5CDD505-2E9C-101B-9397-08002B2CF9AE}" pid="9" name="_PreviousAdHocReviewCycleID">
    <vt:i4>-440172842</vt:i4>
  </property>
  <property fmtid="{D5CDD505-2E9C-101B-9397-08002B2CF9AE}" pid="10" name="TaxKeyword">
    <vt:lpwstr/>
  </property>
</Properties>
</file>