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4" r:id="rId4"/>
  </p:sldMasterIdLst>
  <p:handoutMasterIdLst>
    <p:handoutMasterId r:id="rId14"/>
  </p:handoutMasterIdLst>
  <p:sldIdLst>
    <p:sldId id="280" r:id="rId5"/>
    <p:sldId id="281" r:id="rId6"/>
    <p:sldId id="286" r:id="rId7"/>
    <p:sldId id="291" r:id="rId8"/>
    <p:sldId id="288" r:id="rId9"/>
    <p:sldId id="293" r:id="rId10"/>
    <p:sldId id="294" r:id="rId11"/>
    <p:sldId id="295" r:id="rId12"/>
    <p:sldId id="296" r:id="rId13"/>
  </p:sldIdLst>
  <p:sldSz cx="9144000" cy="5143500" type="screen16x9"/>
  <p:notesSz cx="6797675" cy="992822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6600"/>
    <a:srgbClr val="FFC000"/>
    <a:srgbClr val="3366CC"/>
    <a:srgbClr val="3E5AA8"/>
    <a:srgbClr val="D2232A"/>
    <a:srgbClr val="1D3E61"/>
    <a:srgbClr val="68AEE0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Objects="1">
      <p:cViewPr varScale="1">
        <p:scale>
          <a:sx n="99" d="100"/>
          <a:sy n="99" d="100"/>
        </p:scale>
        <p:origin x="-546" y="-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59" d="100"/>
          <a:sy n="59" d="100"/>
        </p:scale>
        <p:origin x="-1650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5915AD2-10A0-4F07-9C90-55F5737F54B9}" type="datetime1">
              <a:rPr lang="en-GB"/>
              <a:pPr>
                <a:defRPr/>
              </a:pPr>
              <a:t>01/05/2018</a:t>
            </a:fld>
            <a:endParaRPr lang="en-GB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B2C83C7-81E3-4FFC-ABB8-6C2E0AC39E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398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867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4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4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100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38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473154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0" r:id="rId2"/>
    <p:sldLayoutId id="2147484061" r:id="rId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asgovernance.co.uk/sites/default/files/ggf/book/2018-02/Business%20Requirements%20Document%20-%20OSP%20v0%203%20clean.pdf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 sz="quarter"/>
          </p:nvPr>
        </p:nvSpPr>
        <p:spPr>
          <a:xfrm>
            <a:off x="197514" y="2401856"/>
            <a:ext cx="8802978" cy="971550"/>
          </a:xfrm>
        </p:spPr>
        <p:txBody>
          <a:bodyPr/>
          <a:lstStyle/>
          <a:p>
            <a:r>
              <a:rPr lang="en-GB" sz="2700" dirty="0" smtClean="0"/>
              <a:t>Ofgem Switching Programme: </a:t>
            </a:r>
            <a:br>
              <a:rPr lang="en-GB" sz="2700" dirty="0" smtClean="0"/>
            </a:br>
            <a:r>
              <a:rPr lang="en-GB" sz="2400" dirty="0" smtClean="0"/>
              <a:t>Central </a:t>
            </a:r>
            <a:r>
              <a:rPr lang="en-GB" sz="2400" dirty="0"/>
              <a:t>Switching Service c</a:t>
            </a:r>
            <a:r>
              <a:rPr lang="en-GB" sz="2400" dirty="0" smtClean="0"/>
              <a:t>onsequential change </a:t>
            </a:r>
            <a:r>
              <a:rPr lang="en-GB" sz="2400" dirty="0"/>
              <a:t>u</a:t>
            </a:r>
            <a:r>
              <a:rPr lang="en-GB" sz="2400" dirty="0" smtClean="0"/>
              <a:t>pdate</a:t>
            </a:r>
            <a:endParaRPr lang="en-GB" sz="2700" dirty="0"/>
          </a:p>
        </p:txBody>
      </p:sp>
      <p:sp>
        <p:nvSpPr>
          <p:cNvPr id="2" name="Subtitle 1"/>
          <p:cNvSpPr>
            <a:spLocks noGrp="1"/>
          </p:cNvSpPr>
          <p:nvPr>
            <p:ph type="subTitle" sz="quarter" idx="1"/>
          </p:nvPr>
        </p:nvSpPr>
        <p:spPr>
          <a:xfrm>
            <a:off x="0" y="3507854"/>
            <a:ext cx="9144000" cy="668542"/>
          </a:xfrm>
        </p:spPr>
        <p:txBody>
          <a:bodyPr/>
          <a:lstStyle/>
          <a:p>
            <a:r>
              <a:rPr lang="en-GB" dirty="0" smtClean="0">
                <a:solidFill>
                  <a:schemeClr val="accent5">
                    <a:lumMod val="50000"/>
                  </a:schemeClr>
                </a:solidFill>
              </a:rPr>
              <a:t>9</a:t>
            </a:r>
            <a:r>
              <a:rPr lang="en-GB" baseline="30000" dirty="0" smtClean="0">
                <a:solidFill>
                  <a:schemeClr val="accent5">
                    <a:lumMod val="50000"/>
                  </a:schemeClr>
                </a:solidFill>
              </a:rPr>
              <a:t>th</a:t>
            </a:r>
            <a:r>
              <a:rPr lang="en-GB" dirty="0" smtClean="0">
                <a:solidFill>
                  <a:schemeClr val="accent5">
                    <a:lumMod val="50000"/>
                  </a:schemeClr>
                </a:solidFill>
              </a:rPr>
              <a:t> May 2018</a:t>
            </a: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608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 smtClean="0"/>
              <a:t>Ofgem Switching Programme – Journey so far</a:t>
            </a:r>
            <a:endParaRPr lang="en-GB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42645" y="605026"/>
            <a:ext cx="8671167" cy="365484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214313" indent="-214313">
              <a:spcAft>
                <a:spcPts val="600"/>
              </a:spcAft>
              <a:buFont typeface="Arial"/>
              <a:buChar char="•"/>
            </a:pPr>
            <a:r>
              <a:rPr lang="en-US" sz="1600" dirty="0" smtClean="0">
                <a:solidFill>
                  <a:schemeClr val="accent1"/>
                </a:solidFill>
              </a:rPr>
              <a:t>As </a:t>
            </a:r>
            <a:r>
              <a:rPr lang="en-US" sz="1600" dirty="0" err="1" smtClean="0">
                <a:solidFill>
                  <a:schemeClr val="accent1"/>
                </a:solidFill>
              </a:rPr>
              <a:t>CDSP</a:t>
            </a:r>
            <a:r>
              <a:rPr lang="en-US" sz="1600" dirty="0" smtClean="0">
                <a:solidFill>
                  <a:schemeClr val="accent1"/>
                </a:solidFill>
              </a:rPr>
              <a:t>, Xoserve have been supporting the Ofgem Switching </a:t>
            </a:r>
            <a:r>
              <a:rPr lang="en-US" sz="1600" dirty="0" err="1" smtClean="0">
                <a:solidFill>
                  <a:schemeClr val="accent1"/>
                </a:solidFill>
              </a:rPr>
              <a:t>Programme</a:t>
            </a:r>
            <a:r>
              <a:rPr lang="en-US" sz="1600" dirty="0" smtClean="0">
                <a:solidFill>
                  <a:schemeClr val="accent1"/>
                </a:solidFill>
              </a:rPr>
              <a:t> (</a:t>
            </a:r>
            <a:r>
              <a:rPr lang="en-US" sz="1600" dirty="0" err="1" smtClean="0">
                <a:solidFill>
                  <a:schemeClr val="accent1"/>
                </a:solidFill>
              </a:rPr>
              <a:t>OSP</a:t>
            </a:r>
            <a:r>
              <a:rPr lang="en-US" sz="1600" dirty="0" smtClean="0">
                <a:solidFill>
                  <a:schemeClr val="accent1"/>
                </a:solidFill>
              </a:rPr>
              <a:t>) since it’s inception in October 2015</a:t>
            </a:r>
          </a:p>
          <a:p>
            <a:pPr marL="214313" indent="-214313">
              <a:spcAft>
                <a:spcPts val="600"/>
              </a:spcAft>
              <a:buFont typeface="Arial"/>
              <a:buChar char="•"/>
            </a:pPr>
            <a:r>
              <a:rPr lang="en-US" sz="1600" dirty="0" smtClean="0">
                <a:solidFill>
                  <a:schemeClr val="accent1"/>
                </a:solidFill>
              </a:rPr>
              <a:t>In March 2017 Xoserve responded to an Ofgem RFI estimating the cost of Consequential change as </a:t>
            </a:r>
            <a:r>
              <a:rPr lang="en-US" sz="1600" dirty="0" err="1" smtClean="0">
                <a:solidFill>
                  <a:schemeClr val="accent1"/>
                </a:solidFill>
              </a:rPr>
              <a:t>CDSP</a:t>
            </a:r>
            <a:endParaRPr lang="en-US" sz="1600" dirty="0" smtClean="0">
              <a:solidFill>
                <a:schemeClr val="accent1"/>
              </a:solidFill>
            </a:endParaRPr>
          </a:p>
          <a:p>
            <a:pPr marL="214313" indent="-214313">
              <a:spcAft>
                <a:spcPts val="600"/>
              </a:spcAft>
              <a:buFont typeface="Arial"/>
              <a:buChar char="•"/>
            </a:pPr>
            <a:r>
              <a:rPr lang="en-US" sz="1600" dirty="0" smtClean="0">
                <a:solidFill>
                  <a:schemeClr val="accent1"/>
                </a:solidFill>
              </a:rPr>
              <a:t>In February 2018 an Ofgem Outline Business Case </a:t>
            </a:r>
            <a:r>
              <a:rPr lang="en-US" sz="1600" dirty="0">
                <a:solidFill>
                  <a:schemeClr val="accent1"/>
                </a:solidFill>
              </a:rPr>
              <a:t>and E2E Design Baseline </a:t>
            </a:r>
            <a:r>
              <a:rPr lang="en-US" sz="1600" dirty="0" smtClean="0">
                <a:solidFill>
                  <a:schemeClr val="accent1"/>
                </a:solidFill>
              </a:rPr>
              <a:t>(that is logical and </a:t>
            </a:r>
            <a:r>
              <a:rPr lang="en-US" sz="1600" dirty="0">
                <a:solidFill>
                  <a:schemeClr val="accent1"/>
                </a:solidFill>
              </a:rPr>
              <a:t>solution agnostic) </a:t>
            </a:r>
            <a:r>
              <a:rPr lang="en-US" sz="1600" dirty="0" smtClean="0">
                <a:solidFill>
                  <a:schemeClr val="accent1"/>
                </a:solidFill>
              </a:rPr>
              <a:t>marked the move from the </a:t>
            </a:r>
            <a:r>
              <a:rPr lang="en-US" sz="1600" dirty="0" err="1" smtClean="0">
                <a:solidFill>
                  <a:schemeClr val="accent1"/>
                </a:solidFill>
              </a:rPr>
              <a:t>OSP’s</a:t>
            </a:r>
            <a:r>
              <a:rPr lang="en-US" sz="1600" dirty="0" smtClean="0">
                <a:solidFill>
                  <a:schemeClr val="accent1"/>
                </a:solidFill>
              </a:rPr>
              <a:t> Blueprint to Enactment phase</a:t>
            </a:r>
          </a:p>
          <a:p>
            <a:pPr marL="214313" indent="-214313">
              <a:spcAft>
                <a:spcPts val="600"/>
              </a:spcAft>
              <a:buFont typeface="Arial"/>
              <a:buChar char="•"/>
            </a:pPr>
            <a:r>
              <a:rPr lang="en-US" sz="1600" dirty="0" smtClean="0">
                <a:solidFill>
                  <a:schemeClr val="accent1"/>
                </a:solidFill>
              </a:rPr>
              <a:t>Following the completion of the </a:t>
            </a:r>
            <a:r>
              <a:rPr lang="en-US" sz="1600" dirty="0" err="1" smtClean="0">
                <a:solidFill>
                  <a:schemeClr val="accent1"/>
                </a:solidFill>
              </a:rPr>
              <a:t>OSP’s</a:t>
            </a:r>
            <a:r>
              <a:rPr lang="en-US" sz="1600" dirty="0" smtClean="0">
                <a:solidFill>
                  <a:schemeClr val="accent1"/>
                </a:solidFill>
              </a:rPr>
              <a:t> E2E </a:t>
            </a:r>
            <a:r>
              <a:rPr lang="en-US" sz="1600" dirty="0">
                <a:solidFill>
                  <a:schemeClr val="accent1"/>
                </a:solidFill>
              </a:rPr>
              <a:t>Design </a:t>
            </a:r>
            <a:r>
              <a:rPr lang="en-US" sz="1600" dirty="0" smtClean="0">
                <a:solidFill>
                  <a:schemeClr val="accent1"/>
                </a:solidFill>
              </a:rPr>
              <a:t>Baseline, </a:t>
            </a:r>
            <a:r>
              <a:rPr lang="en-US" sz="1600" b="1" dirty="0" smtClean="0">
                <a:solidFill>
                  <a:schemeClr val="accent1"/>
                </a:solidFill>
              </a:rPr>
              <a:t>Xoserve undertook initial analysis to understand impacts</a:t>
            </a:r>
            <a:r>
              <a:rPr lang="en-US" sz="1600" dirty="0" smtClean="0">
                <a:solidFill>
                  <a:schemeClr val="accent1"/>
                </a:solidFill>
              </a:rPr>
              <a:t> and variances to the assumptions made in </a:t>
            </a:r>
            <a:r>
              <a:rPr lang="en-US" sz="1600" dirty="0">
                <a:solidFill>
                  <a:schemeClr val="accent1"/>
                </a:solidFill>
              </a:rPr>
              <a:t>March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smtClean="0">
                <a:solidFill>
                  <a:schemeClr val="accent1"/>
                </a:solidFill>
              </a:rPr>
              <a:t>2017</a:t>
            </a:r>
          </a:p>
          <a:p>
            <a:pPr marL="214313" indent="-214313">
              <a:spcAft>
                <a:spcPts val="600"/>
              </a:spcAft>
              <a:buFont typeface="Arial"/>
              <a:buChar char="•"/>
            </a:pPr>
            <a:r>
              <a:rPr lang="en-US" sz="1600" dirty="0" smtClean="0">
                <a:solidFill>
                  <a:schemeClr val="accent1"/>
                </a:solidFill>
              </a:rPr>
              <a:t>This presentation shares those </a:t>
            </a:r>
            <a:r>
              <a:rPr lang="en-US" sz="1600" b="1" dirty="0" smtClean="0">
                <a:solidFill>
                  <a:schemeClr val="accent1"/>
                </a:solidFill>
              </a:rPr>
              <a:t>high-level findings </a:t>
            </a:r>
            <a:r>
              <a:rPr lang="en-US" sz="1600" dirty="0" smtClean="0">
                <a:solidFill>
                  <a:schemeClr val="accent1"/>
                </a:solidFill>
              </a:rPr>
              <a:t>and describes next steps to further increase accuracy of requirements, solution, plan and cost impacts as the </a:t>
            </a:r>
            <a:r>
              <a:rPr lang="en-US" sz="1600" dirty="0" err="1" smtClean="0">
                <a:solidFill>
                  <a:schemeClr val="accent1"/>
                </a:solidFill>
              </a:rPr>
              <a:t>OSP</a:t>
            </a:r>
            <a:r>
              <a:rPr lang="en-US" sz="1600" dirty="0" smtClean="0">
                <a:solidFill>
                  <a:schemeClr val="accent1"/>
                </a:solidFill>
              </a:rPr>
              <a:t> progresses</a:t>
            </a:r>
          </a:p>
          <a:p>
            <a:pPr marL="214313" indent="-214313">
              <a:spcAft>
                <a:spcPts val="600"/>
              </a:spcAft>
              <a:buFont typeface="Arial"/>
              <a:buChar char="•"/>
            </a:pPr>
            <a:r>
              <a:rPr lang="en-US" sz="1600" dirty="0" smtClean="0">
                <a:solidFill>
                  <a:schemeClr val="accent1"/>
                </a:solidFill>
              </a:rPr>
              <a:t>MOD630R has been underway to consider additional, elective consequential changes, but with limited cross-industry input; there is a risk that this opportunity </a:t>
            </a:r>
            <a:r>
              <a:rPr lang="en-US" sz="1600" dirty="0">
                <a:solidFill>
                  <a:schemeClr val="accent1"/>
                </a:solidFill>
              </a:rPr>
              <a:t>i</a:t>
            </a:r>
            <a:r>
              <a:rPr lang="en-US" sz="1600" dirty="0" smtClean="0">
                <a:solidFill>
                  <a:schemeClr val="accent1"/>
                </a:solidFill>
              </a:rPr>
              <a:t>s not being </a:t>
            </a:r>
            <a:r>
              <a:rPr lang="en-US" sz="1600" dirty="0" err="1" smtClean="0">
                <a:solidFill>
                  <a:schemeClr val="accent1"/>
                </a:solidFill>
              </a:rPr>
              <a:t>maximised</a:t>
            </a:r>
            <a:r>
              <a:rPr lang="en-US" sz="1600" dirty="0" smtClean="0">
                <a:solidFill>
                  <a:schemeClr val="accent1"/>
                </a:solidFill>
              </a:rPr>
              <a:t> and your DSC support of this review group is requested (see appendix 2)</a:t>
            </a:r>
          </a:p>
        </p:txBody>
      </p:sp>
    </p:spTree>
    <p:extLst>
      <p:ext uri="{BB962C8B-B14F-4D97-AF65-F5344CB8AC3E}">
        <p14:creationId xmlns:p14="http://schemas.microsoft.com/office/powerpoint/2010/main" val="264595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auto">
          <a:xfrm>
            <a:off x="182518" y="631354"/>
            <a:ext cx="2376264" cy="1328180"/>
          </a:xfrm>
          <a:prstGeom prst="roundRect">
            <a:avLst/>
          </a:prstGeom>
          <a:gradFill flip="none" rotWithShape="1">
            <a:gsLst>
              <a:gs pos="0">
                <a:srgbClr val="FFC000"/>
              </a:gs>
              <a:gs pos="45000">
                <a:srgbClr val="FF7A00"/>
              </a:gs>
              <a:gs pos="100000">
                <a:srgbClr val="FF0300"/>
              </a:gs>
              <a:gs pos="100000">
                <a:srgbClr val="4D0808"/>
              </a:gs>
            </a:gsLst>
            <a:lin ang="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2073" tIns="46037" rIns="92073" bIns="46037" numCol="1" rtlCol="0" anchor="ctr" anchorCtr="0" compatLnSpc="1">
            <a:prstTxWarp prst="textNoShape">
              <a:avLst/>
            </a:prstTxWarp>
          </a:bodyPr>
          <a:lstStyle/>
          <a:p>
            <a:pPr algn="ctr" defTabSz="914378"/>
            <a:r>
              <a:rPr lang="en-GB" sz="1100" b="1" dirty="0"/>
              <a:t>UK Link  </a:t>
            </a:r>
          </a:p>
          <a:p>
            <a:pPr marL="171450" indent="-171450" defTabSz="914378">
              <a:buFont typeface="Arial" panose="020B0604020202020204" pitchFamily="34" charset="0"/>
              <a:buChar char="•"/>
            </a:pPr>
            <a:r>
              <a:rPr lang="en-GB" sz="800" dirty="0"/>
              <a:t>Disable switching functionality </a:t>
            </a:r>
            <a:r>
              <a:rPr lang="en-GB" sz="800" dirty="0" smtClean="0"/>
              <a:t>for </a:t>
            </a:r>
            <a:r>
              <a:rPr lang="en-GB" sz="800" dirty="0"/>
              <a:t>sites in scope of CSS</a:t>
            </a:r>
          </a:p>
          <a:p>
            <a:pPr marL="171450" indent="-171450" defTabSz="914378">
              <a:buFont typeface="Arial" panose="020B0604020202020204" pitchFamily="34" charset="0"/>
              <a:buChar char="•"/>
            </a:pPr>
            <a:r>
              <a:rPr lang="en-GB" sz="800" dirty="0"/>
              <a:t>Retention of switching functionality for sites </a:t>
            </a:r>
            <a:r>
              <a:rPr lang="en-GB" sz="800" dirty="0" smtClean="0"/>
              <a:t> out </a:t>
            </a:r>
            <a:r>
              <a:rPr lang="en-GB" sz="800" dirty="0"/>
              <a:t>of scope of CSS</a:t>
            </a:r>
          </a:p>
          <a:p>
            <a:pPr marL="171450" indent="-171450" defTabSz="914378">
              <a:buFont typeface="Arial" panose="020B0604020202020204" pitchFamily="34" charset="0"/>
              <a:buChar char="•"/>
            </a:pPr>
            <a:r>
              <a:rPr lang="en-GB" sz="800" dirty="0"/>
              <a:t>Include new data items &amp; interfaces</a:t>
            </a:r>
          </a:p>
          <a:p>
            <a:pPr marL="171450" indent="-171450" defTabSz="914378">
              <a:buFont typeface="Arial" panose="020B0604020202020204" pitchFamily="34" charset="0"/>
              <a:buChar char="•"/>
            </a:pPr>
            <a:r>
              <a:rPr lang="en-GB" sz="800" dirty="0"/>
              <a:t>Modification of existing  interface files to </a:t>
            </a:r>
            <a:r>
              <a:rPr lang="en-GB" sz="800" dirty="0" smtClean="0"/>
              <a:t>shippers</a:t>
            </a:r>
            <a:endParaRPr lang="en-GB" sz="800" dirty="0"/>
          </a:p>
        </p:txBody>
      </p:sp>
      <p:sp>
        <p:nvSpPr>
          <p:cNvPr id="5" name="Rounded Rectangle 4"/>
          <p:cNvSpPr/>
          <p:nvPr/>
        </p:nvSpPr>
        <p:spPr bwMode="auto">
          <a:xfrm>
            <a:off x="182518" y="2049618"/>
            <a:ext cx="2376264" cy="1332000"/>
          </a:xfrm>
          <a:prstGeom prst="roundRect">
            <a:avLst/>
          </a:prstGeom>
          <a:gradFill flip="none" rotWithShape="1">
            <a:gsLst>
              <a:gs pos="0">
                <a:srgbClr val="FFC000"/>
              </a:gs>
              <a:gs pos="45000">
                <a:srgbClr val="FF7A00"/>
              </a:gs>
              <a:gs pos="100000">
                <a:srgbClr val="FF0300"/>
              </a:gs>
              <a:gs pos="100000">
                <a:srgbClr val="4D0808"/>
              </a:gs>
            </a:gsLst>
            <a:lin ang="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2073" tIns="46037" rIns="92073" bIns="46037" numCol="1" rtlCol="0" anchor="ctr" anchorCtr="0" compatLnSpc="1">
            <a:prstTxWarp prst="textNoShape">
              <a:avLst/>
            </a:prstTxWarp>
          </a:bodyPr>
          <a:lstStyle/>
          <a:p>
            <a:pPr algn="ctr" defTabSz="914378"/>
            <a:r>
              <a:rPr lang="en-GB" sz="1100" b="1" dirty="0"/>
              <a:t>Gemini </a:t>
            </a:r>
          </a:p>
          <a:p>
            <a:pPr marL="171450" indent="-171450" defTabSz="914378">
              <a:buFont typeface="Arial" panose="020B0604020202020204" pitchFamily="34" charset="0"/>
              <a:buChar char="•"/>
            </a:pPr>
            <a:r>
              <a:rPr lang="en-GB" sz="800" dirty="0"/>
              <a:t>Modification of processes from D-2 </a:t>
            </a:r>
            <a:r>
              <a:rPr lang="en-GB" sz="800" dirty="0" smtClean="0"/>
              <a:t>to  </a:t>
            </a:r>
            <a:r>
              <a:rPr lang="en-GB" sz="800" dirty="0"/>
              <a:t>~D-22 hrs and their </a:t>
            </a:r>
            <a:r>
              <a:rPr lang="en-GB" sz="800" dirty="0" smtClean="0"/>
              <a:t>impacts</a:t>
            </a:r>
            <a:endParaRPr lang="en-GB" sz="800" dirty="0"/>
          </a:p>
          <a:p>
            <a:pPr marL="171450" indent="-171450" defTabSz="914378">
              <a:buFont typeface="Arial" panose="020B0604020202020204" pitchFamily="34" charset="0"/>
              <a:buChar char="•"/>
            </a:pPr>
            <a:r>
              <a:rPr lang="en-GB" sz="800" dirty="0"/>
              <a:t>Engagement with  stakeholders </a:t>
            </a:r>
            <a:r>
              <a:rPr lang="en-GB" sz="800" dirty="0" smtClean="0"/>
              <a:t>on </a:t>
            </a:r>
            <a:r>
              <a:rPr lang="en-GB" sz="800" dirty="0"/>
              <a:t>impacts to their processes </a:t>
            </a:r>
            <a:r>
              <a:rPr lang="en-GB" sz="800" dirty="0" smtClean="0"/>
              <a:t>and subsequent </a:t>
            </a:r>
            <a:r>
              <a:rPr lang="en-GB" sz="800" dirty="0"/>
              <a:t> </a:t>
            </a:r>
            <a:r>
              <a:rPr lang="en-GB" sz="800" dirty="0" smtClean="0"/>
              <a:t>impact </a:t>
            </a:r>
            <a:r>
              <a:rPr lang="en-GB" sz="800" dirty="0"/>
              <a:t>to Gemini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2661352" y="631354"/>
            <a:ext cx="2340000" cy="1332000"/>
          </a:xfrm>
          <a:prstGeom prst="roundRect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2073" tIns="46037" rIns="92073" bIns="46037" numCol="1" rtlCol="0" anchor="ctr" anchorCtr="0" compatLnSpc="1">
            <a:prstTxWarp prst="textNoShape">
              <a:avLst/>
            </a:prstTxWarp>
          </a:bodyPr>
          <a:lstStyle/>
          <a:p>
            <a:pPr algn="ctr" defTabSz="914378"/>
            <a:r>
              <a:rPr lang="en-GB" sz="1100" b="1" dirty="0" smtClean="0"/>
              <a:t>DES </a:t>
            </a:r>
            <a:r>
              <a:rPr lang="en-GB" sz="1100" b="1" dirty="0"/>
              <a:t>&amp; BW </a:t>
            </a:r>
          </a:p>
          <a:p>
            <a:pPr marL="171450" indent="-171450" defTabSz="914378">
              <a:buFont typeface="Arial" panose="020B0604020202020204" pitchFamily="34" charset="0"/>
              <a:buChar char="•"/>
            </a:pPr>
            <a:r>
              <a:rPr lang="en-GB" sz="800" dirty="0"/>
              <a:t>Real time replication of data into BW</a:t>
            </a:r>
          </a:p>
          <a:p>
            <a:pPr marL="171450" indent="-171450" defTabSz="914378">
              <a:buFont typeface="Arial" panose="020B0604020202020204" pitchFamily="34" charset="0"/>
              <a:buChar char="•"/>
            </a:pPr>
            <a:r>
              <a:rPr lang="en-GB" sz="800" dirty="0"/>
              <a:t>Inclusion of new data items (REL, Switch Status) </a:t>
            </a:r>
          </a:p>
          <a:p>
            <a:pPr marL="171450" indent="-171450" defTabSz="914378">
              <a:buFont typeface="Arial" panose="020B0604020202020204" pitchFamily="34" charset="0"/>
              <a:buChar char="•"/>
            </a:pPr>
            <a:r>
              <a:rPr lang="en-GB" sz="800" dirty="0"/>
              <a:t>Inclusion of new interfaces, screens &amp; </a:t>
            </a:r>
            <a:r>
              <a:rPr lang="en-GB" sz="800" dirty="0" smtClean="0"/>
              <a:t>access </a:t>
            </a:r>
            <a:r>
              <a:rPr lang="en-GB" sz="800" dirty="0"/>
              <a:t>controls</a:t>
            </a:r>
          </a:p>
          <a:p>
            <a:pPr marL="171450" indent="-171450" defTabSz="914378">
              <a:buFont typeface="Arial" panose="020B0604020202020204" pitchFamily="34" charset="0"/>
              <a:buChar char="•"/>
            </a:pPr>
            <a:r>
              <a:rPr lang="en-GB" sz="800" dirty="0"/>
              <a:t>Definition of solution options to </a:t>
            </a:r>
            <a:r>
              <a:rPr lang="en-GB" sz="800" dirty="0" smtClean="0"/>
              <a:t>meet </a:t>
            </a:r>
            <a:r>
              <a:rPr lang="en-GB" sz="800" dirty="0" err="1" smtClean="0"/>
              <a:t>NFRs</a:t>
            </a:r>
            <a:endParaRPr lang="en-GB" sz="800" dirty="0"/>
          </a:p>
        </p:txBody>
      </p:sp>
      <p:sp>
        <p:nvSpPr>
          <p:cNvPr id="7" name="Rounded Rectangle 6"/>
          <p:cNvSpPr/>
          <p:nvPr/>
        </p:nvSpPr>
        <p:spPr bwMode="auto">
          <a:xfrm>
            <a:off x="2661352" y="2049618"/>
            <a:ext cx="2340000" cy="1332000"/>
          </a:xfrm>
          <a:prstGeom prst="roundRect">
            <a:avLst/>
          </a:prstGeom>
          <a:gradFill>
            <a:gsLst>
              <a:gs pos="0">
                <a:srgbClr val="92D050"/>
              </a:gs>
              <a:gs pos="98000">
                <a:srgbClr val="FFC000"/>
              </a:gs>
            </a:gsLst>
            <a:lin ang="108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2073" tIns="46037" rIns="92073" bIns="46037" numCol="1" rtlCol="0" anchor="ctr" anchorCtr="0" compatLnSpc="1">
            <a:prstTxWarp prst="textNoShape">
              <a:avLst/>
            </a:prstTxWarp>
          </a:bodyPr>
          <a:lstStyle/>
          <a:p>
            <a:pPr algn="ctr" defTabSz="914378"/>
            <a:r>
              <a:rPr lang="en-GB" sz="1100" b="1" dirty="0"/>
              <a:t>MIS </a:t>
            </a:r>
          </a:p>
          <a:p>
            <a:pPr marL="171450" indent="-171450" defTabSz="914378">
              <a:buFont typeface="Arial" panose="020B0604020202020204" pitchFamily="34" charset="0"/>
              <a:buChar char="•"/>
            </a:pPr>
            <a:r>
              <a:rPr lang="en-GB" sz="800" dirty="0"/>
              <a:t>Real time replication to MIS </a:t>
            </a:r>
            <a:r>
              <a:rPr lang="en-GB" sz="800" dirty="0" smtClean="0"/>
              <a:t>database from </a:t>
            </a:r>
            <a:r>
              <a:rPr lang="en-GB" sz="800" dirty="0"/>
              <a:t>DES/UK Link</a:t>
            </a:r>
          </a:p>
          <a:p>
            <a:pPr marL="171450" indent="-171450" defTabSz="914378">
              <a:buFont typeface="Arial" panose="020B0604020202020204" pitchFamily="34" charset="0"/>
              <a:buChar char="•"/>
            </a:pPr>
            <a:r>
              <a:rPr lang="en-GB" sz="800" dirty="0"/>
              <a:t>Inclusion of new data items (REL, Switch Status) </a:t>
            </a:r>
          </a:p>
          <a:p>
            <a:pPr marL="171450" indent="-171450" defTabSz="914378">
              <a:buFont typeface="Arial" panose="020B0604020202020204" pitchFamily="34" charset="0"/>
              <a:buChar char="•"/>
            </a:pPr>
            <a:r>
              <a:rPr lang="en-GB" sz="800" dirty="0"/>
              <a:t>Inclusion of new APIs </a:t>
            </a:r>
          </a:p>
          <a:p>
            <a:pPr marL="171450" indent="-171450" defTabSz="914378">
              <a:buFont typeface="Arial" panose="020B0604020202020204" pitchFamily="34" charset="0"/>
              <a:buChar char="•"/>
            </a:pPr>
            <a:endParaRPr lang="en-GB" sz="800" dirty="0"/>
          </a:p>
        </p:txBody>
      </p:sp>
      <p:sp>
        <p:nvSpPr>
          <p:cNvPr id="8" name="Rounded Rectangle 7"/>
          <p:cNvSpPr/>
          <p:nvPr/>
        </p:nvSpPr>
        <p:spPr bwMode="auto">
          <a:xfrm>
            <a:off x="2661352" y="3479844"/>
            <a:ext cx="2340000" cy="1332000"/>
          </a:xfrm>
          <a:prstGeom prst="roundRect">
            <a:avLst/>
          </a:prstGeom>
          <a:gradFill>
            <a:gsLst>
              <a:gs pos="0">
                <a:srgbClr val="92D050"/>
              </a:gs>
              <a:gs pos="98000">
                <a:srgbClr val="FFC000"/>
              </a:gs>
            </a:gsLst>
            <a:lin ang="108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2073" tIns="46037" rIns="92073" bIns="46037" numCol="1" rtlCol="0" anchor="ctr" anchorCtr="0" compatLnSpc="1">
            <a:prstTxWarp prst="textNoShape">
              <a:avLst/>
            </a:prstTxWarp>
          </a:bodyPr>
          <a:lstStyle/>
          <a:p>
            <a:pPr algn="ctr" defTabSz="914378"/>
            <a:r>
              <a:rPr lang="en-GB" sz="1100" b="1" dirty="0"/>
              <a:t>CMS</a:t>
            </a:r>
          </a:p>
          <a:p>
            <a:pPr marL="171450" indent="-171450" defTabSz="914378">
              <a:buFont typeface="Arial" panose="020B0604020202020204" pitchFamily="34" charset="0"/>
              <a:buChar char="•"/>
            </a:pPr>
            <a:r>
              <a:rPr lang="en-GB" sz="800" dirty="0"/>
              <a:t>Impacts expected due to changes to Dead </a:t>
            </a:r>
            <a:r>
              <a:rPr lang="en-GB" sz="800" dirty="0" smtClean="0"/>
              <a:t>to </a:t>
            </a:r>
            <a:r>
              <a:rPr lang="en-GB" sz="800" dirty="0"/>
              <a:t>live processing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5111806" y="631354"/>
            <a:ext cx="2340000" cy="1328180"/>
          </a:xfrm>
          <a:prstGeom prst="roundRect">
            <a:avLst/>
          </a:prstGeom>
          <a:gradFill flip="none" rotWithShape="1">
            <a:gsLst>
              <a:gs pos="0">
                <a:srgbClr val="FFC000"/>
              </a:gs>
              <a:gs pos="45000">
                <a:srgbClr val="FF7A00"/>
              </a:gs>
              <a:gs pos="100000">
                <a:srgbClr val="FF0300"/>
              </a:gs>
              <a:gs pos="100000">
                <a:srgbClr val="4D0808"/>
              </a:gs>
            </a:gsLst>
            <a:lin ang="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2073" tIns="46037" rIns="92073" bIns="46037" numCol="1" rtlCol="0" anchor="ctr" anchorCtr="0" compatLnSpc="1">
            <a:prstTxWarp prst="textNoShape">
              <a:avLst/>
            </a:prstTxWarp>
          </a:bodyPr>
          <a:lstStyle/>
          <a:p>
            <a:pPr algn="ctr" defTabSz="914378"/>
            <a:r>
              <a:rPr lang="en-GB" sz="1100" b="1" dirty="0"/>
              <a:t>Data </a:t>
            </a:r>
          </a:p>
          <a:p>
            <a:pPr marL="171450" indent="-171450" defTabSz="914378">
              <a:buFont typeface="Arial" panose="020B0604020202020204" pitchFamily="34" charset="0"/>
              <a:buChar char="•"/>
            </a:pPr>
            <a:r>
              <a:rPr lang="en-GB" sz="800" b="1" dirty="0"/>
              <a:t>Cleansing </a:t>
            </a:r>
          </a:p>
          <a:p>
            <a:pPr marL="171450" indent="-171450" defTabSz="914378">
              <a:buFont typeface="Arial" panose="020B0604020202020204" pitchFamily="34" charset="0"/>
              <a:buChar char="•"/>
            </a:pPr>
            <a:r>
              <a:rPr lang="en-GB" sz="800" dirty="0"/>
              <a:t>Shipper-Supplier relationship</a:t>
            </a:r>
          </a:p>
          <a:p>
            <a:pPr marL="171450" indent="-171450" defTabSz="914378">
              <a:buFont typeface="Arial" panose="020B0604020202020204" pitchFamily="34" charset="0"/>
              <a:buChar char="•"/>
            </a:pPr>
            <a:r>
              <a:rPr lang="en-GB" sz="800" dirty="0"/>
              <a:t>Address Data</a:t>
            </a:r>
          </a:p>
          <a:p>
            <a:pPr marL="171450" indent="-171450" defTabSz="914378">
              <a:buFont typeface="Arial" panose="020B0604020202020204" pitchFamily="34" charset="0"/>
              <a:buChar char="•"/>
            </a:pPr>
            <a:r>
              <a:rPr lang="en-GB" sz="800" dirty="0"/>
              <a:t>Supplier ID association</a:t>
            </a:r>
          </a:p>
          <a:p>
            <a:pPr marL="171450" indent="-171450" defTabSz="914378">
              <a:buFont typeface="Arial" panose="020B0604020202020204" pitchFamily="34" charset="0"/>
              <a:buChar char="•"/>
            </a:pPr>
            <a:r>
              <a:rPr lang="en-GB" sz="800" b="1" dirty="0"/>
              <a:t>Build of new data items</a:t>
            </a:r>
          </a:p>
          <a:p>
            <a:pPr marL="171450" indent="-171450" defTabSz="914378">
              <a:buFont typeface="Arial" panose="020B0604020202020204" pitchFamily="34" charset="0"/>
              <a:buChar char="•"/>
            </a:pPr>
            <a:r>
              <a:rPr lang="en-GB" sz="800" dirty="0"/>
              <a:t>MAP ID, REL, Switch Status</a:t>
            </a:r>
          </a:p>
          <a:p>
            <a:pPr marL="171450" indent="-171450" defTabSz="914378">
              <a:buFont typeface="Arial" panose="020B0604020202020204" pitchFamily="34" charset="0"/>
              <a:buChar char="•"/>
            </a:pPr>
            <a:r>
              <a:rPr lang="en-GB" sz="800" b="1" dirty="0"/>
              <a:t>Migration to  CSS Provider</a:t>
            </a:r>
          </a:p>
          <a:p>
            <a:pPr marL="171450" indent="-171450" defTabSz="914378">
              <a:buFont typeface="Arial" panose="020B0604020202020204" pitchFamily="34" charset="0"/>
              <a:buChar char="•"/>
            </a:pPr>
            <a:r>
              <a:rPr lang="en-GB" sz="800" dirty="0"/>
              <a:t>Impacts to Transformation &amp; Validation </a:t>
            </a:r>
            <a:r>
              <a:rPr lang="en-GB" sz="800" dirty="0" smtClean="0"/>
              <a:t>to </a:t>
            </a:r>
            <a:r>
              <a:rPr lang="en-GB" sz="800" dirty="0"/>
              <a:t>be assessed when solution </a:t>
            </a:r>
            <a:r>
              <a:rPr lang="en-GB" sz="800" dirty="0" smtClean="0"/>
              <a:t>known</a:t>
            </a:r>
            <a:endParaRPr lang="en-GB" sz="800" dirty="0"/>
          </a:p>
        </p:txBody>
      </p:sp>
      <p:sp>
        <p:nvSpPr>
          <p:cNvPr id="10" name="Rounded Rectangle 9"/>
          <p:cNvSpPr/>
          <p:nvPr/>
        </p:nvSpPr>
        <p:spPr bwMode="auto">
          <a:xfrm>
            <a:off x="5111806" y="2049618"/>
            <a:ext cx="2340000" cy="1332000"/>
          </a:xfrm>
          <a:prstGeom prst="roundRect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2073" tIns="46037" rIns="92073" bIns="46037" numCol="1" rtlCol="0" anchor="ctr" anchorCtr="0" compatLnSpc="1">
            <a:prstTxWarp prst="textNoShape">
              <a:avLst/>
            </a:prstTxWarp>
          </a:bodyPr>
          <a:lstStyle/>
          <a:p>
            <a:pPr algn="ctr" defTabSz="914378"/>
            <a:r>
              <a:rPr lang="en-GB" sz="1100" b="1" dirty="0"/>
              <a:t>NFRs</a:t>
            </a:r>
          </a:p>
          <a:p>
            <a:pPr marL="171450" indent="-171450" defTabSz="914378">
              <a:buFont typeface="Arial" panose="020B0604020202020204" pitchFamily="34" charset="0"/>
              <a:buChar char="•"/>
            </a:pPr>
            <a:r>
              <a:rPr lang="en-GB" sz="800" dirty="0" smtClean="0"/>
              <a:t>Infrastructure /architectural </a:t>
            </a:r>
            <a:r>
              <a:rPr lang="en-GB" sz="800" dirty="0"/>
              <a:t>changes not expected</a:t>
            </a:r>
          </a:p>
          <a:p>
            <a:pPr marL="171450" indent="-171450" defTabSz="914378">
              <a:buFont typeface="Arial" panose="020B0604020202020204" pitchFamily="34" charset="0"/>
              <a:buChar char="•"/>
            </a:pPr>
            <a:r>
              <a:rPr lang="en-GB" sz="800" dirty="0"/>
              <a:t>Realignment of batch processing </a:t>
            </a:r>
            <a:r>
              <a:rPr lang="en-GB" sz="800" dirty="0" smtClean="0"/>
              <a:t>timelines</a:t>
            </a:r>
            <a:endParaRPr lang="en-GB" sz="800" dirty="0"/>
          </a:p>
          <a:p>
            <a:pPr marL="171450" indent="-171450" defTabSz="914378">
              <a:buFont typeface="Arial" panose="020B0604020202020204" pitchFamily="34" charset="0"/>
              <a:buChar char="•"/>
            </a:pPr>
            <a:r>
              <a:rPr lang="en-GB" sz="800" dirty="0"/>
              <a:t>Current requirements have </a:t>
            </a:r>
            <a:r>
              <a:rPr lang="en-GB" sz="800" dirty="0" smtClean="0"/>
              <a:t>perceived gaps</a:t>
            </a:r>
            <a:endParaRPr lang="en-GB" sz="800" dirty="0"/>
          </a:p>
        </p:txBody>
      </p:sp>
      <p:sp>
        <p:nvSpPr>
          <p:cNvPr id="11" name="Rounded Rectangle 10"/>
          <p:cNvSpPr/>
          <p:nvPr/>
        </p:nvSpPr>
        <p:spPr bwMode="auto">
          <a:xfrm>
            <a:off x="5111806" y="3489926"/>
            <a:ext cx="2340000" cy="1332000"/>
          </a:xfrm>
          <a:prstGeom prst="roundRect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2073" tIns="46037" rIns="92073" bIns="46037" numCol="1" rtlCol="0" anchor="ctr" anchorCtr="0" compatLnSpc="1">
            <a:prstTxWarp prst="textNoShape">
              <a:avLst/>
            </a:prstTxWarp>
          </a:bodyPr>
          <a:lstStyle/>
          <a:p>
            <a:pPr algn="ctr" defTabSz="914378"/>
            <a:r>
              <a:rPr lang="en-GB" sz="1100" b="1" dirty="0"/>
              <a:t>Operation</a:t>
            </a:r>
          </a:p>
          <a:p>
            <a:pPr marL="171450" indent="-171450" defTabSz="914378">
              <a:buFont typeface="Arial" panose="020B0604020202020204" pitchFamily="34" charset="0"/>
              <a:buChar char="•"/>
            </a:pPr>
            <a:r>
              <a:rPr lang="en-GB" sz="800" dirty="0"/>
              <a:t>Business Change – Process </a:t>
            </a:r>
            <a:r>
              <a:rPr lang="en-GB" sz="800" dirty="0" smtClean="0"/>
              <a:t>changes, new </a:t>
            </a:r>
            <a:r>
              <a:rPr lang="en-GB" sz="800" dirty="0"/>
              <a:t>exceptions</a:t>
            </a:r>
          </a:p>
          <a:p>
            <a:pPr marL="171450" indent="-171450" defTabSz="914378">
              <a:buFont typeface="Arial" panose="020B0604020202020204" pitchFamily="34" charset="0"/>
              <a:buChar char="•"/>
            </a:pPr>
            <a:r>
              <a:rPr lang="en-GB" sz="800" dirty="0"/>
              <a:t>Transitional arrangements – </a:t>
            </a:r>
            <a:r>
              <a:rPr lang="en-GB" sz="800" dirty="0" smtClean="0"/>
              <a:t>Process Definition</a:t>
            </a:r>
            <a:endParaRPr lang="en-GB" sz="800" dirty="0"/>
          </a:p>
          <a:p>
            <a:pPr marL="171450" indent="-171450" defTabSz="914378">
              <a:buFont typeface="Arial" panose="020B0604020202020204" pitchFamily="34" charset="0"/>
              <a:buChar char="•"/>
            </a:pPr>
            <a:r>
              <a:rPr lang="en-GB" sz="800" dirty="0"/>
              <a:t>Service Management – scope impacts</a:t>
            </a:r>
          </a:p>
        </p:txBody>
      </p:sp>
      <p:sp>
        <p:nvSpPr>
          <p:cNvPr id="12" name="Rounded Rectangle 11"/>
          <p:cNvSpPr/>
          <p:nvPr/>
        </p:nvSpPr>
        <p:spPr bwMode="auto">
          <a:xfrm>
            <a:off x="7579136" y="627534"/>
            <a:ext cx="1397870" cy="1332000"/>
          </a:xfrm>
          <a:prstGeom prst="roundRect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2073" tIns="46037" rIns="92073" bIns="46037" numCol="1" rtlCol="0" anchor="ctr" anchorCtr="0" compatLnSpc="1">
            <a:prstTxWarp prst="textNoShape">
              <a:avLst/>
            </a:prstTxWarp>
          </a:bodyPr>
          <a:lstStyle/>
          <a:p>
            <a:pPr algn="ctr" defTabSz="914378"/>
            <a:r>
              <a:rPr lang="en-GB" sz="1100" b="1" dirty="0"/>
              <a:t>Networks</a:t>
            </a:r>
          </a:p>
          <a:p>
            <a:pPr marL="171450" indent="-171450" defTabSz="914378">
              <a:buFont typeface="Arial" panose="020B0604020202020204" pitchFamily="34" charset="0"/>
              <a:buChar char="•"/>
            </a:pPr>
            <a:r>
              <a:rPr lang="en-GB" sz="800" dirty="0"/>
              <a:t>IX </a:t>
            </a:r>
            <a:r>
              <a:rPr lang="en-GB" sz="800" dirty="0" smtClean="0"/>
              <a:t>install required should electricity </a:t>
            </a:r>
            <a:r>
              <a:rPr lang="en-GB" sz="800" dirty="0"/>
              <a:t>suppliers </a:t>
            </a:r>
            <a:r>
              <a:rPr lang="en-GB" sz="800" dirty="0" smtClean="0"/>
              <a:t>chose IX </a:t>
            </a:r>
            <a:endParaRPr lang="en-GB" sz="800" dirty="0"/>
          </a:p>
          <a:p>
            <a:pPr marL="171450" indent="-171450" defTabSz="914378">
              <a:buFont typeface="Arial" panose="020B0604020202020204" pitchFamily="34" charset="0"/>
              <a:buChar char="•"/>
            </a:pPr>
            <a:r>
              <a:rPr lang="en-GB" sz="800" dirty="0"/>
              <a:t>IX </a:t>
            </a:r>
            <a:r>
              <a:rPr lang="en-GB" sz="800" dirty="0" smtClean="0"/>
              <a:t>installs    required </a:t>
            </a:r>
            <a:r>
              <a:rPr lang="en-GB" sz="800" dirty="0"/>
              <a:t>for </a:t>
            </a:r>
            <a:r>
              <a:rPr lang="en-GB" sz="800" dirty="0" err="1" smtClean="0"/>
              <a:t>CSS</a:t>
            </a:r>
            <a:r>
              <a:rPr lang="en-GB" sz="800" dirty="0" smtClean="0"/>
              <a:t> </a:t>
            </a:r>
            <a:r>
              <a:rPr lang="en-GB" sz="800" dirty="0"/>
              <a:t>Provider</a:t>
            </a:r>
          </a:p>
        </p:txBody>
      </p:sp>
      <p:sp>
        <p:nvSpPr>
          <p:cNvPr id="13" name="Rounded Rectangle 12"/>
          <p:cNvSpPr/>
          <p:nvPr/>
        </p:nvSpPr>
        <p:spPr bwMode="auto">
          <a:xfrm>
            <a:off x="7651144" y="3975906"/>
            <a:ext cx="161996" cy="180020"/>
          </a:xfrm>
          <a:prstGeom prst="roundRect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3" tIns="46037" rIns="92073" bIns="46037" numCol="1" rtlCol="0" anchor="ctr" anchorCtr="0" compatLnSpc="1">
            <a:prstTxWarp prst="textNoShape">
              <a:avLst/>
            </a:prstTxWarp>
          </a:bodyPr>
          <a:lstStyle/>
          <a:p>
            <a:pPr algn="ctr" defTabSz="914378"/>
            <a:endParaRPr lang="en-GB" sz="2400"/>
          </a:p>
        </p:txBody>
      </p:sp>
      <p:sp>
        <p:nvSpPr>
          <p:cNvPr id="14" name="Rounded Rectangle 13"/>
          <p:cNvSpPr/>
          <p:nvPr/>
        </p:nvSpPr>
        <p:spPr bwMode="auto">
          <a:xfrm>
            <a:off x="7651144" y="4191930"/>
            <a:ext cx="161996" cy="180020"/>
          </a:xfrm>
          <a:prstGeom prst="roundRect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3" tIns="46037" rIns="92073" bIns="46037" numCol="1" rtlCol="0" anchor="ctr" anchorCtr="0" compatLnSpc="1">
            <a:prstTxWarp prst="textNoShape">
              <a:avLst/>
            </a:prstTxWarp>
          </a:bodyPr>
          <a:lstStyle/>
          <a:p>
            <a:pPr algn="ctr" defTabSz="914378"/>
            <a:endParaRPr lang="en-GB" sz="2400"/>
          </a:p>
        </p:txBody>
      </p:sp>
      <p:sp>
        <p:nvSpPr>
          <p:cNvPr id="15" name="Rounded Rectangle 14"/>
          <p:cNvSpPr/>
          <p:nvPr/>
        </p:nvSpPr>
        <p:spPr bwMode="auto">
          <a:xfrm>
            <a:off x="7651144" y="4407955"/>
            <a:ext cx="161996" cy="180020"/>
          </a:xfrm>
          <a:prstGeom prst="roundRect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3" tIns="46037" rIns="92073" bIns="46037" numCol="1" rtlCol="0" anchor="ctr" anchorCtr="0" compatLnSpc="1">
            <a:prstTxWarp prst="textNoShape">
              <a:avLst/>
            </a:prstTxWarp>
          </a:bodyPr>
          <a:lstStyle/>
          <a:p>
            <a:pPr algn="ctr" defTabSz="914378"/>
            <a:endParaRPr lang="en-GB" sz="2400"/>
          </a:p>
        </p:txBody>
      </p:sp>
      <p:sp>
        <p:nvSpPr>
          <p:cNvPr id="17" name="TextBox 16"/>
          <p:cNvSpPr txBox="1"/>
          <p:nvPr/>
        </p:nvSpPr>
        <p:spPr>
          <a:xfrm>
            <a:off x="7541361" y="3746181"/>
            <a:ext cx="1348442" cy="246219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GB" sz="1000" b="1" dirty="0"/>
              <a:t>Complexity </a:t>
            </a:r>
            <a:r>
              <a:rPr lang="en-GB" sz="1000" b="1" dirty="0" smtClean="0"/>
              <a:t>Levels:</a:t>
            </a:r>
            <a:endParaRPr lang="en-GB" sz="1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7885148" y="4371951"/>
            <a:ext cx="447554" cy="246219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GB" sz="1000" dirty="0"/>
              <a:t>High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885148" y="4154700"/>
            <a:ext cx="639915" cy="246219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GB" sz="1000" dirty="0"/>
              <a:t>Medium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885148" y="3937449"/>
            <a:ext cx="418700" cy="246219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GB" sz="1000" dirty="0"/>
              <a:t>Low</a:t>
            </a:r>
          </a:p>
        </p:txBody>
      </p:sp>
      <p:sp>
        <p:nvSpPr>
          <p:cNvPr id="21" name="Rounded Rectangle 20"/>
          <p:cNvSpPr/>
          <p:nvPr/>
        </p:nvSpPr>
        <p:spPr bwMode="auto">
          <a:xfrm>
            <a:off x="182518" y="3489925"/>
            <a:ext cx="2376264" cy="1332001"/>
          </a:xfrm>
          <a:prstGeom prst="roundRect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2073" tIns="46037" rIns="92073" bIns="46037" numCol="1" rtlCol="0" anchor="ctr" anchorCtr="0" compatLnSpc="1">
            <a:prstTxWarp prst="textNoShape">
              <a:avLst/>
            </a:prstTxWarp>
          </a:bodyPr>
          <a:lstStyle/>
          <a:p>
            <a:pPr algn="ctr" defTabSz="914378"/>
            <a:r>
              <a:rPr lang="en-GB" sz="1100" b="1" dirty="0"/>
              <a:t>Processes</a:t>
            </a:r>
          </a:p>
          <a:p>
            <a:pPr marL="171450" indent="-171450" defTabSz="914378">
              <a:buFont typeface="Arial" panose="020B0604020202020204" pitchFamily="34" charset="0"/>
              <a:buChar char="•"/>
            </a:pPr>
            <a:r>
              <a:rPr lang="en-GB" sz="800" dirty="0"/>
              <a:t>Maintain Gas Industry Stakeholders</a:t>
            </a:r>
          </a:p>
          <a:p>
            <a:pPr marL="171450" indent="-171450" defTabSz="914378">
              <a:buFont typeface="Arial" panose="020B0604020202020204" pitchFamily="34" charset="0"/>
              <a:buChar char="•"/>
            </a:pPr>
            <a:r>
              <a:rPr lang="en-GB" sz="800" dirty="0"/>
              <a:t>Maintain Supply Point Meter Register</a:t>
            </a:r>
          </a:p>
          <a:p>
            <a:pPr marL="171450" indent="-171450" defTabSz="914378">
              <a:buFont typeface="Arial" panose="020B0604020202020204" pitchFamily="34" charset="0"/>
              <a:buChar char="•"/>
            </a:pPr>
            <a:r>
              <a:rPr lang="en-GB" sz="800" dirty="0"/>
              <a:t>Predict, Allocate &amp; Balance Daily Energy</a:t>
            </a:r>
          </a:p>
          <a:p>
            <a:pPr marL="171450" indent="-171450" defTabSz="914378">
              <a:buFont typeface="Arial" panose="020B0604020202020204" pitchFamily="34" charset="0"/>
              <a:buChar char="•"/>
            </a:pPr>
            <a:r>
              <a:rPr lang="en-GB" sz="800" dirty="0"/>
              <a:t>Settle Meter Point Consumption</a:t>
            </a:r>
          </a:p>
          <a:p>
            <a:pPr marL="171450" indent="-171450" defTabSz="914378">
              <a:buFont typeface="Arial" panose="020B0604020202020204" pitchFamily="34" charset="0"/>
              <a:buChar char="•"/>
            </a:pPr>
            <a:r>
              <a:rPr lang="en-GB" sz="800" dirty="0"/>
              <a:t>Invoice &amp; Collect Charges</a:t>
            </a:r>
          </a:p>
        </p:txBody>
      </p:sp>
      <p:sp>
        <p:nvSpPr>
          <p:cNvPr id="22" name="Title 1"/>
          <p:cNvSpPr txBox="1">
            <a:spLocks/>
          </p:cNvSpPr>
          <p:nvPr/>
        </p:nvSpPr>
        <p:spPr bwMode="auto">
          <a:xfrm>
            <a:off x="377826" y="-92546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1D3E6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1D3E6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1D3E6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1D3E6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1D3E6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378"/>
            <a:r>
              <a:rPr lang="en-GB" sz="2000" kern="0" dirty="0"/>
              <a:t>Level 1 </a:t>
            </a:r>
            <a:r>
              <a:rPr lang="en-GB" sz="2000" kern="0" dirty="0" smtClean="0"/>
              <a:t>Impact Assessment: Complexity </a:t>
            </a:r>
            <a:r>
              <a:rPr lang="en-GB" sz="2000" kern="0" dirty="0"/>
              <a:t>of </a:t>
            </a:r>
            <a:r>
              <a:rPr lang="en-GB" sz="2000" kern="0" dirty="0" err="1"/>
              <a:t>CSS</a:t>
            </a:r>
            <a:r>
              <a:rPr lang="en-GB" sz="2000" kern="0" dirty="0"/>
              <a:t> </a:t>
            </a:r>
            <a:r>
              <a:rPr lang="en-GB" sz="2000" kern="0" dirty="0" smtClean="0"/>
              <a:t>Consequential</a:t>
            </a:r>
            <a:endParaRPr lang="en-GB" sz="2000" kern="0" dirty="0"/>
          </a:p>
        </p:txBody>
      </p:sp>
      <p:sp>
        <p:nvSpPr>
          <p:cNvPr id="23" name="Rounded Rectangle 22"/>
          <p:cNvSpPr/>
          <p:nvPr/>
        </p:nvSpPr>
        <p:spPr bwMode="auto">
          <a:xfrm>
            <a:off x="7579136" y="2049618"/>
            <a:ext cx="1397870" cy="1332000"/>
          </a:xfrm>
          <a:prstGeom prst="roundRect">
            <a:avLst/>
          </a:prstGeom>
          <a:gradFill flip="none" rotWithShape="1">
            <a:gsLst>
              <a:gs pos="0">
                <a:srgbClr val="FFC000"/>
              </a:gs>
              <a:gs pos="45000">
                <a:srgbClr val="FF7A00"/>
              </a:gs>
              <a:gs pos="100000">
                <a:srgbClr val="FF0300"/>
              </a:gs>
              <a:gs pos="100000">
                <a:srgbClr val="4D0808"/>
              </a:gs>
            </a:gsLst>
            <a:lin ang="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2073" tIns="46037" rIns="92073" bIns="46037" numCol="1" rtlCol="0" anchor="ctr" anchorCtr="0" compatLnSpc="1">
            <a:prstTxWarp prst="textNoShape">
              <a:avLst/>
            </a:prstTxWarp>
          </a:bodyPr>
          <a:lstStyle/>
          <a:p>
            <a:pPr algn="ctr" defTabSz="914378"/>
            <a:r>
              <a:rPr lang="en-GB" sz="1100" b="1" dirty="0" smtClean="0"/>
              <a:t>Industry Interaction</a:t>
            </a:r>
          </a:p>
          <a:p>
            <a:pPr marL="171450" indent="-171450" defTabSz="914378">
              <a:buFont typeface="Arial" panose="020B0604020202020204" pitchFamily="34" charset="0"/>
              <a:buChar char="•"/>
            </a:pPr>
            <a:r>
              <a:rPr lang="en-GB" sz="800" dirty="0" smtClean="0"/>
              <a:t>Responding to Consequential impacts for  bidders</a:t>
            </a:r>
          </a:p>
          <a:p>
            <a:pPr marL="171450" indent="-171450" defTabSz="914378">
              <a:buFont typeface="Arial" panose="020B0604020202020204" pitchFamily="34" charset="0"/>
              <a:buChar char="•"/>
            </a:pPr>
            <a:r>
              <a:rPr lang="en-GB" sz="800" dirty="0" smtClean="0"/>
              <a:t>Meeting DCC MI / assurance / interaction needs</a:t>
            </a:r>
            <a:endParaRPr lang="en-GB" sz="800" dirty="0"/>
          </a:p>
        </p:txBody>
      </p:sp>
    </p:spTree>
    <p:extLst>
      <p:ext uri="{BB962C8B-B14F-4D97-AF65-F5344CB8AC3E}">
        <p14:creationId xmlns:p14="http://schemas.microsoft.com/office/powerpoint/2010/main" val="2744695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4959725"/>
              </p:ext>
            </p:extLst>
          </p:nvPr>
        </p:nvGraphicFramePr>
        <p:xfrm>
          <a:off x="80306" y="858496"/>
          <a:ext cx="8991134" cy="30093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010"/>
                <a:gridCol w="631366"/>
                <a:gridCol w="631366"/>
                <a:gridCol w="631366"/>
                <a:gridCol w="631366"/>
                <a:gridCol w="631366"/>
                <a:gridCol w="631366"/>
                <a:gridCol w="631366"/>
                <a:gridCol w="631366"/>
                <a:gridCol w="631366"/>
                <a:gridCol w="631366"/>
                <a:gridCol w="631366"/>
                <a:gridCol w="631366"/>
                <a:gridCol w="631366"/>
                <a:gridCol w="631366"/>
              </a:tblGrid>
              <a:tr h="194310"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solidFill>
                          <a:schemeClr val="bg1"/>
                        </a:solidFill>
                      </a:endParaRPr>
                    </a:p>
                  </a:txBody>
                  <a:tcPr marL="63305" marR="63305" marT="34290" marB="34290">
                    <a:lnL w="12700" cmpd="sng">
                      <a:noFill/>
                    </a:lnL>
                    <a:lnT w="12700" cmpd="sng">
                      <a:noFill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solidFill>
                            <a:schemeClr val="bg1"/>
                          </a:solidFill>
                        </a:rPr>
                        <a:t>Q1 18</a:t>
                      </a:r>
                      <a:endParaRPr lang="en-GB" sz="800" dirty="0">
                        <a:solidFill>
                          <a:schemeClr val="bg1"/>
                        </a:solidFill>
                      </a:endParaRPr>
                    </a:p>
                  </a:txBody>
                  <a:tcPr marL="63305" marR="63305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solidFill>
                            <a:schemeClr val="bg1"/>
                          </a:solidFill>
                        </a:rPr>
                        <a:t>Q2 18</a:t>
                      </a:r>
                      <a:endParaRPr lang="en-GB" sz="800" dirty="0">
                        <a:solidFill>
                          <a:schemeClr val="bg1"/>
                        </a:solidFill>
                      </a:endParaRPr>
                    </a:p>
                  </a:txBody>
                  <a:tcPr marL="63305" marR="63305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solidFill>
                            <a:schemeClr val="bg1"/>
                          </a:solidFill>
                        </a:rPr>
                        <a:t>Q3</a:t>
                      </a:r>
                      <a:r>
                        <a:rPr lang="en-GB" sz="800" baseline="0" dirty="0" smtClean="0">
                          <a:solidFill>
                            <a:schemeClr val="bg1"/>
                          </a:solidFill>
                        </a:rPr>
                        <a:t> 18</a:t>
                      </a:r>
                      <a:endParaRPr lang="en-GB" sz="800" dirty="0">
                        <a:solidFill>
                          <a:schemeClr val="bg1"/>
                        </a:solidFill>
                      </a:endParaRPr>
                    </a:p>
                  </a:txBody>
                  <a:tcPr marL="63305" marR="63305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solidFill>
                            <a:schemeClr val="bg1"/>
                          </a:solidFill>
                        </a:rPr>
                        <a:t>Q4 18</a:t>
                      </a:r>
                      <a:endParaRPr lang="en-GB" sz="800" dirty="0">
                        <a:solidFill>
                          <a:schemeClr val="bg1"/>
                        </a:solidFill>
                      </a:endParaRPr>
                    </a:p>
                  </a:txBody>
                  <a:tcPr marL="63305" marR="63305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solidFill>
                            <a:schemeClr val="bg1"/>
                          </a:solidFill>
                        </a:rPr>
                        <a:t>Q1 19</a:t>
                      </a:r>
                      <a:endParaRPr lang="en-GB" sz="800" dirty="0">
                        <a:solidFill>
                          <a:schemeClr val="bg1"/>
                        </a:solidFill>
                      </a:endParaRPr>
                    </a:p>
                  </a:txBody>
                  <a:tcPr marL="63305" marR="63305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solidFill>
                            <a:schemeClr val="bg1"/>
                          </a:solidFill>
                        </a:rPr>
                        <a:t>Q2 19</a:t>
                      </a:r>
                      <a:endParaRPr lang="en-GB" sz="800" dirty="0">
                        <a:solidFill>
                          <a:schemeClr val="bg1"/>
                        </a:solidFill>
                      </a:endParaRPr>
                    </a:p>
                  </a:txBody>
                  <a:tcPr marL="63305" marR="63305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solidFill>
                            <a:schemeClr val="bg1"/>
                          </a:solidFill>
                        </a:rPr>
                        <a:t>Q3 19</a:t>
                      </a:r>
                      <a:endParaRPr lang="en-GB" sz="800" dirty="0">
                        <a:solidFill>
                          <a:schemeClr val="bg1"/>
                        </a:solidFill>
                      </a:endParaRPr>
                    </a:p>
                  </a:txBody>
                  <a:tcPr marL="63305" marR="63305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solidFill>
                            <a:schemeClr val="bg1"/>
                          </a:solidFill>
                        </a:rPr>
                        <a:t>Q4 19</a:t>
                      </a:r>
                      <a:endParaRPr lang="en-GB" sz="800" dirty="0">
                        <a:solidFill>
                          <a:schemeClr val="bg1"/>
                        </a:solidFill>
                      </a:endParaRPr>
                    </a:p>
                  </a:txBody>
                  <a:tcPr marL="63305" marR="63305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solidFill>
                            <a:schemeClr val="bg1"/>
                          </a:solidFill>
                        </a:rPr>
                        <a:t>Q1 20</a:t>
                      </a:r>
                      <a:endParaRPr lang="en-GB" sz="800" dirty="0">
                        <a:solidFill>
                          <a:schemeClr val="bg1"/>
                        </a:solidFill>
                      </a:endParaRPr>
                    </a:p>
                  </a:txBody>
                  <a:tcPr marL="63305" marR="63305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solidFill>
                            <a:schemeClr val="bg1"/>
                          </a:solidFill>
                        </a:rPr>
                        <a:t>Q2 20</a:t>
                      </a:r>
                      <a:endParaRPr lang="en-GB" sz="800" dirty="0">
                        <a:solidFill>
                          <a:schemeClr val="bg1"/>
                        </a:solidFill>
                      </a:endParaRPr>
                    </a:p>
                  </a:txBody>
                  <a:tcPr marL="63305" marR="63305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solidFill>
                            <a:schemeClr val="bg1"/>
                          </a:solidFill>
                        </a:rPr>
                        <a:t>Q3</a:t>
                      </a:r>
                      <a:r>
                        <a:rPr lang="en-GB" sz="800" baseline="0" dirty="0" smtClean="0">
                          <a:solidFill>
                            <a:schemeClr val="bg1"/>
                          </a:solidFill>
                        </a:rPr>
                        <a:t> 20</a:t>
                      </a:r>
                      <a:endParaRPr lang="en-GB" sz="800" dirty="0">
                        <a:solidFill>
                          <a:schemeClr val="bg1"/>
                        </a:solidFill>
                      </a:endParaRPr>
                    </a:p>
                  </a:txBody>
                  <a:tcPr marL="63305" marR="63305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solidFill>
                            <a:schemeClr val="bg1"/>
                          </a:solidFill>
                        </a:rPr>
                        <a:t>Q4 20</a:t>
                      </a:r>
                      <a:endParaRPr lang="en-GB" sz="800" dirty="0">
                        <a:solidFill>
                          <a:schemeClr val="bg1"/>
                        </a:solidFill>
                      </a:endParaRPr>
                    </a:p>
                  </a:txBody>
                  <a:tcPr marL="63305" marR="63305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solidFill>
                            <a:schemeClr val="bg1"/>
                          </a:solidFill>
                        </a:rPr>
                        <a:t>Q1 21</a:t>
                      </a:r>
                      <a:endParaRPr lang="en-GB" sz="800" dirty="0">
                        <a:solidFill>
                          <a:schemeClr val="bg1"/>
                        </a:solidFill>
                      </a:endParaRPr>
                    </a:p>
                  </a:txBody>
                  <a:tcPr marL="63305" marR="63305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solidFill>
                            <a:schemeClr val="bg1"/>
                          </a:solidFill>
                        </a:rPr>
                        <a:t>Q2</a:t>
                      </a:r>
                      <a:r>
                        <a:rPr lang="en-GB" sz="800" baseline="0" dirty="0" smtClean="0">
                          <a:solidFill>
                            <a:schemeClr val="bg1"/>
                          </a:solidFill>
                        </a:rPr>
                        <a:t> 21</a:t>
                      </a:r>
                      <a:endParaRPr lang="en-GB" sz="800" dirty="0">
                        <a:solidFill>
                          <a:schemeClr val="bg1"/>
                        </a:solidFill>
                      </a:endParaRPr>
                    </a:p>
                  </a:txBody>
                  <a:tcPr marL="63305" marR="63305" marT="34290" marB="34290"/>
                </a:tc>
              </a:tr>
              <a:tr h="1194908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/>
                        <a:t>Ofgem</a:t>
                      </a:r>
                      <a:r>
                        <a:rPr lang="en-GB" sz="800" b="1" baseline="0" dirty="0" smtClean="0"/>
                        <a:t> Timeline</a:t>
                      </a:r>
                      <a:endParaRPr lang="en-GB" sz="800" b="1" dirty="0"/>
                    </a:p>
                  </a:txBody>
                  <a:tcPr marL="63305" marR="63305" marT="34290" marB="34290" vert="vert270" anchor="ctr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4290" marB="34290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4290" marB="34290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4290" marB="34290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4290" marB="34290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4290" marB="34290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4290" marB="34290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4290" marB="34290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4290" marB="34290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4290" marB="34290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4290" marB="34290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4290" marB="34290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4290" marB="34290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4290" marB="34290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4290" marB="34290"/>
                </a:tc>
              </a:tr>
              <a:tr h="1620180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err="1" smtClean="0"/>
                        <a:t>CSS</a:t>
                      </a:r>
                      <a:r>
                        <a:rPr lang="en-GB" sz="800" b="1" dirty="0" smtClean="0"/>
                        <a:t> Consequential (</a:t>
                      </a:r>
                      <a:r>
                        <a:rPr lang="en-GB" sz="800" b="1" dirty="0" err="1" smtClean="0"/>
                        <a:t>CSSC</a:t>
                      </a:r>
                      <a:r>
                        <a:rPr lang="en-GB" sz="800" b="1" dirty="0" smtClean="0"/>
                        <a:t>)</a:t>
                      </a:r>
                      <a:endParaRPr lang="en-GB" sz="800" b="1" dirty="0"/>
                    </a:p>
                  </a:txBody>
                  <a:tcPr marL="0" marR="0" marT="0" marB="34290" vert="vert270" anchor="ctr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4290" marB="34290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4290" marB="34290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4290" marB="34290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4290" marB="34290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4290" marB="34290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4290" marB="34290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4290" marB="34290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4290" marB="34290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4290" marB="34290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4290" marB="34290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4290" marB="34290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4290" marB="34290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4290" marB="34290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4290" marB="34290"/>
                </a:tc>
              </a:tr>
            </a:tbl>
          </a:graphicData>
        </a:graphic>
      </p:graphicFrame>
      <p:sp>
        <p:nvSpPr>
          <p:cNvPr id="5" name="Pentagon 4"/>
          <p:cNvSpPr/>
          <p:nvPr/>
        </p:nvSpPr>
        <p:spPr bwMode="auto">
          <a:xfrm>
            <a:off x="1280986" y="1467501"/>
            <a:ext cx="678254" cy="162018"/>
          </a:xfrm>
          <a:prstGeom prst="homePlate">
            <a:avLst/>
          </a:prstGeom>
          <a:solidFill>
            <a:schemeClr val="accent2">
              <a:alpha val="50000"/>
            </a:schemeClr>
          </a:solidFill>
          <a:ln w="12700" cap="flat" cmpd="sng" algn="ctr">
            <a:solidFill>
              <a:schemeClr val="accent1"/>
            </a:solidFill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9056" tIns="34529" rIns="69056" bIns="34529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GB" sz="800" dirty="0"/>
              <a:t>Pre-Qual.</a:t>
            </a:r>
          </a:p>
        </p:txBody>
      </p:sp>
      <p:sp>
        <p:nvSpPr>
          <p:cNvPr id="6" name="Pentagon 5"/>
          <p:cNvSpPr/>
          <p:nvPr/>
        </p:nvSpPr>
        <p:spPr bwMode="auto">
          <a:xfrm>
            <a:off x="1967605" y="1648465"/>
            <a:ext cx="909503" cy="157309"/>
          </a:xfrm>
          <a:prstGeom prst="homePlate">
            <a:avLst/>
          </a:prstGeom>
          <a:solidFill>
            <a:schemeClr val="accent2">
              <a:alpha val="50000"/>
            </a:schemeClr>
          </a:solidFill>
          <a:ln w="12700" cap="flat" cmpd="sng" algn="ctr">
            <a:solidFill>
              <a:schemeClr val="accent1"/>
            </a:solidFill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9056" tIns="34529" rIns="69056" bIns="34529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GB" sz="800" dirty="0"/>
              <a:t>Tender Process</a:t>
            </a:r>
          </a:p>
        </p:txBody>
      </p:sp>
      <p:sp>
        <p:nvSpPr>
          <p:cNvPr id="7" name="Isosceles Triangle 6"/>
          <p:cNvSpPr/>
          <p:nvPr/>
        </p:nvSpPr>
        <p:spPr bwMode="auto">
          <a:xfrm>
            <a:off x="2834023" y="1845544"/>
            <a:ext cx="162018" cy="144015"/>
          </a:xfrm>
          <a:prstGeom prst="triangle">
            <a:avLst/>
          </a:prstGeom>
          <a:solidFill>
            <a:srgbClr val="1D3E61">
              <a:alpha val="50000"/>
            </a:srgbClr>
          </a:solidFill>
          <a:ln w="9525" cap="flat" cmpd="sng" algn="ctr">
            <a:solidFill>
              <a:schemeClr val="accent1"/>
            </a:solidFill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9056" tIns="34529" rIns="69056" bIns="34529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endParaRPr lang="en-GB"/>
          </a:p>
        </p:txBody>
      </p:sp>
      <p:sp>
        <p:nvSpPr>
          <p:cNvPr id="8" name="Pentagon 7"/>
          <p:cNvSpPr/>
          <p:nvPr/>
        </p:nvSpPr>
        <p:spPr bwMode="auto">
          <a:xfrm>
            <a:off x="2884808" y="1646804"/>
            <a:ext cx="479723" cy="160105"/>
          </a:xfrm>
          <a:prstGeom prst="homePlate">
            <a:avLst/>
          </a:prstGeom>
          <a:solidFill>
            <a:schemeClr val="accent2">
              <a:alpha val="50000"/>
            </a:schemeClr>
          </a:solidFill>
          <a:ln w="12700" cap="flat" cmpd="sng" algn="ctr">
            <a:solidFill>
              <a:schemeClr val="accent1"/>
            </a:solidFill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9056" tIns="34529" rIns="69056" bIns="34529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GB" sz="800" dirty="0"/>
              <a:t>Contract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605571" y="1958810"/>
            <a:ext cx="685525" cy="253916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ctr"/>
            <a:r>
              <a:rPr lang="en-GB" sz="600" dirty="0"/>
              <a:t>Contract </a:t>
            </a:r>
          </a:p>
          <a:p>
            <a:pPr algn="ctr"/>
            <a:r>
              <a:rPr lang="en-GB" sz="600" dirty="0"/>
              <a:t>Award – Feb 19</a:t>
            </a:r>
          </a:p>
        </p:txBody>
      </p:sp>
      <p:sp>
        <p:nvSpPr>
          <p:cNvPr id="10" name="Pentagon 9"/>
          <p:cNvSpPr/>
          <p:nvPr/>
        </p:nvSpPr>
        <p:spPr bwMode="auto">
          <a:xfrm>
            <a:off x="3401204" y="1953555"/>
            <a:ext cx="2862319" cy="162018"/>
          </a:xfrm>
          <a:prstGeom prst="homePlate">
            <a:avLst/>
          </a:prstGeom>
          <a:solidFill>
            <a:schemeClr val="accent2">
              <a:alpha val="50000"/>
            </a:schemeClr>
          </a:solidFill>
          <a:ln w="12700" cap="flat" cmpd="sng" algn="ctr">
            <a:solidFill>
              <a:schemeClr val="accent1"/>
            </a:solidFill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9056" tIns="34529" rIns="69056" bIns="34529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GB" sz="800" dirty="0" smtClean="0"/>
              <a:t>Build </a:t>
            </a:r>
            <a:r>
              <a:rPr lang="en-GB" sz="800" dirty="0"/>
              <a:t>&amp; Test</a:t>
            </a:r>
          </a:p>
        </p:txBody>
      </p:sp>
      <p:sp>
        <p:nvSpPr>
          <p:cNvPr id="11" name="Pentagon 10"/>
          <p:cNvSpPr/>
          <p:nvPr/>
        </p:nvSpPr>
        <p:spPr bwMode="auto">
          <a:xfrm>
            <a:off x="6263524" y="1955577"/>
            <a:ext cx="1497321" cy="159996"/>
          </a:xfrm>
          <a:prstGeom prst="homePlate">
            <a:avLst/>
          </a:prstGeom>
          <a:solidFill>
            <a:schemeClr val="accent2">
              <a:alpha val="50000"/>
            </a:schemeClr>
          </a:solidFill>
          <a:ln w="12700" cap="flat" cmpd="sng" algn="ctr">
            <a:solidFill>
              <a:schemeClr val="accent1"/>
            </a:solidFill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9056" tIns="34529" rIns="69056" bIns="34529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GB" sz="800" dirty="0"/>
              <a:t>Potential Go Live Range</a:t>
            </a:r>
          </a:p>
        </p:txBody>
      </p:sp>
      <p:sp>
        <p:nvSpPr>
          <p:cNvPr id="12" name="Pentagon 11"/>
          <p:cNvSpPr/>
          <p:nvPr/>
        </p:nvSpPr>
        <p:spPr bwMode="auto">
          <a:xfrm>
            <a:off x="1007783" y="2613627"/>
            <a:ext cx="522058" cy="158657"/>
          </a:xfrm>
          <a:prstGeom prst="homePlate">
            <a:avLst/>
          </a:prstGeom>
          <a:solidFill>
            <a:schemeClr val="accent2">
              <a:alpha val="50000"/>
            </a:schemeClr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9056" tIns="34529" rIns="69056" bIns="34529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GB" sz="700" dirty="0"/>
              <a:t>Level 2 IA</a:t>
            </a:r>
          </a:p>
        </p:txBody>
      </p:sp>
      <p:sp>
        <p:nvSpPr>
          <p:cNvPr id="13" name="Pentagon 12"/>
          <p:cNvSpPr/>
          <p:nvPr/>
        </p:nvSpPr>
        <p:spPr bwMode="auto">
          <a:xfrm>
            <a:off x="1425883" y="2938425"/>
            <a:ext cx="533357" cy="162018"/>
          </a:xfrm>
          <a:prstGeom prst="homePlate">
            <a:avLst/>
          </a:prstGeom>
          <a:solidFill>
            <a:schemeClr val="accent2">
              <a:alpha val="50000"/>
            </a:schemeClr>
          </a:solidFill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9056" tIns="34529" rIns="69056" bIns="34529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GB" sz="600" dirty="0"/>
              <a:t>Level 3 IA</a:t>
            </a:r>
          </a:p>
        </p:txBody>
      </p:sp>
      <p:sp>
        <p:nvSpPr>
          <p:cNvPr id="14" name="Pentagon 13"/>
          <p:cNvSpPr/>
          <p:nvPr/>
        </p:nvSpPr>
        <p:spPr bwMode="auto">
          <a:xfrm>
            <a:off x="899592" y="2344359"/>
            <a:ext cx="7411841" cy="162018"/>
          </a:xfrm>
          <a:prstGeom prst="homePlate">
            <a:avLst/>
          </a:prstGeom>
          <a:solidFill>
            <a:schemeClr val="accent2">
              <a:alpha val="50000"/>
            </a:schemeClr>
          </a:solidFill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9056" tIns="34529" rIns="69056" bIns="34529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GB" sz="600" dirty="0"/>
              <a:t>Customer &amp; Stakeholder Engagement</a:t>
            </a:r>
          </a:p>
        </p:txBody>
      </p:sp>
      <p:sp>
        <p:nvSpPr>
          <p:cNvPr id="15" name="Pentagon 14"/>
          <p:cNvSpPr/>
          <p:nvPr/>
        </p:nvSpPr>
        <p:spPr bwMode="auto">
          <a:xfrm>
            <a:off x="2353860" y="2938425"/>
            <a:ext cx="5458500" cy="162018"/>
          </a:xfrm>
          <a:prstGeom prst="homePlate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9056" tIns="34529" rIns="69056" bIns="34529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GB" sz="600" dirty="0"/>
              <a:t>Solution Agnostic – Delivery (Design, Build &amp; Test)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341724" y="3352694"/>
            <a:ext cx="1012137" cy="253916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ctr"/>
            <a:r>
              <a:rPr lang="en-GB" sz="600" dirty="0" smtClean="0"/>
              <a:t>‘No regrets’ delivery </a:t>
            </a:r>
            <a:r>
              <a:rPr lang="en-GB" sz="600" dirty="0"/>
              <a:t>p</a:t>
            </a:r>
            <a:r>
              <a:rPr lang="en-GB" sz="600" dirty="0" smtClean="0"/>
              <a:t>lan </a:t>
            </a:r>
            <a:endParaRPr lang="en-GB" sz="600" dirty="0"/>
          </a:p>
          <a:p>
            <a:pPr algn="ctr"/>
            <a:r>
              <a:rPr lang="en-GB" sz="600" dirty="0"/>
              <a:t>&amp; </a:t>
            </a:r>
            <a:r>
              <a:rPr lang="en-GB" sz="600" dirty="0" smtClean="0"/>
              <a:t>costs understood</a:t>
            </a:r>
            <a:endParaRPr lang="en-GB" sz="600" dirty="0"/>
          </a:p>
        </p:txBody>
      </p:sp>
      <p:sp>
        <p:nvSpPr>
          <p:cNvPr id="27" name="Pentagon 26"/>
          <p:cNvSpPr/>
          <p:nvPr/>
        </p:nvSpPr>
        <p:spPr bwMode="auto">
          <a:xfrm>
            <a:off x="3563888" y="3170828"/>
            <a:ext cx="4248472" cy="162018"/>
          </a:xfrm>
          <a:prstGeom prst="homePlate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9056" tIns="34529" rIns="69056" bIns="34529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GB" sz="600" dirty="0"/>
              <a:t>Solution Specific </a:t>
            </a:r>
            <a:r>
              <a:rPr lang="en-GB" sz="600" dirty="0" smtClean="0"/>
              <a:t>Design and Delivery </a:t>
            </a:r>
            <a:endParaRPr lang="en-GB" sz="600" dirty="0"/>
          </a:p>
        </p:txBody>
      </p:sp>
      <p:sp>
        <p:nvSpPr>
          <p:cNvPr id="31" name="TextBox 30"/>
          <p:cNvSpPr txBox="1"/>
          <p:nvPr/>
        </p:nvSpPr>
        <p:spPr>
          <a:xfrm>
            <a:off x="6350058" y="2563358"/>
            <a:ext cx="2732158" cy="315471"/>
          </a:xfrm>
          <a:prstGeom prst="rect">
            <a:avLst/>
          </a:prstGeom>
          <a:solidFill>
            <a:srgbClr val="FFC000">
              <a:alpha val="50196"/>
            </a:srgbClr>
          </a:solidFill>
        </p:spPr>
        <p:txBody>
          <a:bodyPr wrap="none" lIns="68580" tIns="34290" rIns="68580" bIns="34290" rtlCol="0">
            <a:spAutoFit/>
          </a:bodyPr>
          <a:lstStyle/>
          <a:p>
            <a:r>
              <a:rPr lang="en-GB" sz="800" b="1" i="1" dirty="0"/>
              <a:t>Risk</a:t>
            </a:r>
            <a:r>
              <a:rPr lang="en-GB" sz="800" i="1" dirty="0"/>
              <a:t>: Agnostic </a:t>
            </a:r>
            <a:r>
              <a:rPr lang="en-GB" sz="800" i="1" dirty="0" smtClean="0"/>
              <a:t>Design doesn’t enable early start</a:t>
            </a:r>
            <a:endParaRPr lang="en-GB" sz="800" i="1" dirty="0"/>
          </a:p>
          <a:p>
            <a:r>
              <a:rPr lang="en-GB" sz="800" b="1" i="1" dirty="0"/>
              <a:t>Mitigation</a:t>
            </a:r>
            <a:r>
              <a:rPr lang="en-GB" sz="800" i="1" dirty="0"/>
              <a:t>: </a:t>
            </a:r>
            <a:r>
              <a:rPr lang="en-GB" sz="800" i="1" dirty="0" smtClean="0"/>
              <a:t>Understand and commence ‘no regrets’ work</a:t>
            </a:r>
            <a:endParaRPr lang="en-GB" sz="800" i="1" dirty="0"/>
          </a:p>
        </p:txBody>
      </p:sp>
      <p:sp>
        <p:nvSpPr>
          <p:cNvPr id="32" name="Pentagon 31"/>
          <p:cNvSpPr/>
          <p:nvPr/>
        </p:nvSpPr>
        <p:spPr bwMode="auto">
          <a:xfrm>
            <a:off x="1425883" y="3622501"/>
            <a:ext cx="5374455" cy="157460"/>
          </a:xfrm>
          <a:prstGeom prst="homePlate">
            <a:avLst/>
          </a:prstGeom>
          <a:solidFill>
            <a:schemeClr val="accent2">
              <a:alpha val="50000"/>
            </a:schemeClr>
          </a:solidFill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9056" tIns="34529" rIns="69056" bIns="34529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GB" sz="600" dirty="0"/>
              <a:t>Data Cleanse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422808" y="2563359"/>
            <a:ext cx="3477555" cy="315471"/>
          </a:xfrm>
          <a:prstGeom prst="rect">
            <a:avLst/>
          </a:prstGeom>
          <a:solidFill>
            <a:srgbClr val="FFC000">
              <a:alpha val="50196"/>
            </a:srgbClr>
          </a:solidFill>
        </p:spPr>
        <p:txBody>
          <a:bodyPr wrap="none" lIns="68580" tIns="34290" rIns="68580" bIns="34290" rtlCol="0">
            <a:spAutoFit/>
          </a:bodyPr>
          <a:lstStyle/>
          <a:p>
            <a:r>
              <a:rPr lang="en-GB" sz="800" b="1" i="1" dirty="0"/>
              <a:t>Risk</a:t>
            </a:r>
            <a:r>
              <a:rPr lang="en-GB" sz="800" i="1" dirty="0"/>
              <a:t>: </a:t>
            </a:r>
            <a:r>
              <a:rPr lang="en-GB" sz="800" i="1" dirty="0" err="1" smtClean="0"/>
              <a:t>CSSC</a:t>
            </a:r>
            <a:r>
              <a:rPr lang="en-GB" sz="800" i="1" dirty="0" smtClean="0"/>
              <a:t> greater </a:t>
            </a:r>
            <a:r>
              <a:rPr lang="en-GB" sz="800" i="1" dirty="0"/>
              <a:t>in scale than CSS, </a:t>
            </a:r>
            <a:r>
              <a:rPr lang="en-GB" sz="800" i="1" dirty="0" smtClean="0"/>
              <a:t>Xoserve </a:t>
            </a:r>
            <a:r>
              <a:rPr lang="en-GB" sz="800" i="1" dirty="0"/>
              <a:t>might be on Critical Path</a:t>
            </a:r>
          </a:p>
          <a:p>
            <a:r>
              <a:rPr lang="en-GB" sz="800" b="1" i="1" dirty="0"/>
              <a:t>Mitigation</a:t>
            </a:r>
            <a:r>
              <a:rPr lang="en-GB" sz="800" i="1" dirty="0"/>
              <a:t>: Commence </a:t>
            </a:r>
            <a:r>
              <a:rPr lang="en-GB" sz="800" i="1" dirty="0" err="1" smtClean="0"/>
              <a:t>CSSC</a:t>
            </a:r>
            <a:r>
              <a:rPr lang="en-GB" sz="800" i="1" dirty="0" smtClean="0"/>
              <a:t> Delivery </a:t>
            </a:r>
            <a:r>
              <a:rPr lang="en-GB" sz="800" i="1" dirty="0"/>
              <a:t>ahead of Contract Award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815970" y="1091443"/>
            <a:ext cx="1220527" cy="17697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GB" sz="700" i="1" dirty="0"/>
              <a:t>Indicative Ofgem Timelines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297640" y="1436077"/>
            <a:ext cx="3992488" cy="315471"/>
          </a:xfrm>
          <a:prstGeom prst="rect">
            <a:avLst/>
          </a:prstGeom>
          <a:solidFill>
            <a:srgbClr val="FFC000">
              <a:alpha val="50196"/>
            </a:srgbClr>
          </a:solidFill>
        </p:spPr>
        <p:txBody>
          <a:bodyPr wrap="square" lIns="68580" tIns="34290" rIns="68580" bIns="34290" rtlCol="0">
            <a:spAutoFit/>
          </a:bodyPr>
          <a:lstStyle/>
          <a:p>
            <a:r>
              <a:rPr lang="en-GB" sz="800" b="1" i="1" dirty="0"/>
              <a:t>Risk</a:t>
            </a:r>
            <a:r>
              <a:rPr lang="en-GB" sz="800" i="1" dirty="0"/>
              <a:t>: Ambitious t</a:t>
            </a:r>
            <a:r>
              <a:rPr lang="en-GB" sz="800" i="1" dirty="0" smtClean="0"/>
              <a:t>imelines and potentially not fully considering industry-wide plans</a:t>
            </a:r>
            <a:endParaRPr lang="en-GB" sz="800" i="1" dirty="0"/>
          </a:p>
          <a:p>
            <a:r>
              <a:rPr lang="en-GB" sz="800" b="1" i="1" dirty="0"/>
              <a:t>Mitigation</a:t>
            </a:r>
            <a:r>
              <a:rPr lang="en-GB" sz="800" i="1" dirty="0"/>
              <a:t>: </a:t>
            </a:r>
            <a:r>
              <a:rPr lang="en-GB" sz="800" i="1" dirty="0" smtClean="0"/>
              <a:t>Continued engagement </a:t>
            </a:r>
            <a:r>
              <a:rPr lang="en-GB" sz="800" i="1" dirty="0"/>
              <a:t>with Ofgem/DCC to </a:t>
            </a:r>
            <a:r>
              <a:rPr lang="en-GB" sz="800" i="1" dirty="0" smtClean="0"/>
              <a:t>promote realistic </a:t>
            </a:r>
            <a:r>
              <a:rPr lang="en-GB" sz="800" i="1" dirty="0"/>
              <a:t>planning</a:t>
            </a:r>
          </a:p>
        </p:txBody>
      </p:sp>
      <p:sp>
        <p:nvSpPr>
          <p:cNvPr id="35" name="Flowchart: Decision 34"/>
          <p:cNvSpPr/>
          <p:nvPr/>
        </p:nvSpPr>
        <p:spPr bwMode="auto">
          <a:xfrm>
            <a:off x="395536" y="1499294"/>
            <a:ext cx="180000" cy="180000"/>
          </a:xfrm>
          <a:prstGeom prst="flowChartDecision">
            <a:avLst/>
          </a:prstGeom>
          <a:solidFill>
            <a:srgbClr val="000000"/>
          </a:solidFill>
          <a:ln w="19050" cap="flat" cmpd="sng" algn="ctr">
            <a:solidFill>
              <a:srgbClr val="1D3E6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9056" tIns="34529" rIns="69056" bIns="34529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251520" y="1715319"/>
            <a:ext cx="478737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GB" sz="600" dirty="0"/>
              <a:t>Agnostic </a:t>
            </a:r>
          </a:p>
          <a:p>
            <a:r>
              <a:rPr lang="en-GB" sz="600" dirty="0"/>
              <a:t>Design </a:t>
            </a:r>
          </a:p>
          <a:p>
            <a:r>
              <a:rPr lang="en-GB" sz="600" dirty="0"/>
              <a:t>Baselined</a:t>
            </a:r>
          </a:p>
        </p:txBody>
      </p:sp>
      <p:sp>
        <p:nvSpPr>
          <p:cNvPr id="57" name="Flowchart: Decision 56"/>
          <p:cNvSpPr/>
          <p:nvPr/>
        </p:nvSpPr>
        <p:spPr bwMode="auto">
          <a:xfrm>
            <a:off x="3567855" y="1337967"/>
            <a:ext cx="176149" cy="183540"/>
          </a:xfrm>
          <a:prstGeom prst="flowChartDecision">
            <a:avLst/>
          </a:prstGeom>
          <a:solidFill>
            <a:schemeClr val="bg1">
              <a:lumMod val="65000"/>
              <a:alpha val="50000"/>
            </a:schemeClr>
          </a:solidFill>
          <a:ln w="12700" cap="flat" cmpd="sng" algn="ctr">
            <a:solidFill>
              <a:schemeClr val="bg1">
                <a:lumMod val="50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9056" tIns="34529" rIns="69056" bIns="34529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endParaRPr lang="en-GB" sz="800"/>
          </a:p>
        </p:txBody>
      </p:sp>
      <p:sp>
        <p:nvSpPr>
          <p:cNvPr id="58" name="TextBox 57"/>
          <p:cNvSpPr txBox="1"/>
          <p:nvPr/>
        </p:nvSpPr>
        <p:spPr>
          <a:xfrm>
            <a:off x="2955356" y="1140527"/>
            <a:ext cx="740828" cy="253916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GB" sz="600" dirty="0"/>
              <a:t>Solution Specific </a:t>
            </a:r>
          </a:p>
          <a:p>
            <a:r>
              <a:rPr lang="en-GB" sz="600" dirty="0"/>
              <a:t>Design Baselined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1630538" y="2555172"/>
            <a:ext cx="774086" cy="25391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GB" sz="600" dirty="0" smtClean="0"/>
              <a:t>Identify ‘Regrets / No Regrets’</a:t>
            </a:r>
            <a:r>
              <a:rPr lang="en-GB" sz="600" dirty="0"/>
              <a:t> </a:t>
            </a:r>
            <a:r>
              <a:rPr lang="en-GB" sz="600" dirty="0" smtClean="0"/>
              <a:t>Work</a:t>
            </a:r>
            <a:endParaRPr lang="en-GB" sz="600" dirty="0"/>
          </a:p>
        </p:txBody>
      </p:sp>
      <p:sp>
        <p:nvSpPr>
          <p:cNvPr id="65" name="TextBox 64"/>
          <p:cNvSpPr txBox="1"/>
          <p:nvPr/>
        </p:nvSpPr>
        <p:spPr>
          <a:xfrm>
            <a:off x="1891212" y="3101541"/>
            <a:ext cx="529633" cy="223138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ctr"/>
            <a:r>
              <a:rPr lang="en-GB" sz="500" b="1" dirty="0" smtClean="0"/>
              <a:t>Pre-Delivery </a:t>
            </a:r>
            <a:endParaRPr lang="en-GB" sz="500" b="1" dirty="0"/>
          </a:p>
          <a:p>
            <a:pPr algn="ctr"/>
            <a:r>
              <a:rPr lang="en-GB" sz="500" b="1" dirty="0"/>
              <a:t>Checkpoint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1043926" y="3095079"/>
            <a:ext cx="501580" cy="230833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ctr"/>
            <a:r>
              <a:rPr lang="en-GB" sz="500" b="1" dirty="0"/>
              <a:t>Pre-Level 3 </a:t>
            </a:r>
          </a:p>
          <a:p>
            <a:pPr algn="ctr"/>
            <a:r>
              <a:rPr lang="en-GB" sz="500" b="1" dirty="0"/>
              <a:t>Check Point</a:t>
            </a:r>
          </a:p>
        </p:txBody>
      </p:sp>
      <p:sp>
        <p:nvSpPr>
          <p:cNvPr id="72" name="Flowchart: Decision 71"/>
          <p:cNvSpPr/>
          <p:nvPr/>
        </p:nvSpPr>
        <p:spPr bwMode="auto">
          <a:xfrm>
            <a:off x="2805141" y="1337967"/>
            <a:ext cx="195652" cy="183540"/>
          </a:xfrm>
          <a:prstGeom prst="flowChartDecision">
            <a:avLst/>
          </a:prstGeom>
          <a:solidFill>
            <a:schemeClr val="bg1">
              <a:lumMod val="65000"/>
              <a:alpha val="50000"/>
            </a:schemeClr>
          </a:solidFill>
          <a:ln w="12700" cap="flat" cmpd="sng" algn="ctr">
            <a:solidFill>
              <a:schemeClr val="bg1">
                <a:lumMod val="50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9056" tIns="34529" rIns="69056" bIns="34529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endParaRPr lang="en-GB" sz="800"/>
          </a:p>
        </p:txBody>
      </p:sp>
      <p:cxnSp>
        <p:nvCxnSpPr>
          <p:cNvPr id="74" name="Straight Arrow Connector 73"/>
          <p:cNvCxnSpPr/>
          <p:nvPr/>
        </p:nvCxnSpPr>
        <p:spPr bwMode="auto">
          <a:xfrm>
            <a:off x="3018010" y="1423021"/>
            <a:ext cx="522842" cy="1"/>
          </a:xfrm>
          <a:prstGeom prst="straightConnector1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7" name="Flowchart: Decision 76"/>
          <p:cNvSpPr/>
          <p:nvPr/>
        </p:nvSpPr>
        <p:spPr bwMode="auto">
          <a:xfrm>
            <a:off x="657036" y="2825726"/>
            <a:ext cx="180000" cy="180000"/>
          </a:xfrm>
          <a:prstGeom prst="flowChartDecision">
            <a:avLst/>
          </a:prstGeom>
          <a:solidFill>
            <a:srgbClr val="000000"/>
          </a:solidFill>
          <a:ln w="19050" cap="flat" cmpd="sng" algn="ctr">
            <a:solidFill>
              <a:srgbClr val="1D3E6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9056" tIns="34529" rIns="69056" bIns="34529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endParaRPr lang="en-GB"/>
          </a:p>
        </p:txBody>
      </p:sp>
      <p:sp>
        <p:nvSpPr>
          <p:cNvPr id="78" name="TextBox 77"/>
          <p:cNvSpPr txBox="1"/>
          <p:nvPr/>
        </p:nvSpPr>
        <p:spPr>
          <a:xfrm>
            <a:off x="561662" y="2996610"/>
            <a:ext cx="447479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ctr"/>
            <a:r>
              <a:rPr lang="en-GB" sz="600" dirty="0"/>
              <a:t>Level 1 </a:t>
            </a:r>
          </a:p>
          <a:p>
            <a:pPr algn="ctr"/>
            <a:r>
              <a:rPr lang="en-GB" sz="600" dirty="0"/>
              <a:t>Impact</a:t>
            </a:r>
          </a:p>
          <a:p>
            <a:pPr algn="ctr"/>
            <a:r>
              <a:rPr lang="en-GB" sz="600" dirty="0"/>
              <a:t>Analysis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29977" y="4737531"/>
            <a:ext cx="1298246" cy="25391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GB" sz="1200" dirty="0" smtClean="0">
                <a:solidFill>
                  <a:srgbClr val="1D3E61"/>
                </a:solidFill>
              </a:rPr>
              <a:t>Key: </a:t>
            </a:r>
            <a:endParaRPr lang="en-GB" sz="1200" dirty="0">
              <a:solidFill>
                <a:srgbClr val="1D3E61"/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2332854" y="4876031"/>
            <a:ext cx="296766" cy="0"/>
          </a:xfrm>
          <a:prstGeom prst="line">
            <a:avLst/>
          </a:prstGeom>
          <a:solidFill>
            <a:schemeClr val="accent2">
              <a:alpha val="50000"/>
            </a:schemeClr>
          </a:solidFill>
          <a:ln w="28575" cap="flat" cmpd="sng" algn="ctr">
            <a:solidFill>
              <a:schemeClr val="accent1"/>
            </a:solidFill>
            <a:prstDash val="sysDot"/>
            <a:round/>
            <a:headEnd type="none" w="med" len="med"/>
            <a:tailEnd type="none" w="med" len="med"/>
          </a:ln>
          <a:effectLst/>
          <a:extLst/>
        </p:spPr>
      </p:cxnSp>
      <p:sp>
        <p:nvSpPr>
          <p:cNvPr id="23" name="TextBox 22"/>
          <p:cNvSpPr txBox="1"/>
          <p:nvPr/>
        </p:nvSpPr>
        <p:spPr>
          <a:xfrm>
            <a:off x="996175" y="4776294"/>
            <a:ext cx="1142044" cy="2077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GB" sz="900" dirty="0" smtClean="0">
                <a:solidFill>
                  <a:srgbClr val="1D3E61"/>
                </a:solidFill>
              </a:rPr>
              <a:t>Indicative Timelines</a:t>
            </a:r>
            <a:endParaRPr lang="en-GB" sz="900" dirty="0">
              <a:solidFill>
                <a:srgbClr val="1D3E61"/>
              </a:solidFill>
            </a:endParaRPr>
          </a:p>
        </p:txBody>
      </p:sp>
      <p:cxnSp>
        <p:nvCxnSpPr>
          <p:cNvPr id="80" name="Straight Connector 79"/>
          <p:cNvCxnSpPr/>
          <p:nvPr/>
        </p:nvCxnSpPr>
        <p:spPr bwMode="auto">
          <a:xfrm>
            <a:off x="746557" y="4887156"/>
            <a:ext cx="296766" cy="0"/>
          </a:xfrm>
          <a:prstGeom prst="line">
            <a:avLst/>
          </a:prstGeom>
          <a:solidFill>
            <a:schemeClr val="accent2">
              <a:alpha val="50000"/>
            </a:schemeClr>
          </a:solidFill>
          <a:ln w="1905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</p:cxnSp>
      <p:sp>
        <p:nvSpPr>
          <p:cNvPr id="81" name="TextBox 80"/>
          <p:cNvSpPr txBox="1"/>
          <p:nvPr/>
        </p:nvSpPr>
        <p:spPr>
          <a:xfrm>
            <a:off x="2606912" y="4768020"/>
            <a:ext cx="946413" cy="2077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GB" sz="900" dirty="0" smtClean="0">
                <a:solidFill>
                  <a:srgbClr val="1D3E61"/>
                </a:solidFill>
              </a:rPr>
              <a:t>Draft Timelines </a:t>
            </a:r>
            <a:endParaRPr lang="en-GB" sz="900" dirty="0">
              <a:solidFill>
                <a:srgbClr val="1D3E61"/>
              </a:solidFill>
            </a:endParaRPr>
          </a:p>
        </p:txBody>
      </p:sp>
      <p:cxnSp>
        <p:nvCxnSpPr>
          <p:cNvPr id="82" name="Straight Connector 81"/>
          <p:cNvCxnSpPr/>
          <p:nvPr/>
        </p:nvCxnSpPr>
        <p:spPr bwMode="auto">
          <a:xfrm>
            <a:off x="3777751" y="4876031"/>
            <a:ext cx="296766" cy="0"/>
          </a:xfrm>
          <a:prstGeom prst="line">
            <a:avLst/>
          </a:prstGeom>
          <a:solidFill>
            <a:schemeClr val="accent2">
              <a:alpha val="50000"/>
            </a:schemeClr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</p:cxnSp>
      <p:sp>
        <p:nvSpPr>
          <p:cNvPr id="83" name="TextBox 82"/>
          <p:cNvSpPr txBox="1"/>
          <p:nvPr/>
        </p:nvSpPr>
        <p:spPr>
          <a:xfrm>
            <a:off x="4128523" y="4768020"/>
            <a:ext cx="1142044" cy="2077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GB" sz="900" dirty="0">
                <a:solidFill>
                  <a:srgbClr val="1D3E61"/>
                </a:solidFill>
              </a:rPr>
              <a:t>Planned Timelines </a:t>
            </a:r>
          </a:p>
        </p:txBody>
      </p:sp>
      <p:sp>
        <p:nvSpPr>
          <p:cNvPr id="17" name="Oval 16"/>
          <p:cNvSpPr/>
          <p:nvPr/>
        </p:nvSpPr>
        <p:spPr bwMode="auto">
          <a:xfrm>
            <a:off x="2030890" y="2911434"/>
            <a:ext cx="216000" cy="216000"/>
          </a:xfrm>
          <a:prstGeom prst="ellipse">
            <a:avLst/>
          </a:prstGeom>
          <a:solidFill>
            <a:srgbClr val="3366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7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CP2</a:t>
            </a:r>
            <a:endParaRPr kumimoji="0" lang="en-GB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75" name="Oval 74"/>
          <p:cNvSpPr/>
          <p:nvPr/>
        </p:nvSpPr>
        <p:spPr bwMode="auto">
          <a:xfrm>
            <a:off x="1179872" y="2915521"/>
            <a:ext cx="216000" cy="216000"/>
          </a:xfrm>
          <a:prstGeom prst="ellipse">
            <a:avLst/>
          </a:prstGeom>
          <a:solidFill>
            <a:srgbClr val="3366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7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CP1</a:t>
            </a:r>
            <a:endParaRPr kumimoji="0" lang="en-GB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6203348" y="3323809"/>
            <a:ext cx="2833148" cy="315471"/>
          </a:xfrm>
          <a:prstGeom prst="rect">
            <a:avLst/>
          </a:prstGeom>
          <a:solidFill>
            <a:srgbClr val="FFC000">
              <a:alpha val="50196"/>
            </a:srgbClr>
          </a:solidFill>
        </p:spPr>
        <p:txBody>
          <a:bodyPr wrap="none" lIns="68580" tIns="34290" rIns="68580" bIns="34290" rtlCol="0">
            <a:spAutoFit/>
          </a:bodyPr>
          <a:lstStyle/>
          <a:p>
            <a:r>
              <a:rPr lang="en-GB" sz="800" b="1" i="1" dirty="0">
                <a:solidFill>
                  <a:srgbClr val="FF0000"/>
                </a:solidFill>
              </a:rPr>
              <a:t>Risk</a:t>
            </a:r>
            <a:r>
              <a:rPr lang="en-GB" sz="800" i="1" dirty="0">
                <a:solidFill>
                  <a:srgbClr val="FF0000"/>
                </a:solidFill>
              </a:rPr>
              <a:t>: </a:t>
            </a:r>
            <a:r>
              <a:rPr lang="en-GB" sz="800" i="1" dirty="0" smtClean="0">
                <a:solidFill>
                  <a:srgbClr val="FF0000"/>
                </a:solidFill>
              </a:rPr>
              <a:t>Bidder behaviour results in increasing costs to </a:t>
            </a:r>
            <a:r>
              <a:rPr lang="en-GB" sz="800" i="1" dirty="0" err="1" smtClean="0">
                <a:solidFill>
                  <a:srgbClr val="FF0000"/>
                </a:solidFill>
              </a:rPr>
              <a:t>CSSC</a:t>
            </a:r>
            <a:endParaRPr lang="en-GB" sz="800" i="1" dirty="0" smtClean="0">
              <a:solidFill>
                <a:srgbClr val="FF0000"/>
              </a:solidFill>
            </a:endParaRPr>
          </a:p>
          <a:p>
            <a:r>
              <a:rPr lang="en-GB" sz="800" b="1" i="1" dirty="0" smtClean="0">
                <a:solidFill>
                  <a:srgbClr val="FF0000"/>
                </a:solidFill>
              </a:rPr>
              <a:t>Mitigation</a:t>
            </a:r>
            <a:r>
              <a:rPr lang="en-GB" sz="800" i="1" dirty="0">
                <a:solidFill>
                  <a:srgbClr val="FF0000"/>
                </a:solidFill>
              </a:rPr>
              <a:t>: </a:t>
            </a:r>
            <a:r>
              <a:rPr lang="en-GB" sz="800" i="1" dirty="0" smtClean="0">
                <a:solidFill>
                  <a:srgbClr val="FF0000"/>
                </a:solidFill>
              </a:rPr>
              <a:t>To be discussed</a:t>
            </a:r>
            <a:endParaRPr lang="en-GB" sz="8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6" name="Isosceles Triangle 85"/>
          <p:cNvSpPr/>
          <p:nvPr/>
        </p:nvSpPr>
        <p:spPr bwMode="auto">
          <a:xfrm>
            <a:off x="1528574" y="2613453"/>
            <a:ext cx="162018" cy="144015"/>
          </a:xfrm>
          <a:prstGeom prst="triangle">
            <a:avLst/>
          </a:prstGeom>
          <a:solidFill>
            <a:srgbClr val="1D3E61">
              <a:alpha val="50000"/>
            </a:srgbClr>
          </a:solidFill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9056" tIns="34529" rIns="69056" bIns="34529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endParaRPr lang="en-GB"/>
          </a:p>
        </p:txBody>
      </p:sp>
      <p:sp>
        <p:nvSpPr>
          <p:cNvPr id="87" name="Isosceles Triangle 86"/>
          <p:cNvSpPr/>
          <p:nvPr/>
        </p:nvSpPr>
        <p:spPr bwMode="auto">
          <a:xfrm>
            <a:off x="1770689" y="3226409"/>
            <a:ext cx="162018" cy="144015"/>
          </a:xfrm>
          <a:prstGeom prst="triangle">
            <a:avLst/>
          </a:prstGeom>
          <a:solidFill>
            <a:srgbClr val="1D3E61">
              <a:alpha val="50000"/>
            </a:srgbClr>
          </a:solidFill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9056" tIns="34529" rIns="69056" bIns="34529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90" name="Pentagon 89"/>
          <p:cNvSpPr/>
          <p:nvPr/>
        </p:nvSpPr>
        <p:spPr bwMode="auto">
          <a:xfrm>
            <a:off x="492721" y="2613627"/>
            <a:ext cx="339626" cy="158657"/>
          </a:xfrm>
          <a:prstGeom prst="homePlate">
            <a:avLst/>
          </a:prstGeom>
          <a:solidFill>
            <a:schemeClr val="accent2">
              <a:alpha val="50000"/>
            </a:schemeClr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9056" tIns="34529" rIns="69056" bIns="34529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GB" sz="600" dirty="0" smtClean="0"/>
              <a:t>L1 </a:t>
            </a:r>
            <a:r>
              <a:rPr lang="en-GB" sz="600" dirty="0"/>
              <a:t>IA</a:t>
            </a:r>
          </a:p>
        </p:txBody>
      </p:sp>
      <p:sp>
        <p:nvSpPr>
          <p:cNvPr id="70" name="Title 1"/>
          <p:cNvSpPr>
            <a:spLocks noGrp="1"/>
          </p:cNvSpPr>
          <p:nvPr>
            <p:ph type="title"/>
          </p:nvPr>
        </p:nvSpPr>
        <p:spPr>
          <a:xfrm>
            <a:off x="197514" y="11646"/>
            <a:ext cx="8688388" cy="543880"/>
          </a:xfrm>
        </p:spPr>
        <p:txBody>
          <a:bodyPr/>
          <a:lstStyle/>
          <a:p>
            <a:r>
              <a:rPr lang="en-GB" sz="2400" dirty="0" smtClean="0"/>
              <a:t>Plan Analysis</a:t>
            </a:r>
            <a:endParaRPr lang="en-GB" sz="2400" dirty="0"/>
          </a:p>
        </p:txBody>
      </p:sp>
      <p:sp>
        <p:nvSpPr>
          <p:cNvPr id="53" name="Pentagon 52"/>
          <p:cNvSpPr/>
          <p:nvPr/>
        </p:nvSpPr>
        <p:spPr bwMode="auto">
          <a:xfrm>
            <a:off x="7812361" y="3056754"/>
            <a:ext cx="1224136" cy="162018"/>
          </a:xfrm>
          <a:prstGeom prst="homePlate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9056" tIns="34529" rIns="69056" bIns="34529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GB" sz="600" dirty="0" smtClean="0"/>
              <a:t>Industry Programme ‘Delays’?</a:t>
            </a:r>
            <a:endParaRPr lang="en-GB" sz="600" dirty="0"/>
          </a:p>
        </p:txBody>
      </p:sp>
      <p:sp>
        <p:nvSpPr>
          <p:cNvPr id="54" name="Pentagon 53"/>
          <p:cNvSpPr/>
          <p:nvPr/>
        </p:nvSpPr>
        <p:spPr bwMode="auto">
          <a:xfrm>
            <a:off x="7812360" y="1943259"/>
            <a:ext cx="1224136" cy="162018"/>
          </a:xfrm>
          <a:prstGeom prst="homePlate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9056" tIns="34529" rIns="69056" bIns="34529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GB" sz="600" dirty="0" smtClean="0"/>
              <a:t>Industry Programme ‘Delays’?</a:t>
            </a:r>
            <a:endParaRPr lang="en-GB" sz="600" dirty="0"/>
          </a:p>
        </p:txBody>
      </p:sp>
      <p:sp>
        <p:nvSpPr>
          <p:cNvPr id="55" name="Oval 54"/>
          <p:cNvSpPr/>
          <p:nvPr/>
        </p:nvSpPr>
        <p:spPr bwMode="auto">
          <a:xfrm>
            <a:off x="1179862" y="3997051"/>
            <a:ext cx="216000" cy="216000"/>
          </a:xfrm>
          <a:prstGeom prst="ellipse">
            <a:avLst/>
          </a:prstGeom>
          <a:solidFill>
            <a:srgbClr val="3366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7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CP1</a:t>
            </a:r>
            <a:endParaRPr kumimoji="0" lang="en-GB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494691" y="3947316"/>
            <a:ext cx="3365341" cy="315471"/>
          </a:xfrm>
          <a:prstGeom prst="rect">
            <a:avLst/>
          </a:prstGeom>
          <a:solidFill>
            <a:schemeClr val="accent1">
              <a:lumMod val="60000"/>
              <a:lumOff val="40000"/>
              <a:alpha val="50196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r>
              <a:rPr lang="en-GB" sz="800" b="1" i="1" dirty="0" smtClean="0"/>
              <a:t>CP1</a:t>
            </a:r>
            <a:r>
              <a:rPr lang="en-GB" sz="800" i="1" dirty="0" smtClean="0"/>
              <a:t>: Return to DSC to provide cost update and discuss BP impacts.  Potential funding decision required.</a:t>
            </a:r>
            <a:endParaRPr lang="en-GB" sz="800" i="1" dirty="0"/>
          </a:p>
        </p:txBody>
      </p:sp>
      <p:sp>
        <p:nvSpPr>
          <p:cNvPr id="61" name="Oval 60"/>
          <p:cNvSpPr/>
          <p:nvPr/>
        </p:nvSpPr>
        <p:spPr bwMode="auto">
          <a:xfrm>
            <a:off x="1179862" y="4421685"/>
            <a:ext cx="216000" cy="216000"/>
          </a:xfrm>
          <a:prstGeom prst="ellipse">
            <a:avLst/>
          </a:prstGeom>
          <a:solidFill>
            <a:srgbClr val="3366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7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CP2</a:t>
            </a:r>
            <a:endParaRPr kumimoji="0" lang="en-GB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494691" y="4371950"/>
            <a:ext cx="3365341" cy="315471"/>
          </a:xfrm>
          <a:prstGeom prst="rect">
            <a:avLst/>
          </a:prstGeom>
          <a:solidFill>
            <a:schemeClr val="accent1">
              <a:lumMod val="60000"/>
              <a:lumOff val="40000"/>
              <a:alpha val="50196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r>
              <a:rPr lang="en-GB" sz="800" b="1" i="1" dirty="0" smtClean="0"/>
              <a:t>CP2</a:t>
            </a:r>
            <a:r>
              <a:rPr lang="en-GB" sz="800" i="1" dirty="0" smtClean="0"/>
              <a:t>: Level 3 analysis update and definition of ‘no regrets’ </a:t>
            </a:r>
            <a:r>
              <a:rPr lang="en-GB" sz="800" i="1" dirty="0" err="1" smtClean="0"/>
              <a:t>CSS</a:t>
            </a:r>
            <a:r>
              <a:rPr lang="en-GB" sz="800" i="1" dirty="0" smtClean="0"/>
              <a:t> Consequential delivery programme, and associated funding decisions</a:t>
            </a:r>
            <a:endParaRPr lang="en-GB" sz="800" i="1" dirty="0"/>
          </a:p>
        </p:txBody>
      </p:sp>
    </p:spTree>
    <p:extLst>
      <p:ext uri="{BB962C8B-B14F-4D97-AF65-F5344CB8AC3E}">
        <p14:creationId xmlns:p14="http://schemas.microsoft.com/office/powerpoint/2010/main" val="24288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5426" y="-42360"/>
            <a:ext cx="8688388" cy="723900"/>
          </a:xfrm>
        </p:spPr>
        <p:txBody>
          <a:bodyPr/>
          <a:lstStyle/>
          <a:p>
            <a:r>
              <a:rPr lang="en-GB" sz="2400" dirty="0" smtClean="0"/>
              <a:t>Appendix 1 </a:t>
            </a:r>
            <a:r>
              <a:rPr lang="en-GB" sz="2400" dirty="0"/>
              <a:t>– Definition of Complexity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4875284"/>
              </p:ext>
            </p:extLst>
          </p:nvPr>
        </p:nvGraphicFramePr>
        <p:xfrm>
          <a:off x="356034" y="770748"/>
          <a:ext cx="8446269" cy="3510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5423"/>
                <a:gridCol w="2815423"/>
                <a:gridCol w="2815423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Red RAG (High Complexity)</a:t>
                      </a:r>
                      <a:endParaRPr lang="en-GB" sz="10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Amber RAG rating (Medium Complexity)</a:t>
                      </a:r>
                      <a:endParaRPr lang="en-GB" sz="10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Green RAG rating (Low Complexity)</a:t>
                      </a:r>
                      <a:endParaRPr lang="en-GB" sz="10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139440">
                <a:tc>
                  <a:txBody>
                    <a:bodyPr/>
                    <a:lstStyle/>
                    <a:p>
                      <a:pPr marL="265113" lvl="2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/>
                        <a:t>External Interfaces exist (dependency on the CSS technology selected)</a:t>
                      </a:r>
                      <a:br>
                        <a:rPr lang="en-GB" sz="1000" dirty="0" smtClean="0"/>
                      </a:br>
                      <a:endParaRPr lang="en-GB" sz="1000" dirty="0" smtClean="0"/>
                    </a:p>
                    <a:p>
                      <a:pPr marL="265113" lvl="2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/>
                        <a:t>Impacts to existing UK Link processes and batch processing timelines</a:t>
                      </a:r>
                      <a:br>
                        <a:rPr lang="en-GB" sz="1000" dirty="0" smtClean="0"/>
                      </a:br>
                      <a:endParaRPr lang="en-GB" sz="1000" dirty="0" smtClean="0"/>
                    </a:p>
                    <a:p>
                      <a:pPr marL="265113" lvl="2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/>
                        <a:t>Changes are not wholly in Xoserve control and require extensive customer engagement</a:t>
                      </a:r>
                      <a:br>
                        <a:rPr lang="en-GB" sz="1000" dirty="0" smtClean="0"/>
                      </a:br>
                      <a:endParaRPr lang="en-GB" sz="1000" dirty="0" smtClean="0"/>
                    </a:p>
                    <a:p>
                      <a:pPr marL="265113" lvl="2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/>
                        <a:t>Changes involved are complex especially where processes and code requires unpicking </a:t>
                      </a:r>
                      <a:br>
                        <a:rPr lang="en-GB" sz="1000" dirty="0" smtClean="0"/>
                      </a:br>
                      <a:endParaRPr lang="en-GB" sz="1000" dirty="0" smtClean="0"/>
                    </a:p>
                    <a:p>
                      <a:pPr marL="265113" lvl="2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/>
                        <a:t>Perceived gaps in Non-Functional Requirements</a:t>
                      </a:r>
                      <a:br>
                        <a:rPr lang="en-GB" sz="1000" dirty="0" smtClean="0"/>
                      </a:br>
                      <a:endParaRPr lang="en-GB" sz="1000" dirty="0" smtClean="0"/>
                    </a:p>
                    <a:p>
                      <a:pPr marL="265113" lvl="2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/>
                        <a:t>Requirements are changeable or there are known gaps</a:t>
                      </a:r>
                    </a:p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65113" lvl="2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/>
                        <a:t>Changes involved are of medium complexity, impacting fewer objects and downstream processes</a:t>
                      </a:r>
                      <a:br>
                        <a:rPr lang="en-GB" sz="1000" dirty="0" smtClean="0"/>
                      </a:br>
                      <a:endParaRPr lang="en-GB" sz="1000" dirty="0" smtClean="0"/>
                    </a:p>
                    <a:p>
                      <a:pPr marL="265113" lvl="2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/>
                        <a:t>Changes are within Xoserve control, requiring minimal customer engagement</a:t>
                      </a:r>
                      <a:br>
                        <a:rPr lang="en-GB" sz="1000" dirty="0" smtClean="0"/>
                      </a:br>
                      <a:endParaRPr lang="en-GB" sz="1000" dirty="0" smtClean="0"/>
                    </a:p>
                    <a:p>
                      <a:pPr marL="265113" lvl="2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/>
                        <a:t>Relatively stable requirements</a:t>
                      </a:r>
                    </a:p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65113" lvl="2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/>
                        <a:t>Changes are considered as simple</a:t>
                      </a:r>
                      <a:br>
                        <a:rPr lang="en-GB" sz="1000" dirty="0" smtClean="0"/>
                      </a:br>
                      <a:endParaRPr lang="en-GB" sz="1000" dirty="0" smtClean="0"/>
                    </a:p>
                    <a:p>
                      <a:pPr marL="265113" lvl="2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/>
                        <a:t>Changes are within Xoserve control requiring no customer engagement required</a:t>
                      </a:r>
                      <a:br>
                        <a:rPr lang="en-GB" sz="1000" dirty="0" smtClean="0"/>
                      </a:br>
                      <a:endParaRPr lang="en-GB" sz="1000" dirty="0" smtClean="0"/>
                    </a:p>
                    <a:p>
                      <a:pPr marL="265113" lvl="2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/>
                        <a:t>Requirements are stable and well defined requirements (no regret work)</a:t>
                      </a:r>
                    </a:p>
                    <a:p>
                      <a:pPr marL="914400" lvl="2" indent="0">
                        <a:buNone/>
                      </a:pPr>
                      <a:endParaRPr lang="en-GB" sz="1000" dirty="0" smtClean="0"/>
                    </a:p>
                    <a:p>
                      <a:endParaRPr lang="en-GB" sz="1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6716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 sz="quarter"/>
          </p:nvPr>
        </p:nvSpPr>
        <p:spPr>
          <a:xfrm>
            <a:off x="0" y="2680320"/>
            <a:ext cx="9144000" cy="971550"/>
          </a:xfrm>
        </p:spPr>
        <p:txBody>
          <a:bodyPr/>
          <a:lstStyle/>
          <a:p>
            <a:r>
              <a:rPr lang="en-GB" sz="2800" dirty="0" smtClean="0">
                <a:solidFill>
                  <a:srgbClr val="3E5AA8"/>
                </a:solidFill>
              </a:rPr>
              <a:t>Modification Review Group 0630R update for DSC Change Management Committee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sz="quarter" idx="1"/>
          </p:nvPr>
        </p:nvSpPr>
        <p:spPr>
          <a:xfrm>
            <a:off x="0" y="3649290"/>
            <a:ext cx="9144000" cy="578644"/>
          </a:xfrm>
        </p:spPr>
        <p:txBody>
          <a:bodyPr/>
          <a:lstStyle/>
          <a:p>
            <a:r>
              <a:rPr lang="en-GB" sz="2800" dirty="0" smtClean="0">
                <a:solidFill>
                  <a:srgbClr val="3E5AA8"/>
                </a:solidFill>
              </a:rPr>
              <a:t>May 2018</a:t>
            </a:r>
          </a:p>
        </p:txBody>
      </p:sp>
      <p:sp>
        <p:nvSpPr>
          <p:cNvPr id="2" name="Rectangle 1"/>
          <p:cNvSpPr/>
          <p:nvPr/>
        </p:nvSpPr>
        <p:spPr>
          <a:xfrm>
            <a:off x="179512" y="267494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Appendix 2</a:t>
            </a:r>
          </a:p>
        </p:txBody>
      </p:sp>
    </p:spTree>
    <p:extLst>
      <p:ext uri="{BB962C8B-B14F-4D97-AF65-F5344CB8AC3E}">
        <p14:creationId xmlns:p14="http://schemas.microsoft.com/office/powerpoint/2010/main" val="229408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Review group formed to:</a:t>
            </a:r>
          </a:p>
          <a:p>
            <a:pPr>
              <a:buFontTx/>
              <a:buChar char="-"/>
            </a:pPr>
            <a:r>
              <a:rPr lang="en-GB" dirty="0" smtClean="0"/>
              <a:t>Promote awareness of Ofgem Switching Programme (OSP) and its implications to UNC and </a:t>
            </a:r>
            <a:r>
              <a:rPr lang="en-GB" dirty="0" err="1" smtClean="0"/>
              <a:t>iUNC</a:t>
            </a:r>
            <a:r>
              <a:rPr lang="en-GB" dirty="0" smtClean="0"/>
              <a:t> parties</a:t>
            </a:r>
          </a:p>
          <a:p>
            <a:pPr>
              <a:buFontTx/>
              <a:buChar char="-"/>
            </a:pPr>
            <a:r>
              <a:rPr lang="en-GB" dirty="0" smtClean="0"/>
              <a:t>Allow UNC and </a:t>
            </a:r>
            <a:r>
              <a:rPr lang="en-GB" dirty="0" err="1" smtClean="0"/>
              <a:t>iUNC</a:t>
            </a:r>
            <a:r>
              <a:rPr lang="en-GB" dirty="0" smtClean="0"/>
              <a:t> parties to discuss implications and categorise</a:t>
            </a:r>
          </a:p>
          <a:p>
            <a:pPr lvl="1">
              <a:buFontTx/>
              <a:buChar char="-"/>
            </a:pPr>
            <a:r>
              <a:rPr lang="en-GB" dirty="0" smtClean="0"/>
              <a:t>Core</a:t>
            </a:r>
          </a:p>
          <a:p>
            <a:pPr lvl="1">
              <a:buFontTx/>
              <a:buChar char="-"/>
            </a:pPr>
            <a:r>
              <a:rPr lang="en-GB" dirty="0" smtClean="0"/>
              <a:t>Consequential</a:t>
            </a:r>
          </a:p>
          <a:p>
            <a:pPr lvl="1">
              <a:buFontTx/>
              <a:buChar char="-"/>
            </a:pPr>
            <a:r>
              <a:rPr lang="en-GB" dirty="0" smtClean="0"/>
              <a:t>Sustaining / elective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2129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-59289"/>
            <a:ext cx="8688388" cy="723900"/>
          </a:xfrm>
        </p:spPr>
        <p:txBody>
          <a:bodyPr/>
          <a:lstStyle/>
          <a:p>
            <a:r>
              <a:rPr lang="en-GB" dirty="0" smtClean="0"/>
              <a:t>Scope</a:t>
            </a:r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7733001"/>
              </p:ext>
            </p:extLst>
          </p:nvPr>
        </p:nvGraphicFramePr>
        <p:xfrm>
          <a:off x="755577" y="987574"/>
          <a:ext cx="7488831" cy="20949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/>
                <a:gridCol w="3192354"/>
                <a:gridCol w="2496277"/>
              </a:tblGrid>
              <a:tr h="341062">
                <a:tc>
                  <a:txBody>
                    <a:bodyPr/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Area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dirty="0" smtClean="0">
                          <a:latin typeface="+mn-lt"/>
                        </a:rPr>
                        <a:t>Description</a:t>
                      </a:r>
                      <a:endParaRPr lang="en-GB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dirty="0" smtClean="0">
                          <a:latin typeface="+mn-lt"/>
                        </a:rPr>
                        <a:t>Example</a:t>
                      </a:r>
                      <a:endParaRPr lang="en-GB" sz="1400" dirty="0">
                        <a:latin typeface="+mn-lt"/>
                      </a:endParaRPr>
                    </a:p>
                  </a:txBody>
                  <a:tcPr anchor="ctr"/>
                </a:tc>
              </a:tr>
              <a:tr h="579805">
                <a:tc>
                  <a:txBody>
                    <a:bodyPr/>
                    <a:lstStyle/>
                    <a:p>
                      <a:pPr algn="l"/>
                      <a:r>
                        <a:rPr lang="en-GB" sz="1400" dirty="0" err="1" smtClean="0">
                          <a:latin typeface="+mn-lt"/>
                        </a:rPr>
                        <a:t>OSP</a:t>
                      </a:r>
                      <a:r>
                        <a:rPr lang="en-GB" sz="1400" dirty="0" smtClean="0">
                          <a:latin typeface="+mn-lt"/>
                        </a:rPr>
                        <a:t> Core</a:t>
                      </a:r>
                      <a:endParaRPr lang="en-GB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CSS</a:t>
                      </a:r>
                      <a:r>
                        <a:rPr kumimoji="0" lang="en-GB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 cannot be built without these Xoserve </a:t>
                      </a:r>
                      <a:r>
                        <a:rPr lang="en-GB" sz="1400" dirty="0" smtClean="0">
                          <a:latin typeface="+mn-lt"/>
                        </a:rPr>
                        <a:t>D</a:t>
                      </a:r>
                      <a:r>
                        <a:rPr kumimoji="0" lang="en-GB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evelopments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1400" dirty="0" smtClean="0">
                          <a:latin typeface="+mn-lt"/>
                        </a:rPr>
                        <a:t>Migration of data to </a:t>
                      </a:r>
                      <a:r>
                        <a:rPr lang="en-GB" sz="1400" dirty="0" err="1" smtClean="0">
                          <a:latin typeface="+mn-lt"/>
                        </a:rPr>
                        <a:t>CSS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+mn-lt"/>
                      </a:endParaRPr>
                    </a:p>
                    <a:p>
                      <a:pPr algn="l"/>
                      <a:endParaRPr lang="en-GB" sz="1400" dirty="0">
                        <a:latin typeface="+mn-lt"/>
                      </a:endParaRPr>
                    </a:p>
                  </a:txBody>
                  <a:tcPr anchor="ctr"/>
                </a:tc>
              </a:tr>
              <a:tr h="579805">
                <a:tc>
                  <a:txBody>
                    <a:bodyPr/>
                    <a:lstStyle/>
                    <a:p>
                      <a:pPr algn="l"/>
                      <a:r>
                        <a:rPr lang="en-GB" sz="1400" dirty="0" err="1" smtClean="0">
                          <a:latin typeface="+mn-lt"/>
                        </a:rPr>
                        <a:t>OSP</a:t>
                      </a:r>
                      <a:r>
                        <a:rPr lang="en-GB" sz="1400" dirty="0" smtClean="0">
                          <a:latin typeface="+mn-lt"/>
                        </a:rPr>
                        <a:t> </a:t>
                      </a:r>
                      <a:r>
                        <a:rPr lang="en-GB" sz="1400" baseline="0" dirty="0" smtClean="0">
                          <a:latin typeface="+mn-lt"/>
                        </a:rPr>
                        <a:t>Consequential</a:t>
                      </a:r>
                      <a:endParaRPr lang="en-GB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1400" dirty="0" err="1" smtClean="0">
                          <a:latin typeface="+mn-lt"/>
                        </a:rPr>
                        <a:t>CSS</a:t>
                      </a:r>
                      <a:r>
                        <a:rPr lang="en-GB" sz="1400" dirty="0" smtClean="0">
                          <a:latin typeface="+mn-lt"/>
                        </a:rPr>
                        <a:t> dictates essential changes to UK Link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1400" dirty="0" smtClean="0">
                          <a:latin typeface="+mn-lt"/>
                        </a:rPr>
                        <a:t>Shipper appointment to a supply point is from </a:t>
                      </a:r>
                      <a:r>
                        <a:rPr lang="en-GB" sz="1400" dirty="0" err="1" smtClean="0">
                          <a:latin typeface="+mn-lt"/>
                        </a:rPr>
                        <a:t>CSS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+mn-lt"/>
                      </a:endParaRPr>
                    </a:p>
                  </a:txBody>
                  <a:tcPr anchor="ctr"/>
                </a:tc>
              </a:tr>
              <a:tr h="594271">
                <a:tc>
                  <a:txBody>
                    <a:bodyPr/>
                    <a:lstStyle/>
                    <a:p>
                      <a:pPr algn="l"/>
                      <a:r>
                        <a:rPr lang="en-GB" sz="1400" dirty="0" err="1" smtClean="0">
                          <a:latin typeface="+mn-lt"/>
                        </a:rPr>
                        <a:t>OSP</a:t>
                      </a:r>
                      <a:r>
                        <a:rPr lang="en-GB" sz="1400" dirty="0" smtClean="0">
                          <a:latin typeface="+mn-lt"/>
                        </a:rPr>
                        <a:t> Elective</a:t>
                      </a:r>
                      <a:endParaRPr lang="en-GB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Changes</a:t>
                      </a:r>
                      <a:r>
                        <a:rPr kumimoji="0" lang="en-GB" sz="1400" b="0" i="0" u="none" strike="noStrike" cap="none" normalizeH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 the industry may choose to make</a:t>
                      </a:r>
                      <a:endParaRPr lang="en-GB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1400" baseline="0" dirty="0" smtClean="0">
                          <a:latin typeface="+mn-lt"/>
                        </a:rPr>
                        <a:t>The way GT charges</a:t>
                      </a:r>
                      <a:r>
                        <a:rPr lang="en-GB" sz="1400" dirty="0" smtClean="0">
                          <a:latin typeface="+mn-lt"/>
                        </a:rPr>
                        <a:t> are provided for a </a:t>
                      </a:r>
                      <a:r>
                        <a:rPr lang="en-GB" sz="1400" dirty="0" err="1" smtClean="0">
                          <a:latin typeface="+mn-lt"/>
                        </a:rPr>
                        <a:t>CoS</a:t>
                      </a:r>
                      <a:endParaRPr lang="en-GB" sz="1400" dirty="0">
                        <a:latin typeface="+mn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 bwMode="auto">
          <a:xfrm>
            <a:off x="739779" y="2499742"/>
            <a:ext cx="7504629" cy="1584176"/>
          </a:xfrm>
          <a:prstGeom prst="rect">
            <a:avLst/>
          </a:pr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87587" y="3147814"/>
            <a:ext cx="702477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b="1" dirty="0" smtClean="0"/>
              <a:t>Primary 630R scope:</a:t>
            </a:r>
          </a:p>
          <a:p>
            <a:endParaRPr lang="en-GB" sz="1400" b="1" dirty="0"/>
          </a:p>
          <a:p>
            <a:r>
              <a:rPr lang="en-GB" sz="1400" dirty="0" smtClean="0"/>
              <a:t>Develop </a:t>
            </a:r>
            <a:r>
              <a:rPr lang="en-GB" sz="1400" dirty="0"/>
              <a:t>requirements and outline solution </a:t>
            </a:r>
            <a:r>
              <a:rPr lang="en-GB" sz="1400" dirty="0" smtClean="0"/>
              <a:t>ideas for sustaining </a:t>
            </a:r>
            <a:r>
              <a:rPr lang="en-GB" sz="1400" dirty="0"/>
              <a:t>/ </a:t>
            </a:r>
            <a:r>
              <a:rPr lang="en-GB" sz="1400" dirty="0" smtClean="0"/>
              <a:t>elective scope</a:t>
            </a:r>
            <a:endParaRPr lang="en-GB" sz="1400" dirty="0"/>
          </a:p>
          <a:p>
            <a:endParaRPr lang="en-GB" sz="1400" b="1" dirty="0"/>
          </a:p>
        </p:txBody>
      </p:sp>
    </p:spTree>
    <p:extLst>
      <p:ext uri="{BB962C8B-B14F-4D97-AF65-F5344CB8AC3E}">
        <p14:creationId xmlns:p14="http://schemas.microsoft.com/office/powerpoint/2010/main" val="2338403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Modification review group 630R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0630R </a:t>
            </a:r>
            <a:r>
              <a:rPr lang="en-GB" sz="2000" dirty="0"/>
              <a:t>is expected to conclude in July </a:t>
            </a:r>
            <a:r>
              <a:rPr lang="en-GB" sz="2000" dirty="0" smtClean="0"/>
              <a:t>2018</a:t>
            </a:r>
          </a:p>
          <a:p>
            <a:r>
              <a:rPr lang="en-GB" sz="2000" dirty="0"/>
              <a:t>Low Shipper attendance is cause for </a:t>
            </a:r>
            <a:r>
              <a:rPr lang="en-GB" sz="2000" dirty="0" smtClean="0"/>
              <a:t>concern, requirements </a:t>
            </a:r>
            <a:r>
              <a:rPr lang="en-GB" sz="2000" dirty="0"/>
              <a:t>may be missed or be raised </a:t>
            </a:r>
            <a:r>
              <a:rPr lang="en-GB" sz="2000" dirty="0" smtClean="0"/>
              <a:t>too </a:t>
            </a:r>
            <a:r>
              <a:rPr lang="en-GB" sz="2000" dirty="0"/>
              <a:t>late for inclusion in the programme of </a:t>
            </a:r>
            <a:r>
              <a:rPr lang="en-GB" sz="2000" dirty="0" smtClean="0"/>
              <a:t>works</a:t>
            </a:r>
          </a:p>
          <a:p>
            <a:r>
              <a:rPr lang="en-GB" sz="2000" dirty="0" smtClean="0"/>
              <a:t>For any sustaining / elective changes a UNC modification and / or DSC Change Proposal will be required</a:t>
            </a:r>
          </a:p>
          <a:p>
            <a:r>
              <a:rPr lang="en-GB" sz="2000" dirty="0"/>
              <a:t>Mod 0630R business requirements document </a:t>
            </a:r>
            <a:r>
              <a:rPr lang="en-GB" sz="2000" dirty="0">
                <a:hlinkClick r:id="rId2"/>
              </a:rPr>
              <a:t>https://www.gasgovernance.co.uk/sites/default/files/ggf/book/2018-02/Business%20Requirements%20Document%20-%20OSP%20v0%203%20clean.pdf</a:t>
            </a:r>
            <a:endParaRPr lang="en-GB" sz="2000" dirty="0"/>
          </a:p>
          <a:p>
            <a:endParaRPr lang="en-GB" sz="2000" dirty="0" smtClean="0"/>
          </a:p>
          <a:p>
            <a:pPr marL="0" indent="0">
              <a:buNone/>
            </a:pPr>
            <a:r>
              <a:rPr lang="en-GB" sz="1800" dirty="0"/>
              <a:t>Note: for the End to End design documents please refer to those published by Ofgem and the DCC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62258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gs xmlns="2a985eae-c12e-416e-9833-85f34b1ee04e">
      <Url>http://infonet2/sites/XOServe/Pages/Our_Business_CorporateIdentity.aspx</Url>
      <Description>Corporate Identity</Description>
    </Tags>
    <Image_x0020_Group xmlns="2a985eae-c12e-416e-9833-85f34b1ee04e">Document</Image_x0020_Group>
    <Department xmlns="2a985eae-c12e-416e-9833-85f34b1ee04e">Communications</Department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027A3842200A4881B078E78C741B39" ma:contentTypeVersion="3" ma:contentTypeDescription="Create a new document." ma:contentTypeScope="" ma:versionID="6fb8bd99a2b914b1d1dd27695f53efc1">
  <xsd:schema xmlns:xsd="http://www.w3.org/2001/XMLSchema" xmlns:p="http://schemas.microsoft.com/office/2006/metadata/properties" xmlns:ns2="2a985eae-c12e-416e-9833-85f34b1ee04e" targetNamespace="http://schemas.microsoft.com/office/2006/metadata/properties" ma:root="true" ma:fieldsID="5b9596359f36dd66c11bae1f87653c13" ns2:_="">
    <xsd:import namespace="2a985eae-c12e-416e-9833-85f34b1ee04e"/>
    <xsd:element name="properties">
      <xsd:complexType>
        <xsd:sequence>
          <xsd:element name="documentManagement">
            <xsd:complexType>
              <xsd:all>
                <xsd:element ref="ns2:Department"/>
                <xsd:element ref="ns2:Tags"/>
                <xsd:element ref="ns2:Image_x0020_Group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2a985eae-c12e-416e-9833-85f34b1ee04e" elementFormDefault="qualified">
    <xsd:import namespace="http://schemas.microsoft.com/office/2006/documentManagement/types"/>
    <xsd:element name="Department" ma:index="8" ma:displayName="Department" ma:default="Other" ma:description="Please enter the department that this document is relevant to" ma:format="Dropdown" ma:internalName="Department">
      <xsd:simpleType>
        <xsd:restriction base="dms:Choice">
          <xsd:enumeration value="Archive"/>
          <xsd:enumeration value="BCM"/>
          <xsd:enumeration value="Communications"/>
          <xsd:enumeration value="CSR"/>
          <xsd:enumeration value="Operations"/>
          <xsd:enumeration value="Finance &amp; Business Services"/>
          <xsd:enumeration value="Finance (Reporting)"/>
          <xsd:enumeration value="Human Resources"/>
          <xsd:enumeration value="Legal &amp; Compliance"/>
          <xsd:enumeration value="Our Business"/>
          <xsd:enumeration value="Projects &amp; Change"/>
          <xsd:enumeration value="Strategy &amp; Development"/>
          <xsd:enumeration value="UNISON"/>
          <xsd:enumeration value="Other"/>
          <xsd:enumeration value="Images"/>
        </xsd:restriction>
      </xsd:simpleType>
    </xsd:element>
    <xsd:element name="Tags" ma:index="9" ma:displayName="Publishing Location" ma:description="Primary page to be published on" ma:format="Hyperlink" ma:internalName="Tags">
      <xsd:complexType>
        <xsd:complexContent>
          <xsd:extension base="dms:URL">
            <xsd:sequence>
              <xsd:element name="Url" type="dms:ValidUrl"/>
              <xsd:element name="Description" type="xsd:string"/>
            </xsd:sequence>
          </xsd:extension>
        </xsd:complexContent>
      </xsd:complexType>
    </xsd:element>
    <xsd:element name="Image_x0020_Group" ma:index="10" nillable="true" ma:displayName="Group" ma:default="Document" ma:format="Dropdown" ma:internalName="Image_x0020_Group">
      <xsd:simpleType>
        <xsd:restriction base="dms:Choice">
          <xsd:enumeration value="Document"/>
          <xsd:enumeration value="Form"/>
          <xsd:enumeration value="Newsletter"/>
          <xsd:enumeration value="Staff"/>
          <xsd:enumeration value="Clipart"/>
          <xsd:enumeration value="Logo"/>
          <xsd:enumeration value="Background"/>
          <xsd:enumeration value="Charity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8545E1A-EA83-463B-B744-ADE3D05E8049}">
  <ds:schemaRefs>
    <ds:schemaRef ds:uri="2a985eae-c12e-416e-9833-85f34b1ee04e"/>
    <ds:schemaRef ds:uri="http://purl.org/dc/elements/1.1/"/>
    <ds:schemaRef ds:uri="http://purl.org/dc/dcmitype/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C7852B6-C231-462B-AC9A-6F2190470C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985eae-c12e-416e-9833-85f34b1ee04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48BF2A29-2C2F-44EF-BF41-193292EB7AF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7223</TotalTime>
  <Words>978</Words>
  <Application>Microsoft Office PowerPoint</Application>
  <PresentationFormat>On-screen Show (16:9)</PresentationFormat>
  <Paragraphs>179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xoserve templates</vt:lpstr>
      <vt:lpstr>Ofgem Switching Programme:  Central Switching Service consequential change update</vt:lpstr>
      <vt:lpstr>Ofgem Switching Programme – Journey so far</vt:lpstr>
      <vt:lpstr>PowerPoint Presentation</vt:lpstr>
      <vt:lpstr>Plan Analysis</vt:lpstr>
      <vt:lpstr>Appendix 1 – Definition of Complexity</vt:lpstr>
      <vt:lpstr>Modification Review Group 0630R update for DSC Change Management Committee</vt:lpstr>
      <vt:lpstr>Overview</vt:lpstr>
      <vt:lpstr>Scope</vt:lpstr>
      <vt:lpstr>Modification review group 630R</vt:lpstr>
    </vt:vector>
  </TitlesOfParts>
  <Company>DC Freelance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has been achieved since last meeting?</dc:title>
  <dc:creator>Simon Clements</dc:creator>
  <cp:lastModifiedBy>National Grid</cp:lastModifiedBy>
  <cp:revision>171</cp:revision>
  <dcterms:created xsi:type="dcterms:W3CDTF">2011-09-20T14:58:41Z</dcterms:created>
  <dcterms:modified xsi:type="dcterms:W3CDTF">2018-05-01T15:20:54Z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_AdHocReviewCycleID">
    <vt:i4>-2052631608</vt:i4>
  </property>
  <property fmtid="{D5CDD505-2E9C-101B-9397-08002B2CF9AE}" pid="4" name="_NewReviewCycle">
    <vt:lpwstr/>
  </property>
  <property fmtid="{D5CDD505-2E9C-101B-9397-08002B2CF9AE}" pid="5" name="_EmailSubject">
    <vt:lpwstr>Action: Publications for ChMC 9th may meeting</vt:lpwstr>
  </property>
  <property fmtid="{D5CDD505-2E9C-101B-9397-08002B2CF9AE}" pid="6" name="_AuthorEmail">
    <vt:lpwstr>emma.smith@xoserve.com</vt:lpwstr>
  </property>
  <property fmtid="{D5CDD505-2E9C-101B-9397-08002B2CF9AE}" pid="7" name="_AuthorEmailDisplayName">
    <vt:lpwstr>Smith, Emma</vt:lpwstr>
  </property>
  <property fmtid="{D5CDD505-2E9C-101B-9397-08002B2CF9AE}" pid="8" name="ContentTypeId">
    <vt:lpwstr>0x010100EC027A3842200A4881B078E78C741B39</vt:lpwstr>
  </property>
  <property fmtid="{D5CDD505-2E9C-101B-9397-08002B2CF9AE}" pid="9" name="_PreviousAdHocReviewCycleID">
    <vt:i4>1605735554</vt:i4>
  </property>
</Properties>
</file>