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2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978"/>
    <a:srgbClr val="DEE69A"/>
    <a:srgbClr val="6FBA67"/>
    <a:srgbClr val="64C7F2"/>
    <a:srgbClr val="333333"/>
    <a:srgbClr val="6CA1D6"/>
    <a:srgbClr val="C3E4EB"/>
    <a:srgbClr val="454545"/>
    <a:srgbClr val="99DAF6"/>
    <a:srgbClr val="C4E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6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143EEA2-62C1-4A2A-805E-F2927A8A21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6E7AA3C6-529B-4485-B58A-A963D1B901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Images\Green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C8EF5717-EB0C-4C9A-8998-BED59DA77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C4F9-9D68-4D95-9F89-3CB52578A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EE97D-717C-415B-8C50-0AC5E2A59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A7C4B-243F-4842-8149-476F1CA0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B7948-8632-49BB-AC7F-B9E889C1A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1DB25F3-83BD-404A-AFE9-D2091ACA0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491BD-F506-4B43-B3EB-5A41AC846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9B8A-F28C-4315-99CC-CEA10CF1A3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0F3E25-9944-4A0B-BFDE-5C14F3A43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2E4E65-1B27-4F2E-BCD9-0C4F5CF9F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"/>
            <a:ext cx="5306230" cy="68517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7BA5A9-60CC-46FC-9458-E93E4E8F8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"/>
            <a:ext cx="5306229" cy="68552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B0B515-BDC4-40C1-8A79-2B4309D97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CC97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6C34-42A9-4A8A-A0AC-01B61697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 Risk Register and PARR mapping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A4FC-221C-4C0A-919E-D77508FBC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8 May 2018</a:t>
            </a:r>
          </a:p>
        </p:txBody>
      </p:sp>
    </p:spTree>
    <p:extLst>
      <p:ext uri="{BB962C8B-B14F-4D97-AF65-F5344CB8AC3E}">
        <p14:creationId xmlns:p14="http://schemas.microsoft.com/office/powerpoint/2010/main" val="10083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2FAE-F0B3-4961-B0A5-F7E83ABD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 Risk Register and PARR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EDA0-751C-4518-BAF4-47AA77F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Exercise to map PARR reports to PAF Risks</a:t>
            </a:r>
          </a:p>
          <a:p>
            <a:endParaRPr lang="en-GB" dirty="0"/>
          </a:p>
          <a:p>
            <a:r>
              <a:rPr lang="en-GB" dirty="0"/>
              <a:t>Not every PAC Risk has an associated PARR report associated with it</a:t>
            </a:r>
          </a:p>
          <a:p>
            <a:endParaRPr lang="en-GB" dirty="0"/>
          </a:p>
          <a:p>
            <a:r>
              <a:rPr lang="en-GB" dirty="0"/>
              <a:t>Not every PAC Risk has an associated PARR report produced currently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12C24-9C1D-44D2-BAB8-6C16A0A2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6555F-4D4D-409E-952A-194EA829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3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8FB5-E62F-403E-B70C-C0A7B9F6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310D87-E392-4BCF-BE41-23AC50FBE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49859"/>
              </p:ext>
            </p:extLst>
          </p:nvPr>
        </p:nvGraphicFramePr>
        <p:xfrm>
          <a:off x="685130" y="36599"/>
          <a:ext cx="11244015" cy="639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39">
                  <a:extLst>
                    <a:ext uri="{9D8B030D-6E8A-4147-A177-3AD203B41FA5}">
                      <a16:colId xmlns:a16="http://schemas.microsoft.com/office/drawing/2014/main" val="1628397827"/>
                    </a:ext>
                  </a:extLst>
                </a:gridCol>
                <a:gridCol w="4014890">
                  <a:extLst>
                    <a:ext uri="{9D8B030D-6E8A-4147-A177-3AD203B41FA5}">
                      <a16:colId xmlns:a16="http://schemas.microsoft.com/office/drawing/2014/main" val="3966641271"/>
                    </a:ext>
                  </a:extLst>
                </a:gridCol>
                <a:gridCol w="2279980">
                  <a:extLst>
                    <a:ext uri="{9D8B030D-6E8A-4147-A177-3AD203B41FA5}">
                      <a16:colId xmlns:a16="http://schemas.microsoft.com/office/drawing/2014/main" val="2792831999"/>
                    </a:ext>
                  </a:extLst>
                </a:gridCol>
                <a:gridCol w="1652631">
                  <a:extLst>
                    <a:ext uri="{9D8B030D-6E8A-4147-A177-3AD203B41FA5}">
                      <a16:colId xmlns:a16="http://schemas.microsoft.com/office/drawing/2014/main" val="219353503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4235266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PAC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Source of UIG in 2017/18 AUGS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8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of Gas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Permanent/Temporary 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 Element 4, 6 (Balancing Factor)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 data from AUGE and 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9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the AQ Correction Process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2A.8, 2B.8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0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PACR0003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reads used for daily metered sites (Product Class 1 and 2)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2A.1, 2B.1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8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PACR0004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Identified LDZ Offtake Measurement Errors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use Measurement Error Notification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Incorrect or missing asset data on the Supply Point Register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Permanent/Temporary (if identified and corrected)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2A.9, 2B.9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2A.2, 2B.2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2A.3, 2A.3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Winter Annual Ratio (WAR) for End User Category (EUC) 03-08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2A.5, 2B.5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6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Undetected LDZ Offtake Measurement Errors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UNC OAD C3.2 obligation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7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Unregistered Sites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(if identified and corrected) 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 Element 1, 2 (for iGT sites)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request from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Unregistered Sites Workgroup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 Sites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(if identified and corrected) 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 Element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request from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Unregistered Sites Workgroup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5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readings fail validation (Product Class 3 and 4)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2A.6, 2B.6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check reads on meters that derive a read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2A.1, 2B.1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read submission frequency for Product Class 4 meter points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2A.5, 2B.5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6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reads at Change of Shipper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(until Reconciliation)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2A.4, 2B.4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obtain a meter reading within the settlement window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2A.7, 2B.7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49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approach to retrospective updates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Perm/Temporary (if identified and corrected)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2A.10, 2B.10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4172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B9479-24EB-468C-941E-0F56EDD5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F76D4-BBD5-4FFF-83BF-199398DD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1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2A96-0A81-437E-91B5-05933225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 of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99D0-ACBF-495E-A0C9-8546E0C5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reports are completed and published on Huddle:</a:t>
            </a:r>
          </a:p>
          <a:p>
            <a:pPr lvl="1"/>
            <a:r>
              <a:rPr lang="en-GB" dirty="0"/>
              <a:t>2A.2, 2B.2 - No Meter Recorded</a:t>
            </a:r>
          </a:p>
          <a:p>
            <a:pPr lvl="1"/>
            <a:r>
              <a:rPr lang="en-GB" dirty="0"/>
              <a:t>2A.7, 2B.7 - No Reads received for 1, 2, 3 or 4 years (excludes estimated transfer readings)</a:t>
            </a:r>
          </a:p>
          <a:p>
            <a:pPr lvl="1"/>
            <a:r>
              <a:rPr lang="en-GB" dirty="0"/>
              <a:t>2A.9, 2B.9 - Standard Correction Factors for sites with AQ &gt; 732 MWH</a:t>
            </a:r>
          </a:p>
          <a:p>
            <a:r>
              <a:rPr lang="en-GB" dirty="0"/>
              <a:t>Remaining seven reports creation process to be started by Xoserve following nexus release 2 after June 2018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18CF2-5F3F-4A6D-AEB6-1491DCD6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13955-EDA7-4D0A-9A28-48450FFB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53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369C-2517-4E60-83DB-26FEC9A2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1BEB-14D5-4451-B108-DA41B114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Five additional reports to be created to ensure appropriate monitoring and controls of PAF Risks</a:t>
            </a:r>
          </a:p>
          <a:p>
            <a:r>
              <a:rPr lang="en-GB" dirty="0"/>
              <a:t>Consideration for additional reporting to be defined and created</a:t>
            </a:r>
          </a:p>
          <a:p>
            <a:endParaRPr lang="en-GB" dirty="0"/>
          </a:p>
          <a:p>
            <a:r>
              <a:rPr lang="en-GB" dirty="0"/>
              <a:t>Options for report creation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28BA0-A1B0-41E7-B97C-B15D27C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7BE3-9905-41EC-93E0-E53A6DB7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74460E1-5FD7-4846-BBF6-A396CE155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38977"/>
              </p:ext>
            </p:extLst>
          </p:nvPr>
        </p:nvGraphicFramePr>
        <p:xfrm>
          <a:off x="383126" y="992945"/>
          <a:ext cx="11244015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78">
                  <a:extLst>
                    <a:ext uri="{9D8B030D-6E8A-4147-A177-3AD203B41FA5}">
                      <a16:colId xmlns:a16="http://schemas.microsoft.com/office/drawing/2014/main" val="1628397827"/>
                    </a:ext>
                  </a:extLst>
                </a:gridCol>
                <a:gridCol w="4781725">
                  <a:extLst>
                    <a:ext uri="{9D8B030D-6E8A-4147-A177-3AD203B41FA5}">
                      <a16:colId xmlns:a16="http://schemas.microsoft.com/office/drawing/2014/main" val="3966641271"/>
                    </a:ext>
                  </a:extLst>
                </a:gridCol>
                <a:gridCol w="2147582">
                  <a:extLst>
                    <a:ext uri="{9D8B030D-6E8A-4147-A177-3AD203B41FA5}">
                      <a16:colId xmlns:a16="http://schemas.microsoft.com/office/drawing/2014/main" val="219353503"/>
                    </a:ext>
                  </a:extLst>
                </a:gridCol>
                <a:gridCol w="3405930">
                  <a:extLst>
                    <a:ext uri="{9D8B030D-6E8A-4147-A177-3AD203B41FA5}">
                      <a16:colId xmlns:a16="http://schemas.microsoft.com/office/drawing/2014/main" val="4235266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PAC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PARR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8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of Gas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 data from AUGE and 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9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PACR0004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Identified LDZ Offtake Measurement Errors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use Measurement Error Notification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PACR0007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Undetected LDZ Offtake Measurement Errors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UNC OAD C3.2 obligation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7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Unregistered Sites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request from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Unregistered Sites Workgroup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PACR0009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created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request from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Shipperless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Unregistered Sites Workgroup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57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7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PAFA@Gemserv.com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D06E-51DA-4C4F-A497-9583B6332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Nirav Vyas</a:t>
            </a:r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FBA67"/>
      </a:accent1>
      <a:accent2>
        <a:srgbClr val="9CC978"/>
      </a:accent2>
      <a:accent3>
        <a:srgbClr val="DEE69A"/>
      </a:accent3>
      <a:accent4>
        <a:srgbClr val="F7AA5E"/>
      </a:accent4>
      <a:accent5>
        <a:srgbClr val="FED458"/>
      </a:accent5>
      <a:accent6>
        <a:srgbClr val="F8ED62"/>
      </a:accent6>
      <a:hlink>
        <a:srgbClr val="9CC978"/>
      </a:hlink>
      <a:folHlink>
        <a:srgbClr val="6FB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Powerpoint</Template>
  <TotalTime>86</TotalTime>
  <Words>612</Words>
  <Application>Microsoft Office PowerPoint</Application>
  <PresentationFormat>Widescreen</PresentationFormat>
  <Paragraphs>131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PAF Risk Register and PARR mapping</vt:lpstr>
      <vt:lpstr>PAF Risk Register and PARR mapping</vt:lpstr>
      <vt:lpstr>PowerPoint Presentation</vt:lpstr>
      <vt:lpstr>Current Situation of reporting</vt:lpstr>
      <vt:lpstr>Additional reporting</vt:lpstr>
      <vt:lpstr>PAFA@Gemserv.com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Risk Register and PARR mapping</dc:title>
  <dc:creator>Nirav Vyas</dc:creator>
  <cp:lastModifiedBy>Nirav Vyas</cp:lastModifiedBy>
  <cp:revision>22</cp:revision>
  <dcterms:created xsi:type="dcterms:W3CDTF">2018-05-04T11:59:15Z</dcterms:created>
  <dcterms:modified xsi:type="dcterms:W3CDTF">2018-05-04T13:28:46Z</dcterms:modified>
</cp:coreProperties>
</file>