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8"/>
  </p:handoutMasterIdLst>
  <p:sldIdLst>
    <p:sldId id="278" r:id="rId5"/>
    <p:sldId id="279" r:id="rId6"/>
    <p:sldId id="280" r:id="rId7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8"/>
    <p:restoredTop sz="94660"/>
  </p:normalViewPr>
  <p:slideViewPr>
    <p:cSldViewPr snapToObjects="1">
      <p:cViewPr varScale="1">
        <p:scale>
          <a:sx n="74" d="100"/>
          <a:sy n="74" d="100"/>
        </p:scale>
        <p:origin x="-12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18/06/2018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sgovernance.co.uk/sites/default/files/ggf/2018-06/8.3%20Modification%200621%20GB%20Charging%20Project%20update.pptx" TargetMode="External"/><Relationship Id="rId2" Type="http://schemas.openxmlformats.org/officeDocument/2006/relationships/hyperlink" Target="https://www.gasgovernance.co.uk/sites/default/files/ggf/2018-06/8.2%20Change%20Assurance%20update.pptx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gasgovernance.co.uk/sites/default/files/ggf/2018-06/8.5%20RAASP%20Updat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dirty="0"/>
              <a:t>DSC Change Committee Summary – </a:t>
            </a:r>
            <a:r>
              <a:rPr lang="en-GB" dirty="0" smtClean="0"/>
              <a:t>13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endParaRPr lang="en-GB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19442" y="908051"/>
            <a:ext cx="8686800" cy="4608513"/>
          </a:xfrm>
        </p:spPr>
        <p:txBody>
          <a:bodyPr/>
          <a:lstStyle/>
          <a:p>
            <a:r>
              <a:rPr lang="en-GB" sz="1400" b="1" dirty="0" smtClean="0"/>
              <a:t>12 new </a:t>
            </a:r>
            <a:r>
              <a:rPr lang="en-GB" sz="1400" b="1" dirty="0"/>
              <a:t>change proposals raised </a:t>
            </a:r>
            <a:r>
              <a:rPr lang="en-GB" sz="1400" b="1" dirty="0" smtClean="0"/>
              <a:t>and approved</a:t>
            </a:r>
          </a:p>
          <a:p>
            <a:pPr lvl="1"/>
            <a:r>
              <a:rPr lang="en-GB" sz="1400" dirty="0"/>
              <a:t>5</a:t>
            </a:r>
            <a:r>
              <a:rPr lang="en-GB" sz="1400" dirty="0" smtClean="0"/>
              <a:t> - sent for Review </a:t>
            </a:r>
          </a:p>
          <a:p>
            <a:pPr lvl="2"/>
            <a:r>
              <a:rPr lang="en-GB" sz="1400" dirty="0" smtClean="0"/>
              <a:t>XRN4690 – Actual read following Estimated Transfer Read Calculating AQ 1 </a:t>
            </a:r>
          </a:p>
          <a:p>
            <a:pPr lvl="2"/>
            <a:r>
              <a:rPr lang="en-GB" sz="1400" dirty="0" smtClean="0"/>
              <a:t>XRN4691 to XRN4694 CSEPS IGT &amp; GT File Formats (4 CP’s amendments to various GT/IGT file flows)</a:t>
            </a:r>
          </a:p>
          <a:p>
            <a:pPr lvl="1"/>
            <a:r>
              <a:rPr lang="en-GB" sz="1400" dirty="0" smtClean="0"/>
              <a:t>2 approved to be passed to DSG for solution options</a:t>
            </a:r>
          </a:p>
          <a:p>
            <a:pPr lvl="2"/>
            <a:r>
              <a:rPr lang="en-GB" sz="1400" dirty="0" smtClean="0"/>
              <a:t>XRN4686 Smart Metering Reporting</a:t>
            </a:r>
          </a:p>
          <a:p>
            <a:pPr lvl="2"/>
            <a:r>
              <a:rPr lang="en-GB" sz="1400" dirty="0" smtClean="0"/>
              <a:t>XRN4687 PSR updates for Large Domestic Sites</a:t>
            </a:r>
          </a:p>
          <a:p>
            <a:pPr lvl="1"/>
            <a:r>
              <a:rPr lang="en-GB" sz="1400" dirty="0" smtClean="0"/>
              <a:t>XRN4667 – changes to service lines for information to be passed to </a:t>
            </a:r>
            <a:r>
              <a:rPr lang="en-GB" sz="1400" dirty="0" err="1" smtClean="0"/>
              <a:t>CoMC</a:t>
            </a:r>
            <a:r>
              <a:rPr lang="en-GB" sz="1400" dirty="0" smtClean="0"/>
              <a:t> to approve (AOB item)</a:t>
            </a:r>
          </a:p>
          <a:p>
            <a:pPr lvl="1"/>
            <a:r>
              <a:rPr lang="en-GB" sz="1400" dirty="0" smtClean="0"/>
              <a:t>XRN4635 – Provision of a Consumer Enquiry Service Web Portal (</a:t>
            </a:r>
            <a:r>
              <a:rPr lang="en-GB" sz="1400" dirty="0" err="1" smtClean="0"/>
              <a:t>Mnumber</a:t>
            </a:r>
            <a:r>
              <a:rPr lang="en-GB" sz="1400" dirty="0" smtClean="0"/>
              <a:t>) – approved </a:t>
            </a:r>
          </a:p>
          <a:p>
            <a:pPr lvl="1"/>
            <a:r>
              <a:rPr lang="en-GB" sz="1400" dirty="0" smtClean="0"/>
              <a:t>XRN4525 – Read Validation, increasing the outer tolerance value for specific AQ bands for Class 3 &amp; 4 Meter Points – approved to progress to delivery</a:t>
            </a:r>
            <a:endParaRPr lang="en-GB" sz="1400" dirty="0"/>
          </a:p>
          <a:p>
            <a:pPr lvl="1"/>
            <a:r>
              <a:rPr lang="en-GB" sz="1400" dirty="0" smtClean="0"/>
              <a:t>XRN4665 – Creation of new EUC’s – approved to progress to delivery (implementation date to be agreed)</a:t>
            </a:r>
          </a:p>
          <a:p>
            <a:pPr lvl="1"/>
            <a:r>
              <a:rPr lang="en-GB" sz="1400" dirty="0" smtClean="0"/>
              <a:t>XRN4695 – Investigating Causes and Contributors to Levels and Volatility of Unidentified Gas – Approved </a:t>
            </a:r>
          </a:p>
          <a:p>
            <a:r>
              <a:rPr lang="en-GB" sz="1400" b="1" dirty="0"/>
              <a:t>EQR </a:t>
            </a:r>
            <a:r>
              <a:rPr lang="en-GB" sz="1400" b="1" dirty="0" smtClean="0"/>
              <a:t>approval</a:t>
            </a:r>
          </a:p>
          <a:p>
            <a:pPr lvl="1"/>
            <a:r>
              <a:rPr lang="en-GB" sz="1400" dirty="0"/>
              <a:t>XRN4695 – Investigating Causes and Contributors to Levels and Volatility of Unidentified </a:t>
            </a:r>
            <a:r>
              <a:rPr lang="en-GB" sz="1400" dirty="0" smtClean="0"/>
              <a:t>– EQR Approved</a:t>
            </a:r>
          </a:p>
          <a:p>
            <a:r>
              <a:rPr lang="en-GB" sz="1400" b="1" dirty="0" smtClean="0"/>
              <a:t>CCR approvals</a:t>
            </a:r>
          </a:p>
          <a:p>
            <a:pPr lvl="1"/>
            <a:r>
              <a:rPr lang="en-GB" sz="1400" dirty="0" smtClean="0"/>
              <a:t>XRN4568  – DSC Service description table cosmetic changes to Service Line</a:t>
            </a:r>
            <a:endParaRPr lang="en-GB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sz="2500" dirty="0"/>
              <a:t>DSC Change Committee </a:t>
            </a:r>
            <a:r>
              <a:rPr lang="en-GB" sz="2500" dirty="0" smtClean="0"/>
              <a:t>Summary – 13</a:t>
            </a:r>
            <a:r>
              <a:rPr lang="en-GB" sz="2500" baseline="30000" dirty="0" smtClean="0"/>
              <a:t>th</a:t>
            </a:r>
            <a:r>
              <a:rPr lang="en-GB" sz="2500" dirty="0" smtClean="0"/>
              <a:t> June</a:t>
            </a:r>
            <a:endParaRPr lang="en-GB" sz="25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4608513"/>
          </a:xfrm>
        </p:spPr>
        <p:txBody>
          <a:bodyPr/>
          <a:lstStyle/>
          <a:p>
            <a:r>
              <a:rPr lang="en-GB" sz="2000" dirty="0" smtClean="0"/>
              <a:t>Release </a:t>
            </a:r>
            <a:r>
              <a:rPr lang="en-GB" sz="2000" dirty="0" smtClean="0"/>
              <a:t>Updates:</a:t>
            </a:r>
          </a:p>
          <a:p>
            <a:pPr lvl="1"/>
            <a:r>
              <a:rPr lang="en-GB" dirty="0" smtClean="0"/>
              <a:t>Release 2 </a:t>
            </a:r>
          </a:p>
          <a:p>
            <a:pPr lvl="2"/>
            <a:r>
              <a:rPr lang="en-GB" sz="2000" dirty="0" smtClean="0"/>
              <a:t>On track for </a:t>
            </a:r>
            <a:r>
              <a:rPr lang="en-GB" sz="2000" dirty="0" smtClean="0"/>
              <a:t>delivery</a:t>
            </a:r>
            <a:endParaRPr lang="en-GB" dirty="0" smtClean="0"/>
          </a:p>
          <a:p>
            <a:pPr lvl="1"/>
            <a:r>
              <a:rPr lang="en-GB" dirty="0" smtClean="0"/>
              <a:t>Release 3</a:t>
            </a:r>
          </a:p>
          <a:p>
            <a:pPr lvl="2"/>
            <a:r>
              <a:rPr lang="en-GB" sz="2000" dirty="0" smtClean="0"/>
              <a:t>Currently tracking to plan but current overall RAG status is </a:t>
            </a:r>
            <a:r>
              <a:rPr lang="en-GB" sz="2000" dirty="0" smtClean="0">
                <a:solidFill>
                  <a:srgbClr val="FFC000"/>
                </a:solidFill>
              </a:rPr>
              <a:t>AMBER</a:t>
            </a:r>
          </a:p>
          <a:p>
            <a:pPr lvl="3"/>
            <a:r>
              <a:rPr lang="en-GB" kern="1200" dirty="0">
                <a:solidFill>
                  <a:schemeClr val="accent1"/>
                </a:solidFill>
                <a:cs typeface="Arial" panose="020B0604020202020204" pitchFamily="34" charset="0"/>
              </a:rPr>
              <a:t>Track 1 (13 Changes) – Detailed Design Complete. Build </a:t>
            </a:r>
            <a:r>
              <a:rPr lang="en-GB" kern="1200" dirty="0" smtClean="0">
                <a:solidFill>
                  <a:schemeClr val="accent1"/>
                </a:solidFill>
                <a:cs typeface="Arial" panose="020B0604020202020204" pitchFamily="34" charset="0"/>
              </a:rPr>
              <a:t>commenced, on </a:t>
            </a:r>
            <a:r>
              <a:rPr lang="en-GB" kern="1200" dirty="0">
                <a:solidFill>
                  <a:schemeClr val="accent1"/>
                </a:solidFill>
                <a:cs typeface="Arial" panose="020B0604020202020204" pitchFamily="34" charset="0"/>
              </a:rPr>
              <a:t>track to complete as per </a:t>
            </a:r>
            <a:r>
              <a:rPr lang="en-GB" kern="1200" dirty="0" smtClean="0">
                <a:solidFill>
                  <a:schemeClr val="accent1"/>
                </a:solidFill>
                <a:cs typeface="Arial" panose="020B0604020202020204" pitchFamily="34" charset="0"/>
              </a:rPr>
              <a:t>plan</a:t>
            </a:r>
          </a:p>
          <a:p>
            <a:pPr lvl="3"/>
            <a:r>
              <a:rPr lang="en-GB" kern="1200" dirty="0">
                <a:solidFill>
                  <a:schemeClr val="accent1"/>
                </a:solidFill>
                <a:cs typeface="Arial" panose="020B0604020202020204" pitchFamily="34" charset="0"/>
              </a:rPr>
              <a:t>Track 2 (XRN4454 – Cadent/NGT Separation) – Reporting and File Format confirmation for both Cadent and NG finalised 4/6/18. Extensions were given to allow for full review. Potential risk that the agreement carries some level of assumed requirements. A full assessment of the requirements and design, build components being completed but build plan is now impacted by extended delay. </a:t>
            </a:r>
            <a:endParaRPr lang="en-GB" dirty="0" smtClean="0"/>
          </a:p>
          <a:p>
            <a:pPr lvl="1"/>
            <a:r>
              <a:rPr lang="en-GB" dirty="0" smtClean="0"/>
              <a:t>Release June 19 </a:t>
            </a:r>
          </a:p>
          <a:p>
            <a:pPr lvl="2"/>
            <a:r>
              <a:rPr lang="en-GB" sz="2000" dirty="0" smtClean="0"/>
              <a:t>Initial changes </a:t>
            </a:r>
            <a:r>
              <a:rPr lang="en-GB" sz="2000" dirty="0" smtClean="0"/>
              <a:t>for inclusion and </a:t>
            </a:r>
            <a:r>
              <a:rPr lang="en-GB" sz="2000" dirty="0" smtClean="0"/>
              <a:t>high level </a:t>
            </a:r>
            <a:r>
              <a:rPr lang="en-GB" sz="2000" dirty="0" smtClean="0"/>
              <a:t>timeline</a:t>
            </a:r>
            <a:endParaRPr lang="en-GB" sz="2000" dirty="0" smtClean="0"/>
          </a:p>
          <a:p>
            <a:r>
              <a:rPr lang="en-GB" sz="2000" dirty="0" smtClean="0"/>
              <a:t>CSS high level update (now a standard agenda item in </a:t>
            </a:r>
            <a:r>
              <a:rPr lang="en-GB" sz="2000" dirty="0" err="1" smtClean="0"/>
              <a:t>ChMC</a:t>
            </a:r>
            <a:r>
              <a:rPr lang="en-GB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3702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dirty="0"/>
              <a:t>DSC Change Committee Summary – 9</a:t>
            </a:r>
            <a:r>
              <a:rPr lang="en-GB" sz="2500" baseline="30000" dirty="0"/>
              <a:t>th</a:t>
            </a:r>
            <a:r>
              <a:rPr lang="en-GB" sz="2500" dirty="0"/>
              <a:t> May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AOB items</a:t>
            </a:r>
          </a:p>
          <a:p>
            <a:r>
              <a:rPr lang="en-GB" sz="1600" dirty="0"/>
              <a:t>Change Assurance presentation</a:t>
            </a:r>
          </a:p>
          <a:p>
            <a:pPr lvl="1"/>
            <a:r>
              <a:rPr lang="en-GB" sz="1600" dirty="0">
                <a:hlinkClick r:id="rId2"/>
              </a:rPr>
              <a:t>https://www.gasgovernance.co.uk/sites/default/files/ggf/2018-06/8.2%20Change%20Assurance%20update.pptx</a:t>
            </a:r>
            <a:endParaRPr lang="en-GB" sz="1600" dirty="0"/>
          </a:p>
          <a:p>
            <a:r>
              <a:rPr lang="en-GB" sz="1600" dirty="0"/>
              <a:t>MOD621 Update</a:t>
            </a:r>
          </a:p>
          <a:p>
            <a:pPr lvl="1"/>
            <a:r>
              <a:rPr lang="en-GB" sz="1600" dirty="0">
                <a:hlinkClick r:id="rId3"/>
              </a:rPr>
              <a:t>https://www.gasgovernance.co.uk/sites/default/files/ggf/2018-06/8.3%20Modification%200621%20GB%20Charging%20Project%20update.pptx</a:t>
            </a:r>
            <a:endParaRPr lang="en-GB" sz="1600" dirty="0"/>
          </a:p>
          <a:p>
            <a:r>
              <a:rPr lang="en-GB" sz="1600" dirty="0"/>
              <a:t>RAASP</a:t>
            </a:r>
          </a:p>
          <a:p>
            <a:pPr lvl="1"/>
            <a:r>
              <a:rPr lang="en-GB" sz="1600" dirty="0">
                <a:hlinkClick r:id="rId4"/>
              </a:rPr>
              <a:t>https://www.gasgovernance.co.uk/sites/default/files/ggf/2018-06/8.5%20RAASP%20Update.pptx</a:t>
            </a:r>
            <a:endParaRPr lang="en-GB" sz="1600" dirty="0"/>
          </a:p>
          <a:p>
            <a:pPr lvl="1"/>
            <a:endParaRPr lang="en-GB" dirty="0"/>
          </a:p>
          <a:p>
            <a:endParaRPr lang="en-GB" dirty="0" smtClean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5244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2a985eae-c12e-416e-9833-85f34b1ee04e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3548</TotalTime>
  <Words>359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xoserve templates</vt:lpstr>
      <vt:lpstr>DSC Change Committee Summary – 13th June</vt:lpstr>
      <vt:lpstr>DSC Change Committee Summary – 13th June</vt:lpstr>
      <vt:lpstr>DSC Change Committee Summary – 9th May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125</cp:revision>
  <dcterms:created xsi:type="dcterms:W3CDTF">2011-09-20T14:58:41Z</dcterms:created>
  <dcterms:modified xsi:type="dcterms:W3CDTF">2018-06-18T15:48:23Z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-125720377</vt:i4>
  </property>
  <property fmtid="{D5CDD505-2E9C-101B-9397-08002B2CF9AE}" pid="4" name="_NewReviewCycle">
    <vt:lpwstr/>
  </property>
  <property fmtid="{D5CDD505-2E9C-101B-9397-08002B2CF9AE}" pid="5" name="_EmailSubject">
    <vt:lpwstr>Action: Publications for June CoMC meeting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-1256942021</vt:i4>
  </property>
</Properties>
</file>