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8"/>
  </p:notesMasterIdLst>
  <p:handoutMasterIdLst>
    <p:handoutMasterId r:id="rId9"/>
  </p:handoutMasterIdLst>
  <p:sldIdLst>
    <p:sldId id="279" r:id="rId5"/>
    <p:sldId id="280" r:id="rId6"/>
    <p:sldId id="288" r:id="rId7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5" autoAdjust="0"/>
    <p:restoredTop sz="94660"/>
  </p:normalViewPr>
  <p:slideViewPr>
    <p:cSldViewPr snapToObjects="1">
      <p:cViewPr>
        <p:scale>
          <a:sx n="100" d="100"/>
          <a:sy n="100" d="100"/>
        </p:scale>
        <p:origin x="-924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12/06/2018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E673E-3F0B-4A29-86F3-B601A91438C4}" type="datetimeFigureOut">
              <a:rPr lang="en-GB" smtClean="0"/>
              <a:t>12/06/2018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7DF3E-7676-4A29-B93D-2A6411207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05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AF21-264B-483F-91F3-A32DC0854B8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72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</p:spPr>
        <p:txBody>
          <a:bodyPr/>
          <a:lstStyle/>
          <a:p>
            <a:r>
              <a:rPr lang="en-GB" dirty="0" smtClean="0"/>
              <a:t>GDPR Steering Group </a:t>
            </a:r>
            <a:br>
              <a:rPr lang="en-GB" dirty="0" smtClean="0"/>
            </a:br>
            <a:r>
              <a:rPr lang="en-GB" sz="1200" dirty="0" smtClean="0"/>
              <a:t>Dashboard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June 2018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35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8932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1D3E61"/>
                </a:solidFill>
                <a:latin typeface="+mj-lt"/>
                <a:ea typeface="+mj-ea"/>
                <a:cs typeface="+mj-cs"/>
              </a:rPr>
              <a:t>Business Readiness </a:t>
            </a:r>
            <a:endParaRPr lang="en-GB" sz="2400" dirty="0">
              <a:solidFill>
                <a:srgbClr val="1D3E6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628556"/>
              </p:ext>
            </p:extLst>
          </p:nvPr>
        </p:nvGraphicFramePr>
        <p:xfrm>
          <a:off x="179512" y="627534"/>
          <a:ext cx="8784976" cy="1584176"/>
        </p:xfrm>
        <a:graphic>
          <a:graphicData uri="http://schemas.openxmlformats.org/drawingml/2006/table">
            <a:tbl>
              <a:tblPr/>
              <a:tblGrid>
                <a:gridCol w="3300883"/>
                <a:gridCol w="391072"/>
                <a:gridCol w="418354"/>
                <a:gridCol w="418354"/>
                <a:gridCol w="418354"/>
                <a:gridCol w="3837959"/>
              </a:tblGrid>
              <a:tr h="2894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200" dirty="0" smtClean="0">
                          <a:solidFill>
                            <a:srgbClr val="1D3E61"/>
                          </a:solidFill>
                          <a:latin typeface="+mn-lt"/>
                          <a:ea typeface="+mn-ea"/>
                          <a:cs typeface="+mn-cs"/>
                        </a:rPr>
                        <a:t>Business Readiness</a:t>
                      </a:r>
                      <a:r>
                        <a:rPr lang="en-GB" sz="1200" kern="1200" baseline="0" dirty="0" smtClean="0">
                          <a:solidFill>
                            <a:srgbClr val="1D3E6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RAG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0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Company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Comments 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</a:tr>
              <a:tr h="125305">
                <a:tc gridSpan="6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7613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Xoserve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activities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are tracking green against the GDPR activities  as detailed on slide 3 </a:t>
                      </a:r>
                    </a:p>
                    <a:p>
                      <a:pPr algn="l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97160"/>
              </p:ext>
            </p:extLst>
          </p:nvPr>
        </p:nvGraphicFramePr>
        <p:xfrm>
          <a:off x="163166" y="2787774"/>
          <a:ext cx="8801323" cy="1296145"/>
        </p:xfrm>
        <a:graphic>
          <a:graphicData uri="http://schemas.openxmlformats.org/drawingml/2006/table">
            <a:tbl>
              <a:tblPr/>
              <a:tblGrid>
                <a:gridCol w="3156057"/>
                <a:gridCol w="402565"/>
                <a:gridCol w="430649"/>
                <a:gridCol w="430649"/>
                <a:gridCol w="647904"/>
                <a:gridCol w="3733499"/>
              </a:tblGrid>
              <a:tr h="3378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Industry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RAG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212" marR="5212" marT="52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Company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Comments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</a:tr>
              <a:tr h="98397">
                <a:tc gridSpan="6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94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Readiness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Organisations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at varying levels of readiness but overall feeling is that the industry as a whole has taken steps require dot ensure GDPR compliance.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212" marR="5212" marT="52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2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58911"/>
              </p:ext>
            </p:extLst>
          </p:nvPr>
        </p:nvGraphicFramePr>
        <p:xfrm>
          <a:off x="113792" y="123478"/>
          <a:ext cx="8856984" cy="4742429"/>
        </p:xfrm>
        <a:graphic>
          <a:graphicData uri="http://schemas.openxmlformats.org/drawingml/2006/table">
            <a:tbl>
              <a:tblPr/>
              <a:tblGrid>
                <a:gridCol w="2441984"/>
                <a:gridCol w="576064"/>
                <a:gridCol w="576064"/>
                <a:gridCol w="576064"/>
                <a:gridCol w="504056"/>
                <a:gridCol w="4182752"/>
              </a:tblGrid>
              <a:tr h="899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Process</a:t>
                      </a: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Jan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Feb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March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April</a:t>
                      </a:r>
                      <a:r>
                        <a:rPr lang="en-GB" sz="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Comments</a:t>
                      </a:r>
                      <a:r>
                        <a:rPr lang="en-GB" sz="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</a:tr>
              <a:tr h="247979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</a:t>
                      </a:r>
                      <a:r>
                        <a:rPr lang="en-GB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Mapping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Mapping exercise was completed and information used for confirming our processing is appropriate and tracking this back against legislation.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850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 for mandatory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training 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GDPR workshop </a:t>
                      </a: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sent around the business, countdown to GDPR implementation was on the digital signage around the building </a:t>
                      </a:r>
                      <a:b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745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 Governance  Updates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:  Contract addendums  returned or being chased</a:t>
                      </a:r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 policies and contractual stuff back from externals. Internal review and implementation</a:t>
                      </a:r>
                    </a:p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Externals provided precedent clauses - shared with legal team</a:t>
                      </a:r>
                    </a:p>
                    <a:p>
                      <a:pPr algn="ctr" rtl="0" fontAlgn="b"/>
                      <a:endParaRPr lang="en-GB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Policy Updates –Inc. privacy notice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Policy</a:t>
                      </a:r>
                      <a:r>
                        <a:rPr lang="en-GB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updates have been reviewed and published.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200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Risks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Continuing monitoring of the landscape required.  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57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GDPR Working Group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last WG before GDPR implementation was used to look at any outstanding issues/ worries from around the group. </a:t>
                      </a:r>
                    </a:p>
                    <a:p>
                      <a:pPr algn="ctr" rtl="0" fontAlgn="ctr"/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There will be a post implementation WG on 10</a:t>
                      </a:r>
                      <a:r>
                        <a:rPr lang="en-US" sz="9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July 2018. to share practices and stances taken and sign off any outstanding issues</a:t>
                      </a: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95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has gone out to the whole company (including contractors), a follow up mandatory quiz will be sent out, and depending on results if further training is needed, legal team will attend team meetings to go into more details. A workshop was held 22</a:t>
                      </a:r>
                      <a:r>
                        <a:rPr lang="en-US" sz="9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May 2018 for the company to come ask questions following the training.</a:t>
                      </a:r>
                    </a:p>
                    <a:p>
                      <a:pPr algn="ctr" rtl="0" fontAlgn="ctr"/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 is being monitored so we can see who has watched the training.  Follow up Quiz being rolled out.  Follow up training to further embed being planned into compliance schedule. 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75" marR="5475" marT="4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9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3969</TotalTime>
  <Words>327</Words>
  <Application>Microsoft Office PowerPoint</Application>
  <PresentationFormat>On-screen Show (16:9)</PresentationFormat>
  <Paragraphs>56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GDPR Steering Group  Dashboard June 2018 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193</cp:revision>
  <dcterms:created xsi:type="dcterms:W3CDTF">2011-09-20T14:58:41Z</dcterms:created>
  <dcterms:modified xsi:type="dcterms:W3CDTF">2018-06-12T09:33:03Z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795190357</vt:i4>
  </property>
  <property fmtid="{D5CDD505-2E9C-101B-9397-08002B2CF9AE}" pid="4" name="_NewReviewCycle">
    <vt:lpwstr/>
  </property>
  <property fmtid="{D5CDD505-2E9C-101B-9397-08002B2CF9AE}" pid="5" name="_EmailSubject">
    <vt:lpwstr>Publications for June CoMC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-1671204692</vt:i4>
  </property>
</Properties>
</file>