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5"/>
  </p:handoutMasterIdLst>
  <p:sldIdLst>
    <p:sldId id="277" r:id="rId5"/>
    <p:sldId id="278" r:id="rId6"/>
    <p:sldId id="293" r:id="rId7"/>
    <p:sldId id="284" r:id="rId8"/>
    <p:sldId id="286" r:id="rId9"/>
    <p:sldId id="287" r:id="rId10"/>
    <p:sldId id="288" r:id="rId11"/>
    <p:sldId id="289" r:id="rId12"/>
    <p:sldId id="292" r:id="rId13"/>
    <p:sldId id="290" r:id="rId14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99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5BBDA-010B-4B0A-8986-B9627EBA0F5B}" type="doc">
      <dgm:prSet loTypeId="urn:microsoft.com/office/officeart/2005/8/layout/architecture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401AFB3-9F35-486C-BF5B-391F44848D0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400" dirty="0" smtClean="0"/>
            <a:t>Maintain </a:t>
          </a:r>
          <a:r>
            <a:rPr lang="en-GB" sz="1400" dirty="0"/>
            <a:t>the Business Costs – Non People</a:t>
          </a:r>
        </a:p>
      </dgm:t>
    </dgm:pt>
    <dgm:pt modelId="{9054BB26-FCAC-4D51-BC8B-499AEB9A9EC6}" type="parTrans" cxnId="{B45E7977-F161-49FD-928A-DDA6CBBF8CAA}">
      <dgm:prSet/>
      <dgm:spPr/>
      <dgm:t>
        <a:bodyPr/>
        <a:lstStyle/>
        <a:p>
          <a:endParaRPr lang="en-GB"/>
        </a:p>
      </dgm:t>
    </dgm:pt>
    <dgm:pt modelId="{BBCF2B47-1906-4D63-894C-41F0E8015C17}" type="sibTrans" cxnId="{B45E7977-F161-49FD-928A-DDA6CBBF8CAA}">
      <dgm:prSet/>
      <dgm:spPr/>
      <dgm:t>
        <a:bodyPr/>
        <a:lstStyle/>
        <a:p>
          <a:endParaRPr lang="en-GB"/>
        </a:p>
      </dgm:t>
    </dgm:pt>
    <dgm:pt modelId="{29C80B92-8765-425A-8D61-9BC56B63BF3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400" dirty="0" smtClean="0"/>
            <a:t>Maintain </a:t>
          </a:r>
          <a:r>
            <a:rPr lang="en-GB" sz="1400" dirty="0"/>
            <a:t>the Business Costs - People</a:t>
          </a:r>
        </a:p>
      </dgm:t>
    </dgm:pt>
    <dgm:pt modelId="{3CB3F770-CB11-4453-86E1-B4FF80D96537}" type="parTrans" cxnId="{BAA64934-FB3F-45A9-B5B0-F3593A0DB6D6}">
      <dgm:prSet/>
      <dgm:spPr/>
      <dgm:t>
        <a:bodyPr/>
        <a:lstStyle/>
        <a:p>
          <a:endParaRPr lang="en-GB"/>
        </a:p>
      </dgm:t>
    </dgm:pt>
    <dgm:pt modelId="{BB7F8BA4-D286-411A-8274-908C27C17594}" type="sibTrans" cxnId="{BAA64934-FB3F-45A9-B5B0-F3593A0DB6D6}">
      <dgm:prSet/>
      <dgm:spPr/>
      <dgm:t>
        <a:bodyPr/>
        <a:lstStyle/>
        <a:p>
          <a:endParaRPr lang="en-GB"/>
        </a:p>
      </dgm:t>
    </dgm:pt>
    <dgm:pt modelId="{10339BBD-D27F-4C82-8A9B-CFCA74F9F578}">
      <dgm:prSet phldrT="[Text]" custT="1"/>
      <dgm:spPr/>
      <dgm:t>
        <a:bodyPr/>
        <a:lstStyle/>
        <a:p>
          <a:r>
            <a:rPr lang="en-GB" sz="1400" dirty="0" err="1"/>
            <a:t>Xoserve</a:t>
          </a:r>
          <a:r>
            <a:rPr lang="en-GB" sz="1400" dirty="0"/>
            <a:t> </a:t>
          </a:r>
          <a:endParaRPr lang="en-GB" sz="1400" dirty="0" smtClean="0"/>
        </a:p>
        <a:p>
          <a:r>
            <a:rPr lang="en-GB" sz="1400" dirty="0" smtClean="0"/>
            <a:t>Change</a:t>
          </a:r>
          <a:endParaRPr lang="en-GB" sz="1400" dirty="0"/>
        </a:p>
      </dgm:t>
    </dgm:pt>
    <dgm:pt modelId="{E38D1745-164E-4E9B-839B-FECF7EC1FE4F}" type="parTrans" cxnId="{4EDE382D-227E-4102-8D11-0F245C36A2B2}">
      <dgm:prSet/>
      <dgm:spPr/>
      <dgm:t>
        <a:bodyPr/>
        <a:lstStyle/>
        <a:p>
          <a:endParaRPr lang="en-GB"/>
        </a:p>
      </dgm:t>
    </dgm:pt>
    <dgm:pt modelId="{F4DC86D8-C095-4F58-AB06-3B6054347B52}" type="sibTrans" cxnId="{4EDE382D-227E-4102-8D11-0F245C36A2B2}">
      <dgm:prSet/>
      <dgm:spPr/>
      <dgm:t>
        <a:bodyPr/>
        <a:lstStyle/>
        <a:p>
          <a:endParaRPr lang="en-GB"/>
        </a:p>
      </dgm:t>
    </dgm:pt>
    <dgm:pt modelId="{2BB200E6-1E12-41F0-8CF7-A0E2682572E2}">
      <dgm:prSet phldrT="[Text]" custT="1"/>
      <dgm:spPr>
        <a:solidFill>
          <a:schemeClr val="accent3"/>
        </a:solidFill>
      </dgm:spPr>
      <dgm:t>
        <a:bodyPr/>
        <a:lstStyle/>
        <a:p>
          <a:pPr algn="ctr"/>
          <a:r>
            <a:rPr lang="en-GB" sz="1300" dirty="0"/>
            <a:t>Transmission Investment</a:t>
          </a:r>
        </a:p>
      </dgm:t>
    </dgm:pt>
    <dgm:pt modelId="{3B116B31-9919-4E9E-BDFB-C3E01788728F}" type="parTrans" cxnId="{247DFA29-9B20-44FF-8A0F-D8168C79ACF2}">
      <dgm:prSet/>
      <dgm:spPr/>
      <dgm:t>
        <a:bodyPr/>
        <a:lstStyle/>
        <a:p>
          <a:endParaRPr lang="en-GB"/>
        </a:p>
      </dgm:t>
    </dgm:pt>
    <dgm:pt modelId="{6D62BCD7-61F4-4D55-A73E-69B0498EBA0A}" type="sibTrans" cxnId="{247DFA29-9B20-44FF-8A0F-D8168C79ACF2}">
      <dgm:prSet/>
      <dgm:spPr/>
      <dgm:t>
        <a:bodyPr/>
        <a:lstStyle/>
        <a:p>
          <a:endParaRPr lang="en-GB"/>
        </a:p>
      </dgm:t>
    </dgm:pt>
    <dgm:pt modelId="{8B97F567-A421-4107-B791-9A83C4930E76}">
      <dgm:prSet phldrT="[Text]" custT="1"/>
      <dgm:spPr>
        <a:solidFill>
          <a:schemeClr val="accent3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400" dirty="0" smtClean="0"/>
            <a:t>Retail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400" dirty="0" smtClean="0"/>
            <a:t>Investment</a:t>
          </a:r>
          <a:endParaRPr lang="en-GB" sz="1400" dirty="0"/>
        </a:p>
      </dgm:t>
    </dgm:pt>
    <dgm:pt modelId="{C1E64FCF-9A3C-4BA1-9903-77A57B02C05F}" type="parTrans" cxnId="{97BC9E04-5E06-455F-9930-2E71C3575165}">
      <dgm:prSet/>
      <dgm:spPr/>
      <dgm:t>
        <a:bodyPr/>
        <a:lstStyle/>
        <a:p>
          <a:endParaRPr lang="en-GB"/>
        </a:p>
      </dgm:t>
    </dgm:pt>
    <dgm:pt modelId="{92522AA6-1259-4DCD-8B6E-2BCAD8D17C1E}" type="sibTrans" cxnId="{97BC9E04-5E06-455F-9930-2E71C3575165}">
      <dgm:prSet/>
      <dgm:spPr/>
      <dgm:t>
        <a:bodyPr/>
        <a:lstStyle/>
        <a:p>
          <a:endParaRPr lang="en-GB"/>
        </a:p>
      </dgm:t>
    </dgm:pt>
    <dgm:pt modelId="{3BA8872A-4ECE-4C02-89B8-B0CDFCEF45E1}">
      <dgm:prSet phldrT="[Text]" custT="1"/>
      <dgm:spPr>
        <a:solidFill>
          <a:srgbClr val="EAB200"/>
        </a:solidFill>
      </dgm:spPr>
      <dgm:t>
        <a:bodyPr/>
        <a:lstStyle/>
        <a:p>
          <a:r>
            <a:rPr lang="en-GB" sz="1400" dirty="0" smtClean="0"/>
            <a:t>Other Market Investment Leverage </a:t>
          </a:r>
          <a:endParaRPr lang="en-GB" sz="1400" dirty="0"/>
        </a:p>
      </dgm:t>
    </dgm:pt>
    <dgm:pt modelId="{08F11186-F328-4E86-B242-9BFD0F272F2D}" type="parTrans" cxnId="{041A4BE0-4196-4320-87D0-A627D8A2C40B}">
      <dgm:prSet/>
      <dgm:spPr/>
      <dgm:t>
        <a:bodyPr/>
        <a:lstStyle/>
        <a:p>
          <a:endParaRPr lang="en-GB"/>
        </a:p>
      </dgm:t>
    </dgm:pt>
    <dgm:pt modelId="{5E7B175F-8911-4732-8C2E-7E9DB748140C}" type="sibTrans" cxnId="{041A4BE0-4196-4320-87D0-A627D8A2C40B}">
      <dgm:prSet/>
      <dgm:spPr/>
      <dgm:t>
        <a:bodyPr/>
        <a:lstStyle/>
        <a:p>
          <a:endParaRPr lang="en-GB"/>
        </a:p>
      </dgm:t>
    </dgm:pt>
    <dgm:pt modelId="{3CAB09A8-A716-4046-A124-9751307CA8F5}">
      <dgm:prSet custT="1"/>
      <dgm:spPr>
        <a:solidFill>
          <a:schemeClr val="accent3"/>
        </a:solidFill>
      </dgm:spPr>
      <dgm:t>
        <a:bodyPr/>
        <a:lstStyle/>
        <a:p>
          <a:r>
            <a:rPr lang="en-GB" sz="1400" dirty="0" smtClean="0"/>
            <a:t>Network Investment</a:t>
          </a:r>
          <a:endParaRPr lang="en-GB" sz="1400" dirty="0"/>
        </a:p>
      </dgm:t>
    </dgm:pt>
    <dgm:pt modelId="{7A00A85F-AAD7-4A53-9A39-1B4DFAB33D75}" type="parTrans" cxnId="{B6C4210E-8411-47A3-A88A-70E927557EDE}">
      <dgm:prSet/>
      <dgm:spPr/>
      <dgm:t>
        <a:bodyPr/>
        <a:lstStyle/>
        <a:p>
          <a:endParaRPr lang="en-GB"/>
        </a:p>
      </dgm:t>
    </dgm:pt>
    <dgm:pt modelId="{84E0E03F-C8C6-4D1E-AA3E-C4BADC8BE667}" type="sibTrans" cxnId="{B6C4210E-8411-47A3-A88A-70E927557EDE}">
      <dgm:prSet/>
      <dgm:spPr/>
      <dgm:t>
        <a:bodyPr/>
        <a:lstStyle/>
        <a:p>
          <a:endParaRPr lang="en-GB"/>
        </a:p>
      </dgm:t>
    </dgm:pt>
    <dgm:pt modelId="{C485AA80-0195-4B67-B3A6-8B472DE80420}" type="pres">
      <dgm:prSet presAssocID="{4B15BBDA-010B-4B0A-8986-B9627EBA0F5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FC8B678-74E7-4F3F-9A3F-CD0A5A499936}" type="pres">
      <dgm:prSet presAssocID="{A401AFB3-9F35-486C-BF5B-391F44848D07}" presName="vertOne" presStyleCnt="0"/>
      <dgm:spPr/>
    </dgm:pt>
    <dgm:pt modelId="{27E3C7CD-40A7-4B34-AFDA-801A557D0AD7}" type="pres">
      <dgm:prSet presAssocID="{A401AFB3-9F35-486C-BF5B-391F44848D07}" presName="txOne" presStyleLbl="node0" presStyleIdx="0" presStyleCnt="1" custScaleX="98576" custScaleY="86265" custLinFactY="12735" custLinFactNeighborX="77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CF32C4B-41B9-4B69-8BE1-6BC1F2F7AEB9}" type="pres">
      <dgm:prSet presAssocID="{A401AFB3-9F35-486C-BF5B-391F44848D07}" presName="parTransOne" presStyleCnt="0"/>
      <dgm:spPr/>
    </dgm:pt>
    <dgm:pt modelId="{6EF8B01E-D711-4548-93A5-E64458A0B939}" type="pres">
      <dgm:prSet presAssocID="{A401AFB3-9F35-486C-BF5B-391F44848D07}" presName="horzOne" presStyleCnt="0"/>
      <dgm:spPr/>
    </dgm:pt>
    <dgm:pt modelId="{F5B60811-507B-4783-A85A-FF09B648F8EB}" type="pres">
      <dgm:prSet presAssocID="{29C80B92-8765-425A-8D61-9BC56B63BF3B}" presName="vertTwo" presStyleCnt="0"/>
      <dgm:spPr/>
    </dgm:pt>
    <dgm:pt modelId="{D0448A17-5999-4C15-8036-E0E257161C20}" type="pres">
      <dgm:prSet presAssocID="{29C80B92-8765-425A-8D61-9BC56B63BF3B}" presName="txTwo" presStyleLbl="node2" presStyleIdx="0" presStyleCnt="1" custScaleX="98826" custScaleY="87269" custLinFactY="6275" custLinFactNeighborX="0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C43844-4FB3-4461-A380-D327992F144E}" type="pres">
      <dgm:prSet presAssocID="{29C80B92-8765-425A-8D61-9BC56B63BF3B}" presName="parTransTwo" presStyleCnt="0"/>
      <dgm:spPr/>
    </dgm:pt>
    <dgm:pt modelId="{3DDCB287-9AB6-4BFE-A007-CBA94EEF1EE0}" type="pres">
      <dgm:prSet presAssocID="{29C80B92-8765-425A-8D61-9BC56B63BF3B}" presName="horzTwo" presStyleCnt="0"/>
      <dgm:spPr/>
    </dgm:pt>
    <dgm:pt modelId="{863DA0E7-189C-45B6-ADC3-51B0DFFCBED0}" type="pres">
      <dgm:prSet presAssocID="{2BB200E6-1E12-41F0-8CF7-A0E2682572E2}" presName="vertThree" presStyleCnt="0"/>
      <dgm:spPr/>
    </dgm:pt>
    <dgm:pt modelId="{15B0E411-CA3D-4C3C-BE54-6DD60C6A71AA}" type="pres">
      <dgm:prSet presAssocID="{2BB200E6-1E12-41F0-8CF7-A0E2682572E2}" presName="txThree" presStyleLbl="node3" presStyleIdx="0" presStyleCnt="5" custScaleX="49965" custScaleY="178327" custLinFactNeighborX="-312" custLinFactNeighborY="-253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6601652-B835-4EA3-836B-9406C2BEA9CC}" type="pres">
      <dgm:prSet presAssocID="{2BB200E6-1E12-41F0-8CF7-A0E2682572E2}" presName="horzThree" presStyleCnt="0"/>
      <dgm:spPr/>
    </dgm:pt>
    <dgm:pt modelId="{A743BDC9-94CE-4673-8DE2-66BEE561EFD9}" type="pres">
      <dgm:prSet presAssocID="{6D62BCD7-61F4-4D55-A73E-69B0498EBA0A}" presName="sibSpaceThree" presStyleCnt="0"/>
      <dgm:spPr/>
    </dgm:pt>
    <dgm:pt modelId="{1A422738-FFBD-40C8-97D3-3D99EA196387}" type="pres">
      <dgm:prSet presAssocID="{8B97F567-A421-4107-B791-9A83C4930E76}" presName="vertThree" presStyleCnt="0"/>
      <dgm:spPr/>
    </dgm:pt>
    <dgm:pt modelId="{6D718CB7-72CB-4BDC-9E1E-52B9C072DF3C}" type="pres">
      <dgm:prSet presAssocID="{8B97F567-A421-4107-B791-9A83C4930E76}" presName="txThree" presStyleLbl="node3" presStyleIdx="1" presStyleCnt="5" custScaleX="47906" custScaleY="175481" custLinFactNeighborX="-968" custLinFactNeighborY="-262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896F463-EC4D-4068-8AA8-9C9673D62599}" type="pres">
      <dgm:prSet presAssocID="{8B97F567-A421-4107-B791-9A83C4930E76}" presName="horzThree" presStyleCnt="0"/>
      <dgm:spPr/>
    </dgm:pt>
    <dgm:pt modelId="{E9A6FE28-4D56-4BEF-BE11-8E0607E8579F}" type="pres">
      <dgm:prSet presAssocID="{92522AA6-1259-4DCD-8B6E-2BCAD8D17C1E}" presName="sibSpaceThree" presStyleCnt="0"/>
      <dgm:spPr/>
    </dgm:pt>
    <dgm:pt modelId="{030278CA-F3A5-4EDF-9170-8A36EECC7045}" type="pres">
      <dgm:prSet presAssocID="{3CAB09A8-A716-4046-A124-9751307CA8F5}" presName="vertThree" presStyleCnt="0"/>
      <dgm:spPr/>
    </dgm:pt>
    <dgm:pt modelId="{EF0E12AC-4206-4AEA-9E17-0A18320DC6E7}" type="pres">
      <dgm:prSet presAssocID="{3CAB09A8-A716-4046-A124-9751307CA8F5}" presName="txThree" presStyleLbl="node3" presStyleIdx="2" presStyleCnt="5" custScaleX="49635" custScaleY="176621" custLinFactNeighborX="-1734" custLinFactNeighborY="-18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F25AB9-E86C-4B59-8D5B-1EDC6D5FB025}" type="pres">
      <dgm:prSet presAssocID="{3CAB09A8-A716-4046-A124-9751307CA8F5}" presName="horzThree" presStyleCnt="0"/>
      <dgm:spPr/>
    </dgm:pt>
    <dgm:pt modelId="{E72D646B-E983-44A4-BA14-68986D68B0A0}" type="pres">
      <dgm:prSet presAssocID="{84E0E03F-C8C6-4D1E-AA3E-C4BADC8BE667}" presName="sibSpaceThree" presStyleCnt="0"/>
      <dgm:spPr/>
    </dgm:pt>
    <dgm:pt modelId="{DB6D37B4-DC79-4229-940E-0912BBD789C9}" type="pres">
      <dgm:prSet presAssocID="{3BA8872A-4ECE-4C02-89B8-B0CDFCEF45E1}" presName="vertThree" presStyleCnt="0"/>
      <dgm:spPr/>
    </dgm:pt>
    <dgm:pt modelId="{B1137774-B176-4665-84F1-6A7FCAE419A4}" type="pres">
      <dgm:prSet presAssocID="{3BA8872A-4ECE-4C02-89B8-B0CDFCEF45E1}" presName="txThree" presStyleLbl="node3" presStyleIdx="3" presStyleCnt="5" custScaleX="50565" custScaleY="174177" custLinFactNeighborX="-1243" custLinFactNeighborY="-42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61D0BDD-B9A5-4606-8896-8F0158F59660}" type="pres">
      <dgm:prSet presAssocID="{3BA8872A-4ECE-4C02-89B8-B0CDFCEF45E1}" presName="horzThree" presStyleCnt="0"/>
      <dgm:spPr/>
    </dgm:pt>
    <dgm:pt modelId="{E540A20A-7934-4C21-8879-6AE8E34EB25C}" type="pres">
      <dgm:prSet presAssocID="{5E7B175F-8911-4732-8C2E-7E9DB748140C}" presName="sibSpaceThree" presStyleCnt="0"/>
      <dgm:spPr/>
    </dgm:pt>
    <dgm:pt modelId="{8D512797-50C1-4A02-80D8-4C5C95B9D757}" type="pres">
      <dgm:prSet presAssocID="{10339BBD-D27F-4C82-8A9B-CFCA74F9F578}" presName="vertThree" presStyleCnt="0"/>
      <dgm:spPr/>
    </dgm:pt>
    <dgm:pt modelId="{8CAC6B47-1BA8-4D37-84A9-66B0C921CD4F}" type="pres">
      <dgm:prSet presAssocID="{10339BBD-D27F-4C82-8A9B-CFCA74F9F578}" presName="txThree" presStyleLbl="node3" presStyleIdx="4" presStyleCnt="5" custScaleX="52191" custScaleY="173422" custLinFactNeighborX="-901" custLinFactNeighborY="-500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0981E4-50D8-47EB-B876-AE153F4B2082}" type="pres">
      <dgm:prSet presAssocID="{10339BBD-D27F-4C82-8A9B-CFCA74F9F578}" presName="horzThree" presStyleCnt="0"/>
      <dgm:spPr/>
    </dgm:pt>
  </dgm:ptLst>
  <dgm:cxnLst>
    <dgm:cxn modelId="{97BC9E04-5E06-455F-9930-2E71C3575165}" srcId="{29C80B92-8765-425A-8D61-9BC56B63BF3B}" destId="{8B97F567-A421-4107-B791-9A83C4930E76}" srcOrd="1" destOrd="0" parTransId="{C1E64FCF-9A3C-4BA1-9903-77A57B02C05F}" sibTransId="{92522AA6-1259-4DCD-8B6E-2BCAD8D17C1E}"/>
    <dgm:cxn modelId="{3A8E6695-2E08-4DF2-95FE-EB13ACB2CB9B}" type="presOf" srcId="{3CAB09A8-A716-4046-A124-9751307CA8F5}" destId="{EF0E12AC-4206-4AEA-9E17-0A18320DC6E7}" srcOrd="0" destOrd="0" presId="urn:microsoft.com/office/officeart/2005/8/layout/architecture"/>
    <dgm:cxn modelId="{B6C4210E-8411-47A3-A88A-70E927557EDE}" srcId="{29C80B92-8765-425A-8D61-9BC56B63BF3B}" destId="{3CAB09A8-A716-4046-A124-9751307CA8F5}" srcOrd="2" destOrd="0" parTransId="{7A00A85F-AAD7-4A53-9A39-1B4DFAB33D75}" sibTransId="{84E0E03F-C8C6-4D1E-AA3E-C4BADC8BE667}"/>
    <dgm:cxn modelId="{16AC8770-6E83-4682-BFE7-CD089B341C7F}" type="presOf" srcId="{A401AFB3-9F35-486C-BF5B-391F44848D07}" destId="{27E3C7CD-40A7-4B34-AFDA-801A557D0AD7}" srcOrd="0" destOrd="0" presId="urn:microsoft.com/office/officeart/2005/8/layout/architecture"/>
    <dgm:cxn modelId="{247DFA29-9B20-44FF-8A0F-D8168C79ACF2}" srcId="{29C80B92-8765-425A-8D61-9BC56B63BF3B}" destId="{2BB200E6-1E12-41F0-8CF7-A0E2682572E2}" srcOrd="0" destOrd="0" parTransId="{3B116B31-9919-4E9E-BDFB-C3E01788728F}" sibTransId="{6D62BCD7-61F4-4D55-A73E-69B0498EBA0A}"/>
    <dgm:cxn modelId="{B45E7977-F161-49FD-928A-DDA6CBBF8CAA}" srcId="{4B15BBDA-010B-4B0A-8986-B9627EBA0F5B}" destId="{A401AFB3-9F35-486C-BF5B-391F44848D07}" srcOrd="0" destOrd="0" parTransId="{9054BB26-FCAC-4D51-BC8B-499AEB9A9EC6}" sibTransId="{BBCF2B47-1906-4D63-894C-41F0E8015C17}"/>
    <dgm:cxn modelId="{041A4BE0-4196-4320-87D0-A627D8A2C40B}" srcId="{29C80B92-8765-425A-8D61-9BC56B63BF3B}" destId="{3BA8872A-4ECE-4C02-89B8-B0CDFCEF45E1}" srcOrd="3" destOrd="0" parTransId="{08F11186-F328-4E86-B242-9BFD0F272F2D}" sibTransId="{5E7B175F-8911-4732-8C2E-7E9DB748140C}"/>
    <dgm:cxn modelId="{72E412B9-1B3D-45C6-8AFE-39BDBA429549}" type="presOf" srcId="{2BB200E6-1E12-41F0-8CF7-A0E2682572E2}" destId="{15B0E411-CA3D-4C3C-BE54-6DD60C6A71AA}" srcOrd="0" destOrd="0" presId="urn:microsoft.com/office/officeart/2005/8/layout/architecture"/>
    <dgm:cxn modelId="{68E41775-549B-47BD-B66A-7946641E8792}" type="presOf" srcId="{8B97F567-A421-4107-B791-9A83C4930E76}" destId="{6D718CB7-72CB-4BDC-9E1E-52B9C072DF3C}" srcOrd="0" destOrd="0" presId="urn:microsoft.com/office/officeart/2005/8/layout/architecture"/>
    <dgm:cxn modelId="{84E08B4B-9700-47A9-AED8-A6710D00CF14}" type="presOf" srcId="{3BA8872A-4ECE-4C02-89B8-B0CDFCEF45E1}" destId="{B1137774-B176-4665-84F1-6A7FCAE419A4}" srcOrd="0" destOrd="0" presId="urn:microsoft.com/office/officeart/2005/8/layout/architecture"/>
    <dgm:cxn modelId="{4EDE382D-227E-4102-8D11-0F245C36A2B2}" srcId="{29C80B92-8765-425A-8D61-9BC56B63BF3B}" destId="{10339BBD-D27F-4C82-8A9B-CFCA74F9F578}" srcOrd="4" destOrd="0" parTransId="{E38D1745-164E-4E9B-839B-FECF7EC1FE4F}" sibTransId="{F4DC86D8-C095-4F58-AB06-3B6054347B52}"/>
    <dgm:cxn modelId="{92853AB0-8623-4481-888D-34AFF5884659}" type="presOf" srcId="{10339BBD-D27F-4C82-8A9B-CFCA74F9F578}" destId="{8CAC6B47-1BA8-4D37-84A9-66B0C921CD4F}" srcOrd="0" destOrd="0" presId="urn:microsoft.com/office/officeart/2005/8/layout/architecture"/>
    <dgm:cxn modelId="{BAA64934-FB3F-45A9-B5B0-F3593A0DB6D6}" srcId="{A401AFB3-9F35-486C-BF5B-391F44848D07}" destId="{29C80B92-8765-425A-8D61-9BC56B63BF3B}" srcOrd="0" destOrd="0" parTransId="{3CB3F770-CB11-4453-86E1-B4FF80D96537}" sibTransId="{BB7F8BA4-D286-411A-8274-908C27C17594}"/>
    <dgm:cxn modelId="{7FF4F0A9-A6CF-420A-A767-F603654487B0}" type="presOf" srcId="{29C80B92-8765-425A-8D61-9BC56B63BF3B}" destId="{D0448A17-5999-4C15-8036-E0E257161C20}" srcOrd="0" destOrd="0" presId="urn:microsoft.com/office/officeart/2005/8/layout/architecture"/>
    <dgm:cxn modelId="{1D87FA38-3977-4809-9486-8C5331E6037A}" type="presOf" srcId="{4B15BBDA-010B-4B0A-8986-B9627EBA0F5B}" destId="{C485AA80-0195-4B67-B3A6-8B472DE80420}" srcOrd="0" destOrd="0" presId="urn:microsoft.com/office/officeart/2005/8/layout/architecture"/>
    <dgm:cxn modelId="{5D85ED8B-8E00-4A00-A596-23004BAFD347}" type="presParOf" srcId="{C485AA80-0195-4B67-B3A6-8B472DE80420}" destId="{5FC8B678-74E7-4F3F-9A3F-CD0A5A499936}" srcOrd="0" destOrd="0" presId="urn:microsoft.com/office/officeart/2005/8/layout/architecture"/>
    <dgm:cxn modelId="{A0CD5970-FB16-4412-82FC-1431D1D4AFA8}" type="presParOf" srcId="{5FC8B678-74E7-4F3F-9A3F-CD0A5A499936}" destId="{27E3C7CD-40A7-4B34-AFDA-801A557D0AD7}" srcOrd="0" destOrd="0" presId="urn:microsoft.com/office/officeart/2005/8/layout/architecture"/>
    <dgm:cxn modelId="{6DA72A83-095D-4FCF-B4C9-E24771579A13}" type="presParOf" srcId="{5FC8B678-74E7-4F3F-9A3F-CD0A5A499936}" destId="{DCF32C4B-41B9-4B69-8BE1-6BC1F2F7AEB9}" srcOrd="1" destOrd="0" presId="urn:microsoft.com/office/officeart/2005/8/layout/architecture"/>
    <dgm:cxn modelId="{7752C653-BCA2-4EED-B8C9-F55A4579DABD}" type="presParOf" srcId="{5FC8B678-74E7-4F3F-9A3F-CD0A5A499936}" destId="{6EF8B01E-D711-4548-93A5-E64458A0B939}" srcOrd="2" destOrd="0" presId="urn:microsoft.com/office/officeart/2005/8/layout/architecture"/>
    <dgm:cxn modelId="{D7FE79B2-46EB-4C3B-B70C-B754054E5E56}" type="presParOf" srcId="{6EF8B01E-D711-4548-93A5-E64458A0B939}" destId="{F5B60811-507B-4783-A85A-FF09B648F8EB}" srcOrd="0" destOrd="0" presId="urn:microsoft.com/office/officeart/2005/8/layout/architecture"/>
    <dgm:cxn modelId="{E3D6D7BE-A7A4-40B9-B9EB-CDDFA3EB7FDA}" type="presParOf" srcId="{F5B60811-507B-4783-A85A-FF09B648F8EB}" destId="{D0448A17-5999-4C15-8036-E0E257161C20}" srcOrd="0" destOrd="0" presId="urn:microsoft.com/office/officeart/2005/8/layout/architecture"/>
    <dgm:cxn modelId="{8CFEFBD1-2C09-4515-B551-52F30A3DC573}" type="presParOf" srcId="{F5B60811-507B-4783-A85A-FF09B648F8EB}" destId="{BBC43844-4FB3-4461-A380-D327992F144E}" srcOrd="1" destOrd="0" presId="urn:microsoft.com/office/officeart/2005/8/layout/architecture"/>
    <dgm:cxn modelId="{A3B9EEB0-876F-4829-88DF-0B0C0A4C38BD}" type="presParOf" srcId="{F5B60811-507B-4783-A85A-FF09B648F8EB}" destId="{3DDCB287-9AB6-4BFE-A007-CBA94EEF1EE0}" srcOrd="2" destOrd="0" presId="urn:microsoft.com/office/officeart/2005/8/layout/architecture"/>
    <dgm:cxn modelId="{FC839911-9FC9-4139-B01A-8F1CB33CCB12}" type="presParOf" srcId="{3DDCB287-9AB6-4BFE-A007-CBA94EEF1EE0}" destId="{863DA0E7-189C-45B6-ADC3-51B0DFFCBED0}" srcOrd="0" destOrd="0" presId="urn:microsoft.com/office/officeart/2005/8/layout/architecture"/>
    <dgm:cxn modelId="{7F7DC197-C9CF-495D-A069-3B26862C4A3B}" type="presParOf" srcId="{863DA0E7-189C-45B6-ADC3-51B0DFFCBED0}" destId="{15B0E411-CA3D-4C3C-BE54-6DD60C6A71AA}" srcOrd="0" destOrd="0" presId="urn:microsoft.com/office/officeart/2005/8/layout/architecture"/>
    <dgm:cxn modelId="{E89C2262-6346-4B42-AD5C-42D750257186}" type="presParOf" srcId="{863DA0E7-189C-45B6-ADC3-51B0DFFCBED0}" destId="{C6601652-B835-4EA3-836B-9406C2BEA9CC}" srcOrd="1" destOrd="0" presId="urn:microsoft.com/office/officeart/2005/8/layout/architecture"/>
    <dgm:cxn modelId="{0877B801-D488-4367-9DAD-78C3609290F7}" type="presParOf" srcId="{3DDCB287-9AB6-4BFE-A007-CBA94EEF1EE0}" destId="{A743BDC9-94CE-4673-8DE2-66BEE561EFD9}" srcOrd="1" destOrd="0" presId="urn:microsoft.com/office/officeart/2005/8/layout/architecture"/>
    <dgm:cxn modelId="{C2885DD6-E803-4063-8444-578BBE31477A}" type="presParOf" srcId="{3DDCB287-9AB6-4BFE-A007-CBA94EEF1EE0}" destId="{1A422738-FFBD-40C8-97D3-3D99EA196387}" srcOrd="2" destOrd="0" presId="urn:microsoft.com/office/officeart/2005/8/layout/architecture"/>
    <dgm:cxn modelId="{C1B66FEA-3C82-4B8C-9DFA-E5F0CBACE687}" type="presParOf" srcId="{1A422738-FFBD-40C8-97D3-3D99EA196387}" destId="{6D718CB7-72CB-4BDC-9E1E-52B9C072DF3C}" srcOrd="0" destOrd="0" presId="urn:microsoft.com/office/officeart/2005/8/layout/architecture"/>
    <dgm:cxn modelId="{BC861E46-1223-4642-8D60-3817961B6A2C}" type="presParOf" srcId="{1A422738-FFBD-40C8-97D3-3D99EA196387}" destId="{2896F463-EC4D-4068-8AA8-9C9673D62599}" srcOrd="1" destOrd="0" presId="urn:microsoft.com/office/officeart/2005/8/layout/architecture"/>
    <dgm:cxn modelId="{6ED781F6-4566-4242-B77E-8AD7C9B0FB5E}" type="presParOf" srcId="{3DDCB287-9AB6-4BFE-A007-CBA94EEF1EE0}" destId="{E9A6FE28-4D56-4BEF-BE11-8E0607E8579F}" srcOrd="3" destOrd="0" presId="urn:microsoft.com/office/officeart/2005/8/layout/architecture"/>
    <dgm:cxn modelId="{F48BF7EF-4A14-4F15-B6A3-FC45149B7312}" type="presParOf" srcId="{3DDCB287-9AB6-4BFE-A007-CBA94EEF1EE0}" destId="{030278CA-F3A5-4EDF-9170-8A36EECC7045}" srcOrd="4" destOrd="0" presId="urn:microsoft.com/office/officeart/2005/8/layout/architecture"/>
    <dgm:cxn modelId="{7D483D9E-6FAE-4B4A-B6E6-9E93154DBD2A}" type="presParOf" srcId="{030278CA-F3A5-4EDF-9170-8A36EECC7045}" destId="{EF0E12AC-4206-4AEA-9E17-0A18320DC6E7}" srcOrd="0" destOrd="0" presId="urn:microsoft.com/office/officeart/2005/8/layout/architecture"/>
    <dgm:cxn modelId="{D9975521-87B8-49BC-885E-FF4B87440F55}" type="presParOf" srcId="{030278CA-F3A5-4EDF-9170-8A36EECC7045}" destId="{E1F25AB9-E86C-4B59-8D5B-1EDC6D5FB025}" srcOrd="1" destOrd="0" presId="urn:microsoft.com/office/officeart/2005/8/layout/architecture"/>
    <dgm:cxn modelId="{1F307C54-1814-41FD-AD35-CF02647E440F}" type="presParOf" srcId="{3DDCB287-9AB6-4BFE-A007-CBA94EEF1EE0}" destId="{E72D646B-E983-44A4-BA14-68986D68B0A0}" srcOrd="5" destOrd="0" presId="urn:microsoft.com/office/officeart/2005/8/layout/architecture"/>
    <dgm:cxn modelId="{CF524B22-F4F2-4F20-ABEF-D46ED3CD97B0}" type="presParOf" srcId="{3DDCB287-9AB6-4BFE-A007-CBA94EEF1EE0}" destId="{DB6D37B4-DC79-4229-940E-0912BBD789C9}" srcOrd="6" destOrd="0" presId="urn:microsoft.com/office/officeart/2005/8/layout/architecture"/>
    <dgm:cxn modelId="{123D59BB-E737-49A9-A020-37510F47434E}" type="presParOf" srcId="{DB6D37B4-DC79-4229-940E-0912BBD789C9}" destId="{B1137774-B176-4665-84F1-6A7FCAE419A4}" srcOrd="0" destOrd="0" presId="urn:microsoft.com/office/officeart/2005/8/layout/architecture"/>
    <dgm:cxn modelId="{14B1E527-6431-41D4-8E3F-8E84C8FC310A}" type="presParOf" srcId="{DB6D37B4-DC79-4229-940E-0912BBD789C9}" destId="{261D0BDD-B9A5-4606-8896-8F0158F59660}" srcOrd="1" destOrd="0" presId="urn:microsoft.com/office/officeart/2005/8/layout/architecture"/>
    <dgm:cxn modelId="{881CAEF5-E1ED-45D0-885D-2D0571EB15CF}" type="presParOf" srcId="{3DDCB287-9AB6-4BFE-A007-CBA94EEF1EE0}" destId="{E540A20A-7934-4C21-8879-6AE8E34EB25C}" srcOrd="7" destOrd="0" presId="urn:microsoft.com/office/officeart/2005/8/layout/architecture"/>
    <dgm:cxn modelId="{8AC109E1-998F-44F4-9854-489865F7C826}" type="presParOf" srcId="{3DDCB287-9AB6-4BFE-A007-CBA94EEF1EE0}" destId="{8D512797-50C1-4A02-80D8-4C5C95B9D757}" srcOrd="8" destOrd="0" presId="urn:microsoft.com/office/officeart/2005/8/layout/architecture"/>
    <dgm:cxn modelId="{304D6AA2-7D44-4B8A-B79B-2A7D1495BA2D}" type="presParOf" srcId="{8D512797-50C1-4A02-80D8-4C5C95B9D757}" destId="{8CAC6B47-1BA8-4D37-84A9-66B0C921CD4F}" srcOrd="0" destOrd="0" presId="urn:microsoft.com/office/officeart/2005/8/layout/architecture"/>
    <dgm:cxn modelId="{F4368F07-719F-44DF-A375-737E379A0CF2}" type="presParOf" srcId="{8D512797-50C1-4A02-80D8-4C5C95B9D757}" destId="{9D0981E4-50D8-47EB-B876-AE153F4B2082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3C7CD-40A7-4B34-AFDA-801A557D0AD7}">
      <dsp:nvSpPr>
        <dsp:cNvPr id="0" name=""/>
        <dsp:cNvSpPr/>
      </dsp:nvSpPr>
      <dsp:spPr>
        <a:xfrm>
          <a:off x="44162" y="1930583"/>
          <a:ext cx="6229750" cy="565691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Maintain </a:t>
          </a:r>
          <a:r>
            <a:rPr lang="en-GB" sz="1400" kern="1200" dirty="0"/>
            <a:t>the Business Costs – Non People</a:t>
          </a:r>
        </a:p>
      </dsp:txBody>
      <dsp:txXfrm>
        <a:off x="60731" y="1947152"/>
        <a:ext cx="6196612" cy="532553"/>
      </dsp:txXfrm>
    </dsp:sp>
    <dsp:sp modelId="{D0448A17-5999-4C15-8036-E0E257161C20}">
      <dsp:nvSpPr>
        <dsp:cNvPr id="0" name=""/>
        <dsp:cNvSpPr/>
      </dsp:nvSpPr>
      <dsp:spPr>
        <a:xfrm>
          <a:off x="34446" y="1397803"/>
          <a:ext cx="6239450" cy="572274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Maintain </a:t>
          </a:r>
          <a:r>
            <a:rPr lang="en-GB" sz="1400" kern="1200" dirty="0"/>
            <a:t>the Business Costs - People</a:t>
          </a:r>
        </a:p>
      </dsp:txBody>
      <dsp:txXfrm>
        <a:off x="51207" y="1414564"/>
        <a:ext cx="6205928" cy="538752"/>
      </dsp:txXfrm>
    </dsp:sp>
    <dsp:sp modelId="{15B0E411-CA3D-4C3C-BE54-6DD60C6A71AA}">
      <dsp:nvSpPr>
        <dsp:cNvPr id="0" name=""/>
        <dsp:cNvSpPr/>
      </dsp:nvSpPr>
      <dsp:spPr>
        <a:xfrm>
          <a:off x="2351" y="0"/>
          <a:ext cx="1176607" cy="1169396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Transmission Investment</a:t>
          </a:r>
        </a:p>
      </dsp:txBody>
      <dsp:txXfrm>
        <a:off x="36601" y="34250"/>
        <a:ext cx="1108107" cy="1100896"/>
      </dsp:txXfrm>
    </dsp:sp>
    <dsp:sp modelId="{6D718CB7-72CB-4BDC-9E1E-52B9C072DF3C}">
      <dsp:nvSpPr>
        <dsp:cNvPr id="0" name=""/>
        <dsp:cNvSpPr/>
      </dsp:nvSpPr>
      <dsp:spPr>
        <a:xfrm>
          <a:off x="1262415" y="0"/>
          <a:ext cx="1128120" cy="1150733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400" kern="1200" dirty="0" smtClean="0"/>
            <a:t>Retail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400" kern="1200" dirty="0" smtClean="0"/>
            <a:t>Investment</a:t>
          </a:r>
          <a:endParaRPr lang="en-GB" sz="1400" kern="1200" dirty="0"/>
        </a:p>
      </dsp:txBody>
      <dsp:txXfrm>
        <a:off x="1295457" y="33042"/>
        <a:ext cx="1062036" cy="1084649"/>
      </dsp:txXfrm>
    </dsp:sp>
    <dsp:sp modelId="{EF0E12AC-4206-4AEA-9E17-0A18320DC6E7}">
      <dsp:nvSpPr>
        <dsp:cNvPr id="0" name=""/>
        <dsp:cNvSpPr/>
      </dsp:nvSpPr>
      <dsp:spPr>
        <a:xfrm>
          <a:off x="2471402" y="972"/>
          <a:ext cx="1168836" cy="1158209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Network Investment</a:t>
          </a:r>
          <a:endParaRPr lang="en-GB" sz="1400" kern="1200" dirty="0"/>
        </a:p>
      </dsp:txBody>
      <dsp:txXfrm>
        <a:off x="2505325" y="34895"/>
        <a:ext cx="1100990" cy="1090363"/>
      </dsp:txXfrm>
    </dsp:sp>
    <dsp:sp modelId="{B1137774-B176-4665-84F1-6A7FCAE419A4}">
      <dsp:nvSpPr>
        <dsp:cNvPr id="0" name=""/>
        <dsp:cNvSpPr/>
      </dsp:nvSpPr>
      <dsp:spPr>
        <a:xfrm>
          <a:off x="3750705" y="972"/>
          <a:ext cx="1190736" cy="1142182"/>
        </a:xfrm>
        <a:prstGeom prst="roundRect">
          <a:avLst>
            <a:gd name="adj" fmla="val 10000"/>
          </a:avLst>
        </a:prstGeom>
        <a:solidFill>
          <a:srgbClr val="EAB2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Other Market Investment Leverage </a:t>
          </a:r>
          <a:endParaRPr lang="en-GB" sz="1400" kern="1200" dirty="0"/>
        </a:p>
      </dsp:txBody>
      <dsp:txXfrm>
        <a:off x="3784158" y="34425"/>
        <a:ext cx="1123830" cy="1075276"/>
      </dsp:txXfrm>
    </dsp:sp>
    <dsp:sp modelId="{8CAC6B47-1BA8-4D37-84A9-66B0C921CD4F}">
      <dsp:nvSpPr>
        <dsp:cNvPr id="0" name=""/>
        <dsp:cNvSpPr/>
      </dsp:nvSpPr>
      <dsp:spPr>
        <a:xfrm>
          <a:off x="5048400" y="972"/>
          <a:ext cx="1229026" cy="1137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/>
            <a:t>Xoserve</a:t>
          </a:r>
          <a:r>
            <a:rPr lang="en-GB" sz="1400" kern="1200" dirty="0"/>
            <a:t> </a:t>
          </a:r>
          <a:endParaRPr lang="en-GB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Change</a:t>
          </a:r>
          <a:endParaRPr lang="en-GB" sz="1400" kern="1200" dirty="0"/>
        </a:p>
      </dsp:txBody>
      <dsp:txXfrm>
        <a:off x="5081708" y="34280"/>
        <a:ext cx="1162410" cy="1070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57376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Content Suggestions for the 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smtClean="0">
                <a:solidFill>
                  <a:srgbClr val="3E5AA8"/>
                </a:solidFill>
              </a:rPr>
              <a:t>BP19 Customer Class Packs</a:t>
            </a:r>
            <a:br>
              <a:rPr lang="en-GB" dirty="0" smtClean="0">
                <a:solidFill>
                  <a:srgbClr val="3E5AA8"/>
                </a:solidFill>
              </a:rPr>
            </a:br>
            <a:endParaRPr lang="en-GB" dirty="0" smtClean="0">
              <a:solidFill>
                <a:srgbClr val="3E5A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5 </a:t>
            </a:r>
            <a:r>
              <a:rPr lang="en-GB" dirty="0"/>
              <a:t>– Charging </a:t>
            </a:r>
            <a:r>
              <a:rPr lang="en-GB" dirty="0" smtClean="0"/>
              <a:t>by Meter </a:t>
            </a:r>
            <a:r>
              <a:rPr lang="en-GB" dirty="0"/>
              <a:t>Point Bands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2406" y="811678"/>
            <a:ext cx="845103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Indicative charges by Meter Point bands (based on last available Meter Point Count), charges are illustrative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16832"/>
            <a:ext cx="41148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2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5041229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sets out content suggestions for the Customer Class Packs to be used in the BP19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process.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Packs will be produced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the following customer classes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 Networks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National Grid Transmission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Shippers and </a:t>
            </a:r>
          </a:p>
          <a:p>
            <a:pPr lvl="1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iGT’s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 and will be issued in line with the consultation timescales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would welcome your feedback on:- 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suitability of the suggested content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Anything else you would like us to include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Cost Classification in BP18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74411"/>
              </p:ext>
            </p:extLst>
          </p:nvPr>
        </p:nvGraphicFramePr>
        <p:xfrm>
          <a:off x="221758" y="4005078"/>
          <a:ext cx="7302570" cy="2600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951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76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87603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Customer Demand Driven Investment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Xoserve propose, Customers choose including timings and </a:t>
                      </a:r>
                      <a:r>
                        <a:rPr kumimoji="0" lang="en-GB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any consequential </a:t>
                      </a: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costs</a:t>
                      </a: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2"/>
                          </a:solidFill>
                        </a:rPr>
                        <a:t>UK</a:t>
                      </a:r>
                      <a:r>
                        <a:rPr lang="en-GB" sz="1200" b="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sz="1200" b="0" baseline="0" dirty="0" smtClean="0">
                          <a:solidFill>
                            <a:schemeClr val="tx2"/>
                          </a:solidFill>
                        </a:rPr>
                        <a:t>Link, </a:t>
                      </a:r>
                      <a:r>
                        <a:rPr lang="en-GB" sz="1200" b="0" baseline="0" dirty="0">
                          <a:solidFill>
                            <a:schemeClr val="tx2"/>
                          </a:solidFill>
                        </a:rPr>
                        <a:t>Gemini, DSC</a:t>
                      </a:r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97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Market Driven Investment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Xoserve</a:t>
                      </a:r>
                      <a:r>
                        <a:rPr kumimoji="0" lang="en-GB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and customer jointly consult on environmental impacts</a:t>
                      </a: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3E61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CSS, RIIO2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D3E61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Xoserve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Change and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Xoserve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Maintain the Business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Xoserve</a:t>
                      </a:r>
                      <a:r>
                        <a:rPr kumimoji="0" lang="en-GB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develop, Customers are consulted  </a:t>
                      </a: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TransformUs</a:t>
                      </a:r>
                      <a:r>
                        <a:rPr kumimoji="0" lang="en-GB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, Smart Meter, TCS Hosting</a:t>
                      </a:r>
                    </a:p>
                  </a:txBody>
                  <a:tcPr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: Rounded Corners 6">
            <a:extLst>
              <a:ext uri="{FF2B5EF4-FFF2-40B4-BE49-F238E27FC236}">
                <a16:creationId xmlns:a16="http://schemas.microsoft.com/office/drawing/2014/main" xmlns="" id="{09A1A465-A90C-4538-B074-6EE6FEA6E94C}"/>
              </a:ext>
            </a:extLst>
          </p:cNvPr>
          <p:cNvSpPr/>
          <p:nvPr/>
        </p:nvSpPr>
        <p:spPr bwMode="auto">
          <a:xfrm>
            <a:off x="301530" y="865987"/>
            <a:ext cx="7385466" cy="2938868"/>
          </a:xfrm>
          <a:prstGeom prst="roundRect">
            <a:avLst>
              <a:gd name="adj" fmla="val 668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 bwMode="auto">
          <a:xfrm>
            <a:off x="274096" y="2376113"/>
            <a:ext cx="7394248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58A41E-63D0-4BF1-BF0A-F1A4047F3AD5}"/>
              </a:ext>
            </a:extLst>
          </p:cNvPr>
          <p:cNvSpPr txBox="1"/>
          <p:nvPr/>
        </p:nvSpPr>
        <p:spPr>
          <a:xfrm>
            <a:off x="6704612" y="980268"/>
            <a:ext cx="909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rgbClr val="1D3E61"/>
                </a:solidFill>
                <a:ea typeface="ＭＳ Ｐゴシック" pitchFamily="34" charset="-128"/>
              </a:rPr>
              <a:t>Demand driven, mandated, or capability uplift.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rgbClr val="1D3E61"/>
                </a:solidFill>
                <a:ea typeface="ＭＳ Ｐゴシック" pitchFamily="34" charset="-128"/>
              </a:rPr>
              <a:t>Capital element split between bought in and internally resourced costs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FFB90EF-87C9-4FA7-971B-567235E53693}"/>
              </a:ext>
            </a:extLst>
          </p:cNvPr>
          <p:cNvSpPr txBox="1"/>
          <p:nvPr/>
        </p:nvSpPr>
        <p:spPr>
          <a:xfrm>
            <a:off x="6704612" y="2734594"/>
            <a:ext cx="907812" cy="1061829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1D3E61"/>
                </a:solidFill>
                <a:ea typeface="ＭＳ Ｐゴシック" pitchFamily="34" charset="-128"/>
              </a:rPr>
              <a:t>Maintain the Business </a:t>
            </a:r>
            <a:r>
              <a:rPr lang="en-GB" dirty="0">
                <a:solidFill>
                  <a:srgbClr val="1D3E61"/>
                </a:solidFill>
                <a:ea typeface="ＭＳ Ｐゴシック" pitchFamily="34" charset="-128"/>
              </a:rPr>
              <a:t>costs - fixed or semi </a:t>
            </a:r>
            <a:r>
              <a:rPr lang="en-GB" dirty="0" smtClean="0">
                <a:solidFill>
                  <a:srgbClr val="1D3E61"/>
                </a:solidFill>
                <a:ea typeface="ＭＳ Ｐゴシック" pitchFamily="34" charset="-128"/>
              </a:rPr>
              <a:t>variable, cut by segment and activity type </a:t>
            </a:r>
            <a:endParaRPr lang="en-GB" dirty="0">
              <a:solidFill>
                <a:srgbClr val="1D3E61"/>
              </a:solidFill>
              <a:ea typeface="ＭＳ Ｐゴシック" pitchFamily="34" charset="-12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9545" y="4245106"/>
            <a:ext cx="317304" cy="336022"/>
            <a:chOff x="20739" y="1305"/>
            <a:chExt cx="1518871" cy="547692"/>
          </a:xfrm>
        </p:grpSpPr>
        <p:sp>
          <p:nvSpPr>
            <p:cNvPr id="11" name="Rounded Rectangle 10"/>
            <p:cNvSpPr/>
            <p:nvPr/>
          </p:nvSpPr>
          <p:spPr>
            <a:xfrm>
              <a:off x="20739" y="1305"/>
              <a:ext cx="1518871" cy="547692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6780" y="17346"/>
              <a:ext cx="1486789" cy="5156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9545" y="6024545"/>
            <a:ext cx="317304" cy="356783"/>
            <a:chOff x="20739" y="1305"/>
            <a:chExt cx="1518871" cy="547692"/>
          </a:xfrm>
          <a:solidFill>
            <a:schemeClr val="accent1"/>
          </a:solidFill>
        </p:grpSpPr>
        <p:sp>
          <p:nvSpPr>
            <p:cNvPr id="14" name="Rounded Rectangle 13"/>
            <p:cNvSpPr/>
            <p:nvPr/>
          </p:nvSpPr>
          <p:spPr>
            <a:xfrm>
              <a:off x="20739" y="1305"/>
              <a:ext cx="1518871" cy="54769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6780" y="17346"/>
              <a:ext cx="1486789" cy="5156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dirty="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xmlns="" id="{33F72FF2-5264-4D5F-99BF-C17D7F1614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437452"/>
              </p:ext>
            </p:extLst>
          </p:nvPr>
        </p:nvGraphicFramePr>
        <p:xfrm>
          <a:off x="357607" y="1124748"/>
          <a:ext cx="6308343" cy="249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ounded Rectangle 16"/>
          <p:cNvSpPr/>
          <p:nvPr/>
        </p:nvSpPr>
        <p:spPr bwMode="auto">
          <a:xfrm>
            <a:off x="323529" y="1028733"/>
            <a:ext cx="1224136" cy="2592288"/>
          </a:xfrm>
          <a:prstGeom prst="roundRect">
            <a:avLst>
              <a:gd name="adj" fmla="val 7587"/>
            </a:avLst>
          </a:prstGeom>
          <a:noFill/>
          <a:ln w="9525" cap="flat" cmpd="sng" algn="ctr">
            <a:solidFill>
              <a:srgbClr val="D2232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" name="Arrow: Chevron 10">
            <a:extLst>
              <a:ext uri="{FF2B5EF4-FFF2-40B4-BE49-F238E27FC236}">
                <a16:creationId xmlns:a16="http://schemas.microsoft.com/office/drawing/2014/main" xmlns="" id="{BC4D2DB6-C852-4B67-B929-6CCE504E5DEC}"/>
              </a:ext>
            </a:extLst>
          </p:cNvPr>
          <p:cNvSpPr/>
          <p:nvPr/>
        </p:nvSpPr>
        <p:spPr bwMode="auto">
          <a:xfrm>
            <a:off x="7674079" y="848964"/>
            <a:ext cx="478095" cy="2955888"/>
          </a:xfrm>
          <a:prstGeom prst="chevron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BCB649B-6F19-400D-89EC-26694C69DD6E}"/>
              </a:ext>
            </a:extLst>
          </p:cNvPr>
          <p:cNvSpPr txBox="1"/>
          <p:nvPr/>
        </p:nvSpPr>
        <p:spPr>
          <a:xfrm>
            <a:off x="8152175" y="1614566"/>
            <a:ext cx="991847" cy="17543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1D3E61"/>
                </a:solidFill>
                <a:ea typeface="ＭＳ Ｐゴシック" pitchFamily="34" charset="-128"/>
              </a:rPr>
              <a:t>Outcomes: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1D3E61"/>
                </a:solidFill>
                <a:ea typeface="ＭＳ Ｐゴシック" pitchFamily="34" charset="-128"/>
              </a:rPr>
              <a:t>Continuous Improvement, Industry Mandated Change, New Capability Delivery</a:t>
            </a:r>
          </a:p>
        </p:txBody>
      </p:sp>
      <p:sp>
        <p:nvSpPr>
          <p:cNvPr id="20" name="Rounded Rectangle 31">
            <a:extLst>
              <a:ext uri="{FF2B5EF4-FFF2-40B4-BE49-F238E27FC236}">
                <a16:creationId xmlns:a16="http://schemas.microsoft.com/office/drawing/2014/main" xmlns="" id="{49158FC1-9FA7-4CB2-85BF-3AE1B9FA5238}"/>
              </a:ext>
            </a:extLst>
          </p:cNvPr>
          <p:cNvSpPr/>
          <p:nvPr/>
        </p:nvSpPr>
        <p:spPr bwMode="auto">
          <a:xfrm>
            <a:off x="1572605" y="1028747"/>
            <a:ext cx="1224134" cy="2592287"/>
          </a:xfrm>
          <a:prstGeom prst="roundRect">
            <a:avLst>
              <a:gd name="adj" fmla="val 7587"/>
            </a:avLst>
          </a:prstGeom>
          <a:noFill/>
          <a:ln w="9525" cap="flat" cmpd="sng" algn="ctr">
            <a:solidFill>
              <a:srgbClr val="D2232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1" name="Rounded Rectangle 31">
            <a:extLst>
              <a:ext uri="{FF2B5EF4-FFF2-40B4-BE49-F238E27FC236}">
                <a16:creationId xmlns:a16="http://schemas.microsoft.com/office/drawing/2014/main" xmlns="" id="{1F7B92D3-311C-4629-8A87-5B975B2452BB}"/>
              </a:ext>
            </a:extLst>
          </p:cNvPr>
          <p:cNvSpPr/>
          <p:nvPr/>
        </p:nvSpPr>
        <p:spPr bwMode="auto">
          <a:xfrm>
            <a:off x="4076257" y="1028733"/>
            <a:ext cx="1224136" cy="2592288"/>
          </a:xfrm>
          <a:prstGeom prst="roundRect">
            <a:avLst>
              <a:gd name="adj" fmla="val 7587"/>
            </a:avLst>
          </a:prstGeom>
          <a:noFill/>
          <a:ln w="9525" cap="flat" cmpd="sng" algn="ctr">
            <a:solidFill>
              <a:srgbClr val="D2232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" name="Rounded Rectangle 31">
            <a:extLst>
              <a:ext uri="{FF2B5EF4-FFF2-40B4-BE49-F238E27FC236}">
                <a16:creationId xmlns:a16="http://schemas.microsoft.com/office/drawing/2014/main" xmlns="" id="{5D39CF65-D6DF-41A6-B001-59EF9E024EBC}"/>
              </a:ext>
            </a:extLst>
          </p:cNvPr>
          <p:cNvSpPr/>
          <p:nvPr/>
        </p:nvSpPr>
        <p:spPr bwMode="auto">
          <a:xfrm>
            <a:off x="5355795" y="1028733"/>
            <a:ext cx="1275731" cy="2592288"/>
          </a:xfrm>
          <a:prstGeom prst="roundRect">
            <a:avLst>
              <a:gd name="adj" fmla="val 7587"/>
            </a:avLst>
          </a:prstGeom>
          <a:noFill/>
          <a:ln w="9525" cap="flat" cmpd="sng" algn="ctr">
            <a:solidFill>
              <a:srgbClr val="D2232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8985" y="3909055"/>
            <a:ext cx="832527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DCDDDE">
                    <a:lumMod val="25000"/>
                  </a:srgbClr>
                </a:solidFill>
                <a:ea typeface="ＭＳ Ｐゴシック" pitchFamily="34" charset="-128"/>
              </a:rPr>
              <a:t>Examples</a:t>
            </a:r>
            <a:r>
              <a:rPr lang="en-GB" sz="1200" dirty="0">
                <a:solidFill>
                  <a:srgbClr val="DCDDDE">
                    <a:lumMod val="25000"/>
                  </a:srgbClr>
                </a:solidFill>
                <a:ea typeface="ＭＳ Ｐゴシック" pitchFamily="34" charset="-128"/>
              </a:rPr>
              <a:t>: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56194" y="5106769"/>
            <a:ext cx="317304" cy="338456"/>
            <a:chOff x="20739" y="1305"/>
            <a:chExt cx="1518871" cy="547692"/>
          </a:xfrm>
          <a:solidFill>
            <a:srgbClr val="EAB200"/>
          </a:solidFill>
        </p:grpSpPr>
        <p:sp>
          <p:nvSpPr>
            <p:cNvPr id="25" name="Rounded Rectangle 24"/>
            <p:cNvSpPr/>
            <p:nvPr/>
          </p:nvSpPr>
          <p:spPr>
            <a:xfrm>
              <a:off x="20739" y="1305"/>
              <a:ext cx="1518871" cy="54769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6780" y="17346"/>
              <a:ext cx="1486789" cy="5156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7" name="Rounded Rectangle 31">
            <a:extLst>
              <a:ext uri="{FF2B5EF4-FFF2-40B4-BE49-F238E27FC236}">
                <a16:creationId xmlns:a16="http://schemas.microsoft.com/office/drawing/2014/main" xmlns="" id="{1F7B92D3-311C-4629-8A87-5B975B2452BB}"/>
              </a:ext>
            </a:extLst>
          </p:cNvPr>
          <p:cNvSpPr/>
          <p:nvPr/>
        </p:nvSpPr>
        <p:spPr bwMode="auto">
          <a:xfrm>
            <a:off x="2826326" y="1028733"/>
            <a:ext cx="1208366" cy="2592288"/>
          </a:xfrm>
          <a:prstGeom prst="roundRect">
            <a:avLst>
              <a:gd name="adj" fmla="val 7587"/>
            </a:avLst>
          </a:prstGeom>
          <a:noFill/>
          <a:ln w="9525" cap="flat" cmpd="sng" algn="ctr">
            <a:solidFill>
              <a:srgbClr val="D2232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50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r>
              <a:rPr lang="en-GB" dirty="0"/>
              <a:t>s</a:t>
            </a:r>
            <a:r>
              <a:rPr lang="en-GB" dirty="0" smtClean="0"/>
              <a:t>uggestions for Customer Class Packs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876634"/>
              </p:ext>
            </p:extLst>
          </p:nvPr>
        </p:nvGraphicFramePr>
        <p:xfrm>
          <a:off x="114325" y="908720"/>
          <a:ext cx="8712967" cy="5470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8231"/>
                <a:gridCol w="949644"/>
                <a:gridCol w="792088"/>
                <a:gridCol w="864096"/>
                <a:gridCol w="798908"/>
              </a:tblGrid>
              <a:tr h="5475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Content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Dist’n</a:t>
                      </a:r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Networks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NG</a:t>
                      </a:r>
                      <a:r>
                        <a:rPr lang="en-GB" sz="1200" baseline="0" dirty="0" smtClean="0"/>
                        <a:t> 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Shippers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iGT’s</a:t>
                      </a:r>
                      <a:endParaRPr lang="en-GB" sz="1200" dirty="0"/>
                    </a:p>
                  </a:txBody>
                  <a:tcPr/>
                </a:tc>
              </a:tr>
              <a:tr h="996563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1. Summary page(s)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a) H</a:t>
                      </a:r>
                      <a:r>
                        <a:rPr lang="en-GB" sz="1200" baseline="0" dirty="0" smtClean="0"/>
                        <a:t>igh level written overview / context</a:t>
                      </a:r>
                    </a:p>
                    <a:p>
                      <a:r>
                        <a:rPr lang="en-GB" sz="1200" baseline="0" dirty="0" smtClean="0"/>
                        <a:t>b) BP19 version change tracker </a:t>
                      </a:r>
                    </a:p>
                    <a:p>
                      <a:r>
                        <a:rPr lang="en-GB" sz="1200" baseline="0" dirty="0" smtClean="0"/>
                        <a:t>c) Charges shown in tabular format using definitions in the Charging Statement (similar to BP18 pack). </a:t>
                      </a:r>
                      <a:endParaRPr lang="en-GB" sz="1200" dirty="0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Enterprise Level information</a:t>
                      </a:r>
                    </a:p>
                    <a:p>
                      <a:pPr algn="ctr"/>
                      <a:r>
                        <a:rPr lang="en-GB" sz="1200" dirty="0" smtClean="0"/>
                        <a:t> </a:t>
                      </a:r>
                    </a:p>
                    <a:p>
                      <a:pPr algn="ctr"/>
                      <a:r>
                        <a:rPr lang="en-GB" sz="1200" dirty="0" smtClean="0"/>
                        <a:t>Will be included</a:t>
                      </a:r>
                      <a:r>
                        <a:rPr lang="en-GB" sz="1200" baseline="0" dirty="0" smtClean="0"/>
                        <a:t> in all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Customer Class Packs</a:t>
                      </a:r>
                      <a:endParaRPr lang="en-GB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</a:tr>
              <a:tr h="980396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2. </a:t>
                      </a:r>
                      <a:r>
                        <a:rPr lang="en-GB" sz="1200" b="1" dirty="0" err="1" smtClean="0"/>
                        <a:t>Totex</a:t>
                      </a:r>
                      <a:r>
                        <a:rPr lang="en-GB" sz="1200" b="1" dirty="0" smtClean="0"/>
                        <a:t> variance - </a:t>
                      </a:r>
                      <a:r>
                        <a:rPr lang="en-GB" sz="1200" dirty="0" smtClean="0"/>
                        <a:t>Waterfall that</a:t>
                      </a:r>
                      <a:r>
                        <a:rPr lang="en-GB" sz="1200" baseline="0" dirty="0" smtClean="0"/>
                        <a:t> s</a:t>
                      </a:r>
                      <a:r>
                        <a:rPr lang="en-GB" sz="1200" dirty="0" smtClean="0"/>
                        <a:t>hows charges movements at Xoserve level (</a:t>
                      </a:r>
                      <a:r>
                        <a:rPr lang="en-GB" sz="1200" dirty="0" err="1" smtClean="0"/>
                        <a:t>opex</a:t>
                      </a:r>
                      <a:r>
                        <a:rPr lang="en-GB" sz="1200" dirty="0" smtClean="0"/>
                        <a:t> /capex split</a:t>
                      </a:r>
                      <a:r>
                        <a:rPr lang="en-GB" sz="1200" baseline="0" dirty="0" smtClean="0"/>
                        <a:t> in start and end points)</a:t>
                      </a:r>
                      <a:r>
                        <a:rPr lang="en-GB" sz="1200" dirty="0" smtClean="0"/>
                        <a:t>.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200" dirty="0" smtClean="0"/>
                        <a:t>BP18 19/20 to BP19 19/20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200" dirty="0" smtClean="0"/>
                        <a:t>Budget</a:t>
                      </a:r>
                      <a:r>
                        <a:rPr lang="en-GB" sz="1200" baseline="0" dirty="0" smtClean="0"/>
                        <a:t> or forecast 18/19 to BP19 19/20 [&amp; 20/21 &amp; 21/22</a:t>
                      </a:r>
                      <a:r>
                        <a:rPr lang="en-GB" sz="1200" baseline="0" dirty="0" smtClean="0"/>
                        <a:t>]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200" baseline="0" dirty="0" smtClean="0"/>
                        <a:t>Impact of Scenarios</a:t>
                      </a:r>
                      <a:endParaRPr lang="en-GB" sz="1200" baseline="0" dirty="0" smtClean="0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/>
                </a:tc>
              </a:tr>
              <a:tr h="133690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3. Individual Customer Class variance</a:t>
                      </a:r>
                      <a:r>
                        <a:rPr lang="en-GB" sz="1200" dirty="0" smtClean="0"/>
                        <a:t> – Waterfall that shows charges movements</a:t>
                      </a:r>
                      <a:r>
                        <a:rPr lang="en-GB" sz="1200" baseline="0" dirty="0" smtClean="0"/>
                        <a:t> at Customer Class level </a:t>
                      </a:r>
                      <a:r>
                        <a:rPr lang="en-GB" sz="1200" dirty="0" smtClean="0"/>
                        <a:t>(</a:t>
                      </a:r>
                      <a:r>
                        <a:rPr lang="en-GB" sz="1200" dirty="0" err="1" smtClean="0"/>
                        <a:t>opex</a:t>
                      </a:r>
                      <a:r>
                        <a:rPr lang="en-GB" sz="1200" dirty="0" smtClean="0"/>
                        <a:t> /capex split</a:t>
                      </a:r>
                      <a:r>
                        <a:rPr lang="en-GB" sz="1200" baseline="0" dirty="0" smtClean="0"/>
                        <a:t> in start and end points) </a:t>
                      </a:r>
                      <a:endParaRPr lang="en-GB" sz="1200" dirty="0" smtClean="0"/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200" dirty="0" smtClean="0"/>
                        <a:t>BP18 19/20 to BP19 19/20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200" dirty="0" smtClean="0"/>
                        <a:t>Budget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smtClean="0"/>
                        <a:t>or forecast 18/19 to BP19 19/20 [&amp; 20/21 &amp; 21/22</a:t>
                      </a:r>
                      <a:r>
                        <a:rPr lang="en-GB" sz="1200" baseline="0" dirty="0" smtClean="0"/>
                        <a:t>]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200" baseline="0" dirty="0" smtClean="0"/>
                        <a:t>Risks &amp; Benefits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200" baseline="0" dirty="0" smtClean="0"/>
                        <a:t>Cost Sensitivities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Yes</a:t>
                      </a:r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Yes</a:t>
                      </a:r>
                    </a:p>
                    <a:p>
                      <a:pPr algn="ctr"/>
                      <a:r>
                        <a:rPr lang="en-GB" sz="1200" dirty="0" smtClean="0"/>
                        <a:t>Yes</a:t>
                      </a:r>
                    </a:p>
                    <a:p>
                      <a:pPr algn="ctr"/>
                      <a:r>
                        <a:rPr lang="en-GB" sz="1200" dirty="0" smtClean="0"/>
                        <a:t>Yes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  <a:endParaRPr lang="en-GB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Yes</a:t>
                      </a:r>
                      <a:endParaRPr lang="en-GB" sz="1200" dirty="0" smtClean="0"/>
                    </a:p>
                  </a:txBody>
                  <a:tcPr/>
                </a:tc>
              </a:tr>
              <a:tr h="76959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4. Meter Point Count as at</a:t>
                      </a:r>
                      <a:r>
                        <a:rPr lang="en-GB" sz="1200" b="1" baseline="0" dirty="0" smtClean="0"/>
                        <a:t> 1/9/18 &amp; 1/12/18 broken down by</a:t>
                      </a:r>
                      <a:endParaRPr lang="en-GB" sz="1200" b="1" dirty="0" smtClean="0"/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200" dirty="0" smtClean="0"/>
                        <a:t>Distribution Network &amp;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iGT</a:t>
                      </a:r>
                      <a:r>
                        <a:rPr lang="en-GB" sz="1200" baseline="0" dirty="0" smtClean="0"/>
                        <a:t> totals and % proportions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200" baseline="0" dirty="0" smtClean="0"/>
                        <a:t>Individual Distribution Network counts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Yes</a:t>
                      </a:r>
                    </a:p>
                    <a:p>
                      <a:pPr algn="ctr"/>
                      <a:r>
                        <a:rPr lang="en-GB" sz="1200" dirty="0" smtClean="0"/>
                        <a:t>Yes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-</a:t>
                      </a:r>
                    </a:p>
                    <a:p>
                      <a:pPr algn="ctr"/>
                      <a:r>
                        <a:rPr lang="en-GB" sz="1200" dirty="0" smtClean="0"/>
                        <a:t>-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 smtClean="0"/>
                        <a:t>-</a:t>
                      </a:r>
                    </a:p>
                    <a:p>
                      <a:pPr algn="ctr"/>
                      <a:r>
                        <a:rPr lang="en-GB" sz="1200" dirty="0" smtClean="0"/>
                        <a:t>-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dirty="0" smtClean="0"/>
                        <a:t>Yes</a:t>
                      </a:r>
                    </a:p>
                    <a:p>
                      <a:pPr algn="ctr"/>
                      <a:r>
                        <a:rPr lang="en-GB" sz="1200" dirty="0" smtClean="0"/>
                        <a:t>- </a:t>
                      </a:r>
                      <a:endParaRPr lang="en-GB" sz="1200" dirty="0"/>
                    </a:p>
                  </a:txBody>
                  <a:tcPr/>
                </a:tc>
              </a:tr>
              <a:tr h="76959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5. Charging by Meter Point Bands –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="0" baseline="0" dirty="0" smtClean="0"/>
                        <a:t>Comparison of total charges broken down by Meter Point bands so Shippers can get a view on their expected charges.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-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-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-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9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1a – BP19 Version Change Tracker</a:t>
            </a:r>
            <a:endParaRPr lang="en-GB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596197"/>
              </p:ext>
            </p:extLst>
          </p:nvPr>
        </p:nvGraphicFramePr>
        <p:xfrm>
          <a:off x="227013" y="1700808"/>
          <a:ext cx="8686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280"/>
                <a:gridCol w="1807840"/>
                <a:gridCol w="1807840"/>
                <a:gridCol w="18078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TOTEX £m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</a:t>
                      </a:r>
                      <a:r>
                        <a:rPr lang="en-GB" sz="1600" baseline="0" dirty="0" smtClean="0"/>
                        <a:t> 3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September Board v1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X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Y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X</a:t>
                      </a:r>
                      <a:endParaRPr lang="en-GB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Change</a:t>
                      </a:r>
                      <a:r>
                        <a:rPr lang="en-GB" sz="1600" baseline="0" dirty="0" smtClean="0"/>
                        <a:t> reason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Change reason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Change reason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Change reason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November </a:t>
                      </a:r>
                      <a:r>
                        <a:rPr lang="en-GB" sz="1600" b="1" dirty="0" smtClean="0"/>
                        <a:t>Board</a:t>
                      </a:r>
                      <a:r>
                        <a:rPr lang="en-GB" sz="1600" b="1" baseline="0" dirty="0" smtClean="0"/>
                        <a:t> </a:t>
                      </a:r>
                      <a:r>
                        <a:rPr lang="en-GB" sz="1600" b="1" dirty="0" smtClean="0"/>
                        <a:t>v2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X2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Y2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Z2</a:t>
                      </a:r>
                      <a:endParaRPr lang="en-GB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Change reason</a:t>
                      </a:r>
                      <a:r>
                        <a:rPr lang="en-GB" sz="1600" b="0" baseline="0" dirty="0" smtClean="0"/>
                        <a:t> 5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/>
                        <a:t>Change reason</a:t>
                      </a:r>
                      <a:r>
                        <a:rPr lang="en-GB" sz="1600" b="0" baseline="0" dirty="0" smtClean="0"/>
                        <a:t> 6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January Board v3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X3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Y3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Z3</a:t>
                      </a:r>
                      <a:endParaRPr lang="en-GB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480" y="908720"/>
            <a:ext cx="845103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We will capture relevant changes by year by reason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113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1c – Charges in tabular format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93818"/>
            <a:ext cx="754380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67261" y="1844824"/>
            <a:ext cx="54006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Charge classifications taken from 18/19 Charging Statement, expect to see something similar for BP19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0490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2 &amp; 3  – </a:t>
            </a:r>
            <a:r>
              <a:rPr lang="en-GB" dirty="0" err="1" smtClean="0"/>
              <a:t>Totex</a:t>
            </a:r>
            <a:r>
              <a:rPr lang="en-GB" dirty="0" smtClean="0"/>
              <a:t> Waterfall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01" y="1700808"/>
            <a:ext cx="786765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5426" y="694437"/>
            <a:ext cx="845103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This example shows the </a:t>
            </a:r>
            <a:r>
              <a:rPr lang="en-GB" b="1" dirty="0" err="1" smtClean="0"/>
              <a:t>totex</a:t>
            </a:r>
            <a:r>
              <a:rPr lang="en-GB" b="1" dirty="0" smtClean="0"/>
              <a:t> waterfall 17/18 budget to January forecast to year end position. The format can be applied across a range </a:t>
            </a:r>
            <a:r>
              <a:rPr lang="en-GB" b="1" dirty="0" smtClean="0"/>
              <a:t>of scenarios. Year 1 trace would be detailed, outer years less so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83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4a – Meter Point Count DN &amp; </a:t>
            </a:r>
            <a:r>
              <a:rPr lang="en-GB" dirty="0" err="1" smtClean="0"/>
              <a:t>iGT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632848" cy="415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2406" y="811678"/>
            <a:ext cx="845103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meter point share percentages drive the allocation of shared general services lines.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185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4b – Meter Point Count DN level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02406" y="811678"/>
            <a:ext cx="845103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The </a:t>
            </a:r>
            <a:r>
              <a:rPr lang="en-GB" b="1" dirty="0" smtClean="0"/>
              <a:t>Meter Point count by discrete DN.</a:t>
            </a:r>
            <a:endParaRPr lang="en-GB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057400"/>
            <a:ext cx="80295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2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2a985eae-c12e-416e-9833-85f34b1ee04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4672</TotalTime>
  <Words>591</Words>
  <Application>Microsoft Office PowerPoint</Application>
  <PresentationFormat>On-screen Show (4:3)</PresentationFormat>
  <Paragraphs>148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xoserve templates</vt:lpstr>
      <vt:lpstr>Content Suggestions for the  BP19 Customer Class Packs </vt:lpstr>
      <vt:lpstr>Summary</vt:lpstr>
      <vt:lpstr>High Level Cost Classification in BP18</vt:lpstr>
      <vt:lpstr>Content suggestions for Customer Class Packs</vt:lpstr>
      <vt:lpstr>Section 1a – BP19 Version Change Tracker</vt:lpstr>
      <vt:lpstr>Section 1c – Charges in tabular format</vt:lpstr>
      <vt:lpstr>Section 2 &amp; 3  – Totex Waterfall</vt:lpstr>
      <vt:lpstr>Section 4a – Meter Point Count DN &amp; iGT </vt:lpstr>
      <vt:lpstr>Section 4b – Meter Point Count DN level</vt:lpstr>
      <vt:lpstr>Section 5 – Charging by Meter Point Bands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Nick Stace</cp:lastModifiedBy>
  <cp:revision>172</cp:revision>
  <cp:lastPrinted>2018-06-06T09:01:26Z</cp:lastPrinted>
  <dcterms:created xsi:type="dcterms:W3CDTF">2011-09-20T14:58:41Z</dcterms:created>
  <dcterms:modified xsi:type="dcterms:W3CDTF">2018-06-12T13:27:26Z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-1907823752</vt:i4>
  </property>
  <property fmtid="{D5CDD505-2E9C-101B-9397-08002B2CF9AE}" pid="4" name="_NewReviewCycle">
    <vt:lpwstr/>
  </property>
  <property fmtid="{D5CDD505-2E9C-101B-9397-08002B2CF9AE}" pid="5" name="_EmailSubject">
    <vt:lpwstr>BP19 Customer Class Pack Suggestions for discussion at next CoMC</vt:lpwstr>
  </property>
  <property fmtid="{D5CDD505-2E9C-101B-9397-08002B2CF9AE}" pid="6" name="_AuthorEmail">
    <vt:lpwstr>nick.stace@xoserve.com</vt:lpwstr>
  </property>
  <property fmtid="{D5CDD505-2E9C-101B-9397-08002B2CF9AE}" pid="7" name="_AuthorEmailDisplayName">
    <vt:lpwstr>Stace, Nick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-1468077573</vt:i4>
  </property>
</Properties>
</file>