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0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D3D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D3D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D3D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852" y="173482"/>
            <a:ext cx="487235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D3D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996" y="3187445"/>
            <a:ext cx="6633845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6120" marR="5080" indent="-693420"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3D5AA8"/>
                </a:solidFill>
                <a:latin typeface="Arial"/>
                <a:cs typeface="Arial"/>
              </a:rPr>
              <a:t>Key Value Indicators (</a:t>
            </a:r>
            <a:r>
              <a:rPr sz="4000" b="1" spc="-5" dirty="0" smtClean="0">
                <a:solidFill>
                  <a:srgbClr val="3D5AA8"/>
                </a:solidFill>
                <a:latin typeface="Arial"/>
                <a:cs typeface="Arial"/>
              </a:rPr>
              <a:t>KVIs)</a:t>
            </a:r>
            <a:r>
              <a:rPr lang="en-GB" sz="4000" b="1" spc="-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4000" b="1" spc="-5" dirty="0" smtClean="0">
                <a:solidFill>
                  <a:srgbClr val="3D5AA8"/>
                </a:solidFill>
                <a:latin typeface="Arial"/>
                <a:cs typeface="Arial"/>
              </a:rPr>
              <a:t>Version</a:t>
            </a:r>
            <a:r>
              <a:rPr sz="4000" b="1" dirty="0" smtClean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4000" b="1" spc="-5" dirty="0" smtClean="0">
                <a:solidFill>
                  <a:srgbClr val="3D5AA8"/>
                </a:solidFill>
                <a:latin typeface="Arial"/>
                <a:cs typeface="Arial"/>
              </a:rPr>
              <a:t>1.</a:t>
            </a:r>
            <a:r>
              <a:rPr lang="en-GB" sz="4000" b="1" spc="-5" dirty="0" smtClean="0">
                <a:solidFill>
                  <a:srgbClr val="3D5AA8"/>
                </a:solidFill>
                <a:latin typeface="Arial"/>
                <a:cs typeface="Arial"/>
              </a:rPr>
              <a:t>1 </a:t>
            </a:r>
          </a:p>
          <a:p>
            <a:pPr marL="706120" marR="5080" indent="-693420" algn="ctr">
              <a:lnSpc>
                <a:spcPct val="100000"/>
              </a:lnSpc>
              <a:spcBef>
                <a:spcPts val="95"/>
              </a:spcBef>
            </a:pPr>
            <a:r>
              <a:rPr lang="en-GB" sz="3200" b="1" spc="-5" dirty="0" smtClean="0">
                <a:solidFill>
                  <a:srgbClr val="3D5AA8"/>
                </a:solidFill>
                <a:latin typeface="Arial"/>
                <a:cs typeface="Arial"/>
              </a:rPr>
              <a:t>(amendments from V1.0 in red)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8882" y="5486400"/>
            <a:ext cx="6209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spc="-5" dirty="0" smtClean="0">
                <a:solidFill>
                  <a:srgbClr val="3D5AA8"/>
                </a:solidFill>
                <a:latin typeface="Arial"/>
                <a:cs typeface="Arial"/>
              </a:rPr>
              <a:t>For approval </a:t>
            </a:r>
            <a:r>
              <a:rPr sz="2400" dirty="0" smtClean="0">
                <a:solidFill>
                  <a:srgbClr val="3D5AA8"/>
                </a:solidFill>
                <a:latin typeface="Arial"/>
                <a:cs typeface="Arial"/>
              </a:rPr>
              <a:t>at </a:t>
            </a:r>
            <a:r>
              <a:rPr sz="2400" dirty="0" err="1">
                <a:solidFill>
                  <a:srgbClr val="3D5AA8"/>
                </a:solidFill>
                <a:latin typeface="Arial"/>
                <a:cs typeface="Arial"/>
              </a:rPr>
              <a:t>CoMC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lang="en-GB" sz="2400" dirty="0" smtClean="0">
                <a:solidFill>
                  <a:srgbClr val="3D5AA8"/>
                </a:solidFill>
                <a:latin typeface="Arial"/>
                <a:cs typeface="Arial"/>
              </a:rPr>
              <a:t>20</a:t>
            </a:r>
            <a:r>
              <a:rPr lang="en-GB" sz="2400" baseline="30000" dirty="0" smtClean="0">
                <a:solidFill>
                  <a:srgbClr val="3D5AA8"/>
                </a:solidFill>
                <a:latin typeface="Arial"/>
                <a:cs typeface="Arial"/>
              </a:rPr>
              <a:t>th</a:t>
            </a:r>
            <a:r>
              <a:rPr lang="en-GB" sz="2400" dirty="0" smtClean="0">
                <a:solidFill>
                  <a:srgbClr val="3D5AA8"/>
                </a:solidFill>
                <a:latin typeface="Arial"/>
                <a:cs typeface="Arial"/>
              </a:rPr>
              <a:t> June</a:t>
            </a:r>
            <a:r>
              <a:rPr sz="2400" spc="-385" dirty="0" smtClean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2018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6629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Customer Relationship</a:t>
            </a:r>
            <a:r>
              <a:rPr spc="25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25945"/>
            <a:ext cx="8644890" cy="462851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Relationship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Management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Improve the quality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efficiency of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Xoserve’s engagement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</a:t>
            </a:r>
            <a:r>
              <a:rPr sz="1800" spc="2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Improve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Xoserve’s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relationship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its</a:t>
            </a:r>
            <a:r>
              <a:rPr sz="1800" spc="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Adding value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 dirty="0">
              <a:latin typeface="Arial"/>
              <a:cs typeface="Arial"/>
            </a:endParaRPr>
          </a:p>
          <a:p>
            <a:pPr marL="756285" marR="247015" lvl="1" indent="-286385">
              <a:lnSpc>
                <a:spcPct val="90100"/>
              </a:lnSpc>
              <a:spcBef>
                <a:spcPts val="44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95% or more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feedback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stated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that they ‘Trust’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Xoserve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requested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rate as ‘Trust’, ‘Starting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‘Don’t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strategic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decisions</a:t>
            </a:r>
            <a:endParaRPr sz="1800" dirty="0">
              <a:latin typeface="Arial"/>
              <a:cs typeface="Arial"/>
            </a:endParaRPr>
          </a:p>
          <a:p>
            <a:pPr marL="756285" marR="247015" lvl="1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95% or more of 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feedback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stated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that they ‘Trust’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Xoserve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requested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rate as ‘Trust’, ‘Starting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‘Don’t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operational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services</a:t>
            </a:r>
            <a:endParaRPr sz="1800" dirty="0">
              <a:latin typeface="Arial"/>
              <a:cs typeface="Arial"/>
            </a:endParaRPr>
          </a:p>
          <a:p>
            <a:pPr marL="756285" marR="5080" lvl="1" indent="-286385">
              <a:lnSpc>
                <a:spcPts val="1939"/>
              </a:lnSpc>
              <a:spcBef>
                <a:spcPts val="44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95%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or more of customers </a:t>
            </a:r>
            <a:r>
              <a:rPr sz="1800" spc="-20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provided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feedback stated that they ‘Trust’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Xoserve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requested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rate as ‘Trust’, ‘Starting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‘Don’t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Trust’ in  putting our customers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first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7644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Customer Relationship Management</a:t>
            </a:r>
            <a:r>
              <a:rPr spc="55" dirty="0"/>
              <a:t> </a:t>
            </a: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25945"/>
            <a:ext cx="8678545" cy="242125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agreed action plans based on feedback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received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Regular review and feedback</a:t>
            </a:r>
            <a:r>
              <a:rPr sz="1800" spc="4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sessions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Be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proactive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go the extra mile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our</a:t>
            </a:r>
            <a:r>
              <a:rPr sz="1800" spc="1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Seek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build advocacy through every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interaction</a:t>
            </a:r>
            <a:endParaRPr sz="1800">
              <a:latin typeface="Arial"/>
              <a:cs typeface="Arial"/>
            </a:endParaRPr>
          </a:p>
          <a:p>
            <a:pPr marL="756285" marR="1032510" lvl="1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Think outside-in as our starting point, seeking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first 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understand our  customers and then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understood.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Have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empathy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our customers’ diverse businesses and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differing</a:t>
            </a:r>
            <a:r>
              <a:rPr sz="1800" spc="1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challenges.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25228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</a:t>
            </a:r>
            <a:r>
              <a:rPr spc="-55" dirty="0"/>
              <a:t> </a:t>
            </a:r>
            <a:r>
              <a:rPr spc="-5" dirty="0"/>
              <a:t>Services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25945"/>
            <a:ext cx="8602980" cy="455866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Data Services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Trigger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Data or process issues identified by Customer(s) or</a:t>
            </a:r>
            <a:r>
              <a:rPr sz="1800" spc="6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Xoserve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Improved accuracy and completeness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data held on UKLink</a:t>
            </a:r>
            <a:r>
              <a:rPr sz="1800" spc="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systems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Efficient 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effective</a:t>
            </a:r>
            <a:r>
              <a:rPr sz="1800" spc="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processes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Scope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Includes data issues identified by Customer or</a:t>
            </a:r>
            <a:r>
              <a:rPr sz="1800" spc="5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Xoserve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Includes process issues identified by Customer or</a:t>
            </a:r>
            <a:r>
              <a:rPr sz="1800" spc="6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Xoserve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055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90% or more of 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feedback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responded</a:t>
            </a:r>
            <a:r>
              <a:rPr sz="1800" spc="1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‘Exceeded</a:t>
            </a:r>
            <a:endParaRPr sz="1800">
              <a:latin typeface="Arial"/>
              <a:cs typeface="Arial"/>
            </a:endParaRPr>
          </a:p>
          <a:p>
            <a:pPr marL="756285" marR="5080">
              <a:lnSpc>
                <a:spcPts val="1939"/>
              </a:lnSpc>
              <a:spcBef>
                <a:spcPts val="140"/>
              </a:spcBef>
              <a:tabLst>
                <a:tab pos="442595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 or</a:t>
            </a:r>
            <a:r>
              <a:rPr sz="1800" spc="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‘Met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	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requested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rate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service as: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‘Exceeded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Expectations’, ‘Met Expectations’, ‘Met Some Expectations’ 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‘Did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Not Meet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35356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 Services</a:t>
            </a:r>
            <a:r>
              <a:rPr spc="-80" dirty="0"/>
              <a:t> </a:t>
            </a:r>
            <a:r>
              <a:rPr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25945"/>
            <a:ext cx="8505190" cy="31076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Management Information provided,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where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available,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support</a:t>
            </a:r>
            <a:r>
              <a:rPr sz="1800" spc="1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756285" marR="5080" lvl="1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Sessions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review data or process issues identified, potential reasons,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carry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out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root cause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analysis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where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applicable,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 process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awareness and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support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resolve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issues</a:t>
            </a:r>
            <a:endParaRPr sz="1800">
              <a:latin typeface="Arial"/>
              <a:cs typeface="Arial"/>
            </a:endParaRPr>
          </a:p>
          <a:p>
            <a:pPr marL="756285" marR="591185" lvl="1" indent="-286385">
              <a:lnSpc>
                <a:spcPts val="1939"/>
              </a:lnSpc>
              <a:spcBef>
                <a:spcPts val="44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agreed action plans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support 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improving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processes and/or quality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industry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756285" marR="616585" lvl="1" indent="-286385" algn="just">
              <a:lnSpc>
                <a:spcPct val="90100"/>
              </a:lnSpc>
              <a:spcBef>
                <a:spcPts val="405"/>
              </a:spcBef>
              <a:buFont typeface="Wingdings"/>
              <a:buChar char=""/>
              <a:tabLst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Where the issue identified is industry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wide,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take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lead role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facilitate  discussions, allocate resources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 focus, resolution action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plan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produced,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analysis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and support until resolution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/</a:t>
            </a:r>
            <a:r>
              <a:rPr sz="1800" spc="1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closure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Regular updates provided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affected</a:t>
            </a:r>
            <a:r>
              <a:rPr sz="1800" spc="3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43408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Customer Data</a:t>
            </a:r>
            <a:r>
              <a:rPr spc="-30" dirty="0"/>
              <a:t> </a:t>
            </a:r>
            <a:r>
              <a:rPr spc="-5" dirty="0"/>
              <a:t>Security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59" y="756259"/>
            <a:ext cx="8609965" cy="32264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Customer Data</a:t>
            </a:r>
            <a:r>
              <a:rPr sz="2000" spc="-6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Security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Protecting the integrity and security of customers data at all</a:t>
            </a:r>
            <a:r>
              <a:rPr sz="2000" spc="-24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times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Zero data</a:t>
            </a:r>
            <a:r>
              <a:rPr sz="2000" spc="-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breaches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data security breaches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categorised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as ‘Critical’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or</a:t>
            </a:r>
            <a:r>
              <a:rPr sz="2000" spc="-16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‘High’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4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more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than one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(1) data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security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breaches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categorised as</a:t>
            </a:r>
            <a:r>
              <a:rPr sz="2000" spc="-2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‘Medium’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more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than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five (5) data security breaches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categorised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as</a:t>
            </a:r>
            <a:r>
              <a:rPr sz="2000" spc="-16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‘Low’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53568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Customer Data Security</a:t>
            </a:r>
            <a:r>
              <a:rPr spc="-25" dirty="0"/>
              <a:t> </a:t>
            </a:r>
            <a:r>
              <a:rPr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59" y="754510"/>
            <a:ext cx="8695690" cy="409829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Protect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integrity and security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our customers data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all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times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Notification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any data breaches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impacted customers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4 hours</a:t>
            </a:r>
            <a:r>
              <a:rPr sz="1800" spc="16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identification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Resolution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2 business</a:t>
            </a:r>
            <a:r>
              <a:rPr sz="1800" spc="8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Continuous review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‘Information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Security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Management’</a:t>
            </a:r>
            <a:r>
              <a:rPr sz="1800" spc="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policy.</a:t>
            </a:r>
            <a:endParaRPr sz="1800">
              <a:latin typeface="Arial"/>
              <a:cs typeface="Arial"/>
            </a:endParaRPr>
          </a:p>
          <a:p>
            <a:pPr marL="756285" marR="1000125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Continuously assess sensitive data location 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risk,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access activity,  movement, and user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behavior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Regular internal technical</a:t>
            </a:r>
            <a:r>
              <a:rPr sz="1800" spc="3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audits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External Audit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(BSI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ISO27001)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certification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Full compliance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General Data Protection Regulation</a:t>
            </a:r>
            <a:r>
              <a:rPr sz="1800" spc="1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(GDPR)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ts val="2055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Engagement plans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raise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awareness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and understanding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importance</a:t>
            </a:r>
            <a:r>
              <a:rPr sz="1800" spc="15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756285">
              <a:lnSpc>
                <a:spcPts val="2055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data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security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2966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Service</a:t>
            </a:r>
            <a:r>
              <a:rPr spc="-55" dirty="0"/>
              <a:t> </a:t>
            </a:r>
            <a:r>
              <a:rPr spc="-5" dirty="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26519"/>
            <a:ext cx="8667115" cy="52508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Service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4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DSC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All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KPIs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met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98%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of Priority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1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2 KPIs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met over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financial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year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marR="27940" lvl="1" indent="-286385">
              <a:lnSpc>
                <a:spcPct val="100000"/>
              </a:lnSpc>
              <a:spcBef>
                <a:spcPts val="439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Review existing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KPIs 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relevance and priority. Submit proposed updates (via  a Change Proposal)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Contract Management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Committee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Not failing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same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 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more than 2 consecutive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months</a:t>
            </a:r>
            <a:endParaRPr sz="18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Notification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affected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where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Priority 1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2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has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been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missed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2 business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Monthly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reporting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Contract Management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Committee</a:t>
            </a:r>
            <a:endParaRPr sz="1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Continuously improve our systems, processes and data, using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</a:t>
            </a:r>
            <a:r>
              <a:rPr sz="1800" spc="114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latest</a:t>
            </a:r>
            <a:endParaRPr sz="1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automation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lean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techniques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drive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efficiencies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3583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Financial Reporting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825945"/>
            <a:ext cx="8126730" cy="337248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6991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Financial Reporting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current financial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year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699135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 customers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view of company financial</a:t>
            </a:r>
            <a:r>
              <a:rPr sz="1800" spc="8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29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>
              <a:latin typeface="Arial"/>
              <a:cs typeface="Arial"/>
            </a:endParaRPr>
          </a:p>
          <a:p>
            <a:pPr marL="698500" marR="601345" lvl="1" indent="-228600">
              <a:lnSpc>
                <a:spcPts val="1939"/>
              </a:lnSpc>
              <a:spcBef>
                <a:spcPts val="470"/>
              </a:spcBef>
              <a:buFont typeface="Wingdings"/>
              <a:buChar char=""/>
              <a:tabLst>
                <a:tab pos="6991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Financial reporting provided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Contract Management Committee to  agreed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timescales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3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698500" marR="322580" lvl="1" indent="-228600">
              <a:lnSpc>
                <a:spcPts val="1939"/>
              </a:lnSpc>
              <a:spcBef>
                <a:spcPts val="470"/>
              </a:spcBef>
              <a:buFont typeface="Wingdings"/>
              <a:buChar char=""/>
              <a:tabLst>
                <a:tab pos="6991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Quarterly updates including actual performance against budget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/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latest  forecast, any changes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forecast 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impact on</a:t>
            </a:r>
            <a:r>
              <a:rPr sz="1800" spc="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charges.</a:t>
            </a:r>
            <a:endParaRPr sz="18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699135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Offer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sessions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review finances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 individual customer charging</a:t>
            </a:r>
            <a:r>
              <a:rPr sz="1800" spc="114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level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45319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Timescales &amp; Next</a:t>
            </a:r>
            <a:r>
              <a:rPr spc="-35" dirty="0"/>
              <a:t> </a:t>
            </a:r>
            <a:r>
              <a:rPr spc="-5" dirty="0"/>
              <a:t>Steps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173" y="830325"/>
          <a:ext cx="8688070" cy="5604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365"/>
                <a:gridCol w="1584325"/>
                <a:gridCol w="1152525"/>
                <a:gridCol w="2903855"/>
              </a:tblGrid>
              <a:tr h="37020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Activity/Action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Comments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1083945" marR="133985" indent="-93154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Review KVIs &amp; agree values &amp;  measures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14/03/2018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Complete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106805" marR="200025" indent="-8890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Issue updated KVIs to CoMC  members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16/03/2018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Xoserve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Complete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Provide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feedback/updates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21/03/2018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96850" marR="1771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If any updates are provided,  updated KVIs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be issued  on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22/03/2018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Acceptance of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KVIs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23/03/2018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Complete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885825" marR="387350" indent="-4806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Issue accepted KVIs and  ‘Briefing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Pack’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26/03/2018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Xoserve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76835" indent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Pack will be used by  customers to communicate  KVIs within their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organisations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Trial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75" baseline="26455" dirty="0">
                          <a:latin typeface="Arial"/>
                          <a:cs typeface="Arial"/>
                        </a:rPr>
                        <a:t>st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April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Xoserve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For 1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month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Formal Approval of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KVIs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18/04/2018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Complete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Implementation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R="19240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75" baseline="26455" dirty="0">
                          <a:latin typeface="Arial"/>
                          <a:cs typeface="Arial"/>
                        </a:rPr>
                        <a:t>st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6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All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Reporting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6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June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Xoserve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CoMC &amp;</a:t>
                      </a:r>
                      <a:r>
                        <a:rPr sz="16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Constituent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meetings.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Review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KVIs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October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2018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Xoserve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Formal review at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CoMC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222884"/>
            <a:ext cx="7596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KVI Capture &amp; Reporting Timescales for 2018 </a:t>
            </a:r>
            <a:r>
              <a:rPr sz="2400" dirty="0"/>
              <a:t>–</a:t>
            </a:r>
            <a:r>
              <a:rPr sz="2400" spc="105" dirty="0"/>
              <a:t> </a:t>
            </a:r>
            <a:r>
              <a:rPr sz="2400" spc="-10" dirty="0"/>
              <a:t>2019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85005"/>
              </p:ext>
            </p:extLst>
          </p:nvPr>
        </p:nvGraphicFramePr>
        <p:xfrm>
          <a:off x="222250" y="901700"/>
          <a:ext cx="8662667" cy="5086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725"/>
                <a:gridCol w="642619"/>
                <a:gridCol w="642619"/>
                <a:gridCol w="571500"/>
                <a:gridCol w="642620"/>
                <a:gridCol w="642620"/>
                <a:gridCol w="570864"/>
                <a:gridCol w="642620"/>
                <a:gridCol w="642620"/>
                <a:gridCol w="642620"/>
                <a:gridCol w="642620"/>
                <a:gridCol w="642620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0025" marR="83820" indent="-946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May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103505" indent="-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Jun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06680" indent="-400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Jul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88900" indent="-933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ug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97155" indent="-82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79375" indent="-641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Oct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87630" indent="-869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Nov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96520" indent="-825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109855" indent="-704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101600" indent="-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Feb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02565" marR="101600" indent="-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155" marR="554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Issue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uti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112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112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175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155" marR="300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Change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Relationship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Management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0833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Services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q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u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155" marR="1327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Customer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data  Security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112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155" marR="807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Service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very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7112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155" marR="6432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Financial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rting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4651" y="6121704"/>
            <a:ext cx="17487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800" spc="-5" dirty="0">
                <a:latin typeface="Arial"/>
                <a:cs typeface="Arial"/>
              </a:rPr>
              <a:t>Data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Capture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3992" y="6107074"/>
            <a:ext cx="1409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indent="-39306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05765" algn="l"/>
                <a:tab pos="406400" algn="l"/>
              </a:tabLst>
            </a:pPr>
            <a:r>
              <a:rPr sz="1800" spc="-5" dirty="0">
                <a:latin typeface="Arial"/>
                <a:cs typeface="Arial"/>
              </a:rPr>
              <a:t>Reporting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22491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62710"/>
            <a:ext cx="8700135" cy="51568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43815" indent="-342900">
              <a:lnSpc>
                <a:spcPts val="1939"/>
              </a:lnSpc>
              <a:spcBef>
                <a:spcPts val="34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addition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existing DSC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KPIs,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Xoserve have introduced,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customers, a  Key Value Indicator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(KVI)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framework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based 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key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services that Xoserve provides 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our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 customers</a:t>
            </a:r>
            <a:endParaRPr sz="1800" dirty="0">
              <a:latin typeface="Arial"/>
              <a:cs typeface="Arial"/>
            </a:endParaRPr>
          </a:p>
          <a:p>
            <a:pPr marL="355600" marR="908050" indent="-342900">
              <a:lnSpc>
                <a:spcPts val="1939"/>
              </a:lnSpc>
              <a:spcBef>
                <a:spcPts val="4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Proposal and approach agreed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Board 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at 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November 2017  Contract Management Committee (CoMC)</a:t>
            </a:r>
            <a:r>
              <a:rPr sz="1800" spc="5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meeting</a:t>
            </a:r>
            <a:endParaRPr sz="1800" dirty="0">
              <a:latin typeface="Arial"/>
              <a:cs typeface="Arial"/>
            </a:endParaRPr>
          </a:p>
          <a:p>
            <a:pPr marL="355600" marR="233045" indent="-342900">
              <a:lnSpc>
                <a:spcPts val="1939"/>
              </a:lnSpc>
              <a:spcBef>
                <a:spcPts val="43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Discussions held and feedback received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each Customer Class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develop a 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set of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KVIs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This resulted in 18 </a:t>
            </a:r>
            <a:r>
              <a:rPr lang="en-GB" sz="1800" spc="-5" dirty="0" smtClean="0">
                <a:solidFill>
                  <a:srgbClr val="3D5AA8"/>
                </a:solidFill>
                <a:latin typeface="Arial"/>
                <a:cs typeface="Arial"/>
              </a:rPr>
              <a:t>but </a:t>
            </a:r>
            <a:r>
              <a:rPr sz="1800" spc="-5" dirty="0" smtClean="0">
                <a:solidFill>
                  <a:srgbClr val="3D5AA8"/>
                </a:solidFill>
                <a:latin typeface="Arial"/>
                <a:cs typeface="Arial"/>
              </a:rPr>
              <a:t>all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under 7 common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themes;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Issue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Resolution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Management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Relationship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Management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Data Services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Data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Security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Service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Delivery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Financial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Reporting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9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These 7 topics are the new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KVIs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that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monitored, measured and reported</a:t>
            </a:r>
            <a:r>
              <a:rPr sz="1800" spc="2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on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ts val="2055"/>
              </a:lnSpc>
              <a:spcBef>
                <a:spcPts val="2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These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implemented on 1</a:t>
            </a:r>
            <a:r>
              <a:rPr sz="1800" spc="-7" baseline="25462" dirty="0">
                <a:solidFill>
                  <a:srgbClr val="3D5AA8"/>
                </a:solidFill>
                <a:latin typeface="Arial"/>
                <a:cs typeface="Arial"/>
              </a:rPr>
              <a:t>st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May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2018,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Issue Resolution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KVI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</a:t>
            </a:r>
            <a:r>
              <a:rPr sz="1800" spc="-2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being</a:t>
            </a:r>
            <a:endParaRPr sz="1800" dirty="0">
              <a:latin typeface="Arial"/>
              <a:cs typeface="Arial"/>
            </a:endParaRPr>
          </a:p>
          <a:p>
            <a:pPr marL="355600">
              <a:lnSpc>
                <a:spcPts val="2055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trialled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1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month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April 2018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test 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processes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measures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222884"/>
            <a:ext cx="7628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KVI Capture &amp; Reporting Timescales from April</a:t>
            </a:r>
            <a:r>
              <a:rPr sz="2400" spc="85" dirty="0"/>
              <a:t> </a:t>
            </a:r>
            <a:r>
              <a:rPr sz="2400" spc="-5" dirty="0"/>
              <a:t>2019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75052"/>
              </p:ext>
            </p:extLst>
          </p:nvPr>
        </p:nvGraphicFramePr>
        <p:xfrm>
          <a:off x="461200" y="919988"/>
          <a:ext cx="8275954" cy="5121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320"/>
                <a:gridCol w="522605"/>
                <a:gridCol w="621030"/>
                <a:gridCol w="571499"/>
                <a:gridCol w="508000"/>
                <a:gridCol w="571500"/>
                <a:gridCol w="571500"/>
                <a:gridCol w="508000"/>
                <a:gridCol w="571500"/>
                <a:gridCol w="571500"/>
                <a:gridCol w="571500"/>
                <a:gridCol w="571500"/>
                <a:gridCol w="571500"/>
              </a:tblGrid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Jun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Jul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Oct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790" marR="361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Issue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uti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Change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Management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 marR="107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Relationship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790" marR="5638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Data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rvic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q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u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01345">
                <a:tc>
                  <a:txBody>
                    <a:bodyPr/>
                    <a:lstStyle/>
                    <a:p>
                      <a:pPr marL="97790" marR="449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stom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Data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ED1E0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97790">
                        <a:lnSpc>
                          <a:spcPts val="206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Security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Service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Delivery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66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  <a:p>
                      <a:pPr marL="698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 marR="449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Financial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rting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44651" y="6121704"/>
            <a:ext cx="17487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800" spc="-5" dirty="0">
                <a:latin typeface="Arial"/>
                <a:cs typeface="Arial"/>
              </a:rPr>
              <a:t>Data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Capture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3992" y="6107074"/>
            <a:ext cx="1409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indent="-39306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05765" algn="l"/>
                <a:tab pos="406400" algn="l"/>
              </a:tabLst>
            </a:pPr>
            <a:r>
              <a:rPr sz="1800" spc="-5" dirty="0">
                <a:latin typeface="Arial"/>
                <a:cs typeface="Arial"/>
              </a:rPr>
              <a:t>Reporting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11899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Status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15213"/>
            <a:ext cx="8653145" cy="527259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At the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March CoMC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 KVIs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were</a:t>
            </a:r>
            <a:r>
              <a:rPr sz="2400" spc="-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‘accepted’</a:t>
            </a:r>
            <a:endParaRPr sz="2400" dirty="0">
              <a:latin typeface="Arial"/>
              <a:cs typeface="Arial"/>
            </a:endParaRPr>
          </a:p>
          <a:p>
            <a:pPr marL="355600" marR="36830" indent="-342900" algn="just">
              <a:lnSpc>
                <a:spcPct val="100000"/>
              </a:lnSpc>
              <a:spcBef>
                <a:spcPts val="580"/>
              </a:spcBef>
              <a:buClr>
                <a:srgbClr val="0061C7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Agreed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they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will be implemented on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1</a:t>
            </a:r>
            <a:r>
              <a:rPr sz="2400" baseline="24305" dirty="0">
                <a:solidFill>
                  <a:srgbClr val="3D5AA8"/>
                </a:solidFill>
                <a:latin typeface="Arial"/>
                <a:cs typeface="Arial"/>
              </a:rPr>
              <a:t>st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May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2018 (subject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approval in April) and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 Issue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Management KVI trailed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1  month </a:t>
            </a:r>
            <a:r>
              <a:rPr sz="2400" spc="-10" dirty="0">
                <a:solidFill>
                  <a:srgbClr val="3D5AA8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April 2018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to test the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measures and</a:t>
            </a:r>
            <a:r>
              <a:rPr sz="24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process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 KVIs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were reviewed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CoMC in April and minor</a:t>
            </a:r>
            <a:r>
              <a:rPr sz="2400" spc="10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updates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proposed and</a:t>
            </a:r>
            <a:r>
              <a:rPr sz="24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agreed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The following slides provides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details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KVIs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were  approved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18</a:t>
            </a:r>
            <a:r>
              <a:rPr sz="2400" spc="-7" baseline="24305" dirty="0">
                <a:solidFill>
                  <a:srgbClr val="3D5AA8"/>
                </a:solidFill>
                <a:latin typeface="Arial"/>
                <a:cs typeface="Arial"/>
              </a:rPr>
              <a:t>th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April</a:t>
            </a:r>
            <a:r>
              <a:rPr sz="2400" spc="-1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CoMC</a:t>
            </a:r>
            <a:endParaRPr sz="2400" dirty="0">
              <a:latin typeface="Arial"/>
              <a:cs typeface="Arial"/>
            </a:endParaRPr>
          </a:p>
          <a:p>
            <a:pPr marL="355600" marR="595630" indent="-342900">
              <a:lnSpc>
                <a:spcPct val="100000"/>
              </a:lnSpc>
              <a:spcBef>
                <a:spcPts val="5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Engagement will continue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review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KVIs </a:t>
            </a:r>
            <a:r>
              <a:rPr sz="2400" dirty="0">
                <a:solidFill>
                  <a:srgbClr val="3D5AA8"/>
                </a:solidFill>
                <a:latin typeface="Arial"/>
                <a:cs typeface="Arial"/>
              </a:rPr>
              <a:t>&amp; </a:t>
            </a:r>
            <a:r>
              <a:rPr sz="2400" spc="-5" dirty="0">
                <a:solidFill>
                  <a:srgbClr val="3D5AA8"/>
                </a:solidFill>
                <a:latin typeface="Arial"/>
                <a:cs typeface="Arial"/>
              </a:rPr>
              <a:t>apply any  changes</a:t>
            </a:r>
            <a:r>
              <a:rPr sz="2400" spc="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3D5AA8"/>
                </a:solidFill>
                <a:latin typeface="Arial"/>
                <a:cs typeface="Arial"/>
              </a:rPr>
              <a:t>needed</a:t>
            </a:r>
            <a:endParaRPr lang="en-GB" sz="2400" spc="-5" dirty="0" smtClean="0">
              <a:solidFill>
                <a:srgbClr val="3D5AA8"/>
              </a:solidFill>
              <a:latin typeface="Arial"/>
              <a:cs typeface="Arial"/>
            </a:endParaRPr>
          </a:p>
          <a:p>
            <a:pPr marL="355600" marR="595630" indent="-342900">
              <a:lnSpc>
                <a:spcPct val="100000"/>
              </a:lnSpc>
              <a:spcBef>
                <a:spcPts val="575"/>
              </a:spcBef>
              <a:buClr>
                <a:srgbClr val="0061C7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GB" sz="2400" spc="-5" dirty="0" smtClean="0">
                <a:solidFill>
                  <a:srgbClr val="FF0000"/>
                </a:solidFill>
                <a:latin typeface="Arial"/>
                <a:cs typeface="Arial"/>
              </a:rPr>
              <a:t>Updates to Change Management KVI agreed in principle at May </a:t>
            </a:r>
            <a:r>
              <a:rPr lang="en-GB" sz="2400" spc="-5" dirty="0" err="1" smtClean="0">
                <a:solidFill>
                  <a:srgbClr val="FF0000"/>
                </a:solidFill>
                <a:latin typeface="Arial"/>
                <a:cs typeface="Arial"/>
              </a:rPr>
              <a:t>CoMC</a:t>
            </a:r>
            <a:r>
              <a:rPr lang="en-GB" sz="2400" spc="-5" dirty="0" smtClean="0">
                <a:solidFill>
                  <a:srgbClr val="FF0000"/>
                </a:solidFill>
                <a:latin typeface="Arial"/>
                <a:cs typeface="Arial"/>
              </a:rPr>
              <a:t>. Requesting approval at June </a:t>
            </a:r>
            <a:r>
              <a:rPr lang="en-GB" sz="2400" spc="-5" dirty="0" err="1" smtClean="0">
                <a:solidFill>
                  <a:srgbClr val="FF0000"/>
                </a:solidFill>
                <a:latin typeface="Arial"/>
                <a:cs typeface="Arial"/>
              </a:rPr>
              <a:t>CoMC</a:t>
            </a:r>
            <a:r>
              <a:rPr lang="en-GB" sz="2400" spc="-5" dirty="0" smtClean="0">
                <a:solidFill>
                  <a:srgbClr val="FF0000"/>
                </a:solidFill>
                <a:latin typeface="Arial"/>
                <a:cs typeface="Arial"/>
              </a:rPr>
              <a:t>. Updates shown in red on following slides. 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73723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Introducing the Performance</a:t>
            </a:r>
            <a:r>
              <a:rPr spc="65" dirty="0"/>
              <a:t> </a:t>
            </a:r>
            <a:r>
              <a:rPr spc="-5" dirty="0"/>
              <a:t>Framework</a:t>
            </a:r>
          </a:p>
        </p:txBody>
      </p:sp>
      <p:sp>
        <p:nvSpPr>
          <p:cNvPr id="3" name="object 3"/>
          <p:cNvSpPr/>
          <p:nvPr/>
        </p:nvSpPr>
        <p:spPr>
          <a:xfrm>
            <a:off x="786841" y="908685"/>
            <a:ext cx="7417434" cy="4897120"/>
          </a:xfrm>
          <a:custGeom>
            <a:avLst/>
            <a:gdLst/>
            <a:ahLst/>
            <a:cxnLst/>
            <a:rect l="l" t="t" r="r" b="b"/>
            <a:pathLst>
              <a:path w="7417434" h="4897120">
                <a:moveTo>
                  <a:pt x="3708450" y="0"/>
                </a:moveTo>
                <a:lnTo>
                  <a:pt x="0" y="4896573"/>
                </a:lnTo>
                <a:lnTo>
                  <a:pt x="7416850" y="4896573"/>
                </a:lnTo>
                <a:lnTo>
                  <a:pt x="3708450" y="0"/>
                </a:lnTo>
                <a:close/>
              </a:path>
            </a:pathLst>
          </a:custGeom>
          <a:solidFill>
            <a:srgbClr val="3D5AA8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841" y="908685"/>
            <a:ext cx="7417434" cy="4897120"/>
          </a:xfrm>
          <a:custGeom>
            <a:avLst/>
            <a:gdLst/>
            <a:ahLst/>
            <a:cxnLst/>
            <a:rect l="l" t="t" r="r" b="b"/>
            <a:pathLst>
              <a:path w="7417434" h="4897120">
                <a:moveTo>
                  <a:pt x="0" y="4896573"/>
                </a:moveTo>
                <a:lnTo>
                  <a:pt x="3708450" y="0"/>
                </a:lnTo>
                <a:lnTo>
                  <a:pt x="7416850" y="4896573"/>
                </a:lnTo>
                <a:lnTo>
                  <a:pt x="0" y="489657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4210" y="3830192"/>
            <a:ext cx="25863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DSC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KPIs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DSC </a:t>
            </a:r>
            <a:r>
              <a:rPr sz="2400" dirty="0">
                <a:latin typeface="Arial"/>
                <a:cs typeface="Arial"/>
              </a:rPr>
              <a:t>Service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62429" y="4559680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4177" y="3284982"/>
            <a:ext cx="3655695" cy="0"/>
          </a:xfrm>
          <a:custGeom>
            <a:avLst/>
            <a:gdLst/>
            <a:ahLst/>
            <a:cxnLst/>
            <a:rect l="l" t="t" r="r" b="b"/>
            <a:pathLst>
              <a:path w="3655695">
                <a:moveTo>
                  <a:pt x="0" y="0"/>
                </a:moveTo>
                <a:lnTo>
                  <a:pt x="365531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35678" y="2086736"/>
            <a:ext cx="922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7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KVIs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39284" y="4239640"/>
            <a:ext cx="114300" cy="720090"/>
          </a:xfrm>
          <a:custGeom>
            <a:avLst/>
            <a:gdLst/>
            <a:ahLst/>
            <a:cxnLst/>
            <a:rect l="l" t="t" r="r" b="b"/>
            <a:pathLst>
              <a:path w="114300" h="720089">
                <a:moveTo>
                  <a:pt x="38100" y="605789"/>
                </a:moveTo>
                <a:lnTo>
                  <a:pt x="0" y="605789"/>
                </a:lnTo>
                <a:lnTo>
                  <a:pt x="57150" y="720089"/>
                </a:lnTo>
                <a:lnTo>
                  <a:pt x="104775" y="624839"/>
                </a:lnTo>
                <a:lnTo>
                  <a:pt x="38100" y="624839"/>
                </a:lnTo>
                <a:lnTo>
                  <a:pt x="38100" y="605789"/>
                </a:lnTo>
                <a:close/>
              </a:path>
              <a:path w="114300" h="720089">
                <a:moveTo>
                  <a:pt x="76200" y="95249"/>
                </a:moveTo>
                <a:lnTo>
                  <a:pt x="38100" y="95249"/>
                </a:lnTo>
                <a:lnTo>
                  <a:pt x="38100" y="624839"/>
                </a:lnTo>
                <a:lnTo>
                  <a:pt x="76200" y="624839"/>
                </a:lnTo>
                <a:lnTo>
                  <a:pt x="76200" y="95249"/>
                </a:lnTo>
                <a:close/>
              </a:path>
              <a:path w="114300" h="720089">
                <a:moveTo>
                  <a:pt x="114300" y="605789"/>
                </a:moveTo>
                <a:lnTo>
                  <a:pt x="76200" y="605789"/>
                </a:lnTo>
                <a:lnTo>
                  <a:pt x="76200" y="624839"/>
                </a:lnTo>
                <a:lnTo>
                  <a:pt x="104775" y="624839"/>
                </a:lnTo>
                <a:lnTo>
                  <a:pt x="114300" y="605789"/>
                </a:lnTo>
                <a:close/>
              </a:path>
              <a:path w="114300" h="720089">
                <a:moveTo>
                  <a:pt x="57150" y="0"/>
                </a:moveTo>
                <a:lnTo>
                  <a:pt x="0" y="114299"/>
                </a:lnTo>
                <a:lnTo>
                  <a:pt x="38100" y="114299"/>
                </a:lnTo>
                <a:lnTo>
                  <a:pt x="38100" y="95249"/>
                </a:lnTo>
                <a:lnTo>
                  <a:pt x="104775" y="95249"/>
                </a:lnTo>
                <a:lnTo>
                  <a:pt x="57150" y="0"/>
                </a:lnTo>
                <a:close/>
              </a:path>
              <a:path w="114300" h="720089">
                <a:moveTo>
                  <a:pt x="104775" y="95249"/>
                </a:moveTo>
                <a:lnTo>
                  <a:pt x="76200" y="95249"/>
                </a:lnTo>
                <a:lnTo>
                  <a:pt x="76200" y="114299"/>
                </a:lnTo>
                <a:lnTo>
                  <a:pt x="114300" y="114299"/>
                </a:lnTo>
                <a:lnTo>
                  <a:pt x="104775" y="95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2553" y="2522473"/>
            <a:ext cx="114300" cy="1151890"/>
          </a:xfrm>
          <a:custGeom>
            <a:avLst/>
            <a:gdLst/>
            <a:ahLst/>
            <a:cxnLst/>
            <a:rect l="l" t="t" r="r" b="b"/>
            <a:pathLst>
              <a:path w="114300" h="1151889">
                <a:moveTo>
                  <a:pt x="76200" y="95250"/>
                </a:moveTo>
                <a:lnTo>
                  <a:pt x="38100" y="95250"/>
                </a:lnTo>
                <a:lnTo>
                  <a:pt x="38100" y="1151508"/>
                </a:lnTo>
                <a:lnTo>
                  <a:pt x="76200" y="1151508"/>
                </a:lnTo>
                <a:lnTo>
                  <a:pt x="76200" y="95250"/>
                </a:lnTo>
                <a:close/>
              </a:path>
              <a:path w="114300" h="1151889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1151889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65975" y="2957017"/>
            <a:ext cx="135191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Reported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68580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CoMC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52134" y="2281301"/>
            <a:ext cx="2205355" cy="0"/>
          </a:xfrm>
          <a:custGeom>
            <a:avLst/>
            <a:gdLst/>
            <a:ahLst/>
            <a:cxnLst/>
            <a:rect l="l" t="t" r="r" b="b"/>
            <a:pathLst>
              <a:path w="2205354">
                <a:moveTo>
                  <a:pt x="0" y="0"/>
                </a:moveTo>
                <a:lnTo>
                  <a:pt x="22051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60793" y="4005071"/>
            <a:ext cx="1096010" cy="0"/>
          </a:xfrm>
          <a:custGeom>
            <a:avLst/>
            <a:gdLst/>
            <a:ahLst/>
            <a:cxnLst/>
            <a:rect l="l" t="t" r="r" b="b"/>
            <a:pathLst>
              <a:path w="1096009">
                <a:moveTo>
                  <a:pt x="0" y="0"/>
                </a:moveTo>
                <a:lnTo>
                  <a:pt x="109562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15960" y="2219198"/>
            <a:ext cx="114300" cy="711835"/>
          </a:xfrm>
          <a:custGeom>
            <a:avLst/>
            <a:gdLst/>
            <a:ahLst/>
            <a:cxnLst/>
            <a:rect l="l" t="t" r="r" b="b"/>
            <a:pathLst>
              <a:path w="114300" h="711835">
                <a:moveTo>
                  <a:pt x="38101" y="598041"/>
                </a:moveTo>
                <a:lnTo>
                  <a:pt x="0" y="599059"/>
                </a:lnTo>
                <a:lnTo>
                  <a:pt x="60198" y="711835"/>
                </a:lnTo>
                <a:lnTo>
                  <a:pt x="104348" y="617092"/>
                </a:lnTo>
                <a:lnTo>
                  <a:pt x="38608" y="617092"/>
                </a:lnTo>
                <a:lnTo>
                  <a:pt x="38101" y="598041"/>
                </a:lnTo>
                <a:close/>
              </a:path>
              <a:path w="114300" h="711835">
                <a:moveTo>
                  <a:pt x="76201" y="597024"/>
                </a:moveTo>
                <a:lnTo>
                  <a:pt x="38101" y="598041"/>
                </a:lnTo>
                <a:lnTo>
                  <a:pt x="38608" y="617092"/>
                </a:lnTo>
                <a:lnTo>
                  <a:pt x="76708" y="616076"/>
                </a:lnTo>
                <a:lnTo>
                  <a:pt x="76201" y="597024"/>
                </a:lnTo>
                <a:close/>
              </a:path>
              <a:path w="114300" h="711835">
                <a:moveTo>
                  <a:pt x="114173" y="596011"/>
                </a:moveTo>
                <a:lnTo>
                  <a:pt x="76201" y="597024"/>
                </a:lnTo>
                <a:lnTo>
                  <a:pt x="76708" y="616076"/>
                </a:lnTo>
                <a:lnTo>
                  <a:pt x="38608" y="617092"/>
                </a:lnTo>
                <a:lnTo>
                  <a:pt x="104348" y="617092"/>
                </a:lnTo>
                <a:lnTo>
                  <a:pt x="114173" y="596011"/>
                </a:lnTo>
                <a:close/>
              </a:path>
              <a:path w="114300" h="711835">
                <a:moveTo>
                  <a:pt x="60325" y="0"/>
                </a:moveTo>
                <a:lnTo>
                  <a:pt x="22225" y="1015"/>
                </a:lnTo>
                <a:lnTo>
                  <a:pt x="38101" y="598041"/>
                </a:lnTo>
                <a:lnTo>
                  <a:pt x="76201" y="597024"/>
                </a:lnTo>
                <a:lnTo>
                  <a:pt x="60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98510" y="3603244"/>
            <a:ext cx="114300" cy="431800"/>
          </a:xfrm>
          <a:custGeom>
            <a:avLst/>
            <a:gdLst/>
            <a:ahLst/>
            <a:cxnLst/>
            <a:rect l="l" t="t" r="r" b="b"/>
            <a:pathLst>
              <a:path w="114300" h="431800">
                <a:moveTo>
                  <a:pt x="76200" y="95249"/>
                </a:moveTo>
                <a:lnTo>
                  <a:pt x="38100" y="95249"/>
                </a:lnTo>
                <a:lnTo>
                  <a:pt x="38100" y="431418"/>
                </a:lnTo>
                <a:lnTo>
                  <a:pt x="76200" y="431418"/>
                </a:lnTo>
                <a:lnTo>
                  <a:pt x="76200" y="95249"/>
                </a:lnTo>
                <a:close/>
              </a:path>
              <a:path w="114300" h="431800">
                <a:moveTo>
                  <a:pt x="57150" y="0"/>
                </a:moveTo>
                <a:lnTo>
                  <a:pt x="0" y="114299"/>
                </a:lnTo>
                <a:lnTo>
                  <a:pt x="38100" y="114299"/>
                </a:lnTo>
                <a:lnTo>
                  <a:pt x="38100" y="95249"/>
                </a:lnTo>
                <a:lnTo>
                  <a:pt x="104775" y="95249"/>
                </a:lnTo>
                <a:lnTo>
                  <a:pt x="57150" y="0"/>
                </a:lnTo>
                <a:close/>
              </a:path>
              <a:path w="114300" h="431800">
                <a:moveTo>
                  <a:pt x="104775" y="95249"/>
                </a:moveTo>
                <a:lnTo>
                  <a:pt x="76200" y="95249"/>
                </a:lnTo>
                <a:lnTo>
                  <a:pt x="76200" y="114299"/>
                </a:lnTo>
                <a:lnTo>
                  <a:pt x="114300" y="114299"/>
                </a:lnTo>
                <a:lnTo>
                  <a:pt x="104775" y="95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25019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KVI</a:t>
            </a:r>
            <a:r>
              <a:rPr spc="-60" dirty="0"/>
              <a:t> </a:t>
            </a:r>
            <a:r>
              <a:rPr spc="-5" dirty="0"/>
              <a:t>Summary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372158"/>
              </p:ext>
            </p:extLst>
          </p:nvPr>
        </p:nvGraphicFramePr>
        <p:xfrm>
          <a:off x="245173" y="686308"/>
          <a:ext cx="8712832" cy="4997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685"/>
                <a:gridCol w="1823719"/>
                <a:gridCol w="2304415"/>
                <a:gridCol w="935989"/>
                <a:gridCol w="1151890"/>
                <a:gridCol w="1080134"/>
              </a:tblGrid>
              <a:tr h="5175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KVI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Measure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How Data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Captured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106680" indent="501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Existi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35255" marR="109220" indent="273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Reporting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D5AA8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Issue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Resolution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216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90% rated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  ‘Exceeded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 marR="31242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Expectations’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‘Met  Expectations’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8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Customer feedback requested  following issue resolution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closure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Monthly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155" marR="4222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Change  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216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90% rated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‘</a:t>
                      </a:r>
                      <a:r>
                        <a:rPr lang="en-GB"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Always’</a:t>
                      </a:r>
                      <a:r>
                        <a:rPr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‘</a:t>
                      </a:r>
                      <a:r>
                        <a:rPr lang="en-GB"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Usually</a:t>
                      </a:r>
                      <a:r>
                        <a:rPr sz="1200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’</a:t>
                      </a:r>
                      <a:endParaRPr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8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Customer feedback requested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Change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Managers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Quarterly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155" marR="422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Relationship  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733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95% stated they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‘Trust’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Xoseve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8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Customer feedback requested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via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Contract Managers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Constituent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Meetings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Quarterly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Services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216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90% rated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  ‘Exceeded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 marR="31242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Expectations’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‘Met  Expectations’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58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Customer feedback requested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participating customers  following issue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closure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Required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155" marR="2882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Customer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Data  Security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668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data  breaches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6172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Existing reporting. Data  captured by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Xoserve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Existing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Monthly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98%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P2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KPIs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met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6165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Existing reporting. Data  captured by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Xoserve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Existing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Monthly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7155" marR="648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Financial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2889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Provision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quarterly  reports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733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 financial reports. Data  captured by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Xoserve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Quarterly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4116"/>
            <a:ext cx="3072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Issue</a:t>
            </a:r>
            <a:r>
              <a:rPr spc="-45" dirty="0"/>
              <a:t> </a:t>
            </a:r>
            <a:r>
              <a:rPr spc="-5" dirty="0"/>
              <a:t>Resolution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35278"/>
            <a:ext cx="8604250" cy="548576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Issue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Resolution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Trigger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Receipt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contact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from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Response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contacts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agreed</a:t>
            </a:r>
            <a:r>
              <a:rPr sz="1800" spc="9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1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Resolution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  <a:p>
            <a:pPr marL="756285" marR="754380" lvl="1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Includes any contact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from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customer requesting assistance, an  enquiry/question,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query,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information or notification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potential</a:t>
            </a:r>
            <a:r>
              <a:rPr sz="1800" spc="19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issue.</a:t>
            </a:r>
            <a:endParaRPr sz="1800">
              <a:latin typeface="Arial"/>
              <a:cs typeface="Arial"/>
            </a:endParaRPr>
          </a:p>
          <a:p>
            <a:pPr marL="1155700" marR="302895" lvl="2" indent="-228600">
              <a:lnSpc>
                <a:spcPts val="1939"/>
              </a:lnSpc>
              <a:spcBef>
                <a:spcPts val="440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Does not include operational or invoice queries raised via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CMS,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issues  raised via the Service Desk or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where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measures already exist via</a:t>
            </a:r>
            <a:r>
              <a:rPr sz="1800" spc="2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KPIs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95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Does not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include commercial requests for</a:t>
            </a:r>
            <a:r>
              <a:rPr sz="1800" spc="7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Does not include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M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Number Helpline or Data Search</a:t>
            </a:r>
            <a:r>
              <a:rPr sz="1800" spc="8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Helpline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1800">
              <a:latin typeface="Arial"/>
              <a:cs typeface="Arial"/>
            </a:endParaRPr>
          </a:p>
          <a:p>
            <a:pPr marL="756285" marR="295275" lvl="1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  <a:tab pos="442658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90% or more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feedback responded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‘Exceeded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 or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‘Met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	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requested to rate the service</a:t>
            </a:r>
            <a:r>
              <a:rPr sz="1800" spc="8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as:</a:t>
            </a:r>
            <a:endParaRPr sz="1800">
              <a:latin typeface="Arial"/>
              <a:cs typeface="Arial"/>
            </a:endParaRPr>
          </a:p>
          <a:p>
            <a:pPr marL="756285" marR="5080">
              <a:lnSpc>
                <a:spcPts val="1939"/>
              </a:lnSpc>
              <a:spcBef>
                <a:spcPts val="10"/>
              </a:spcBef>
            </a:pP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‘Exceeded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‘Met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Expectations’,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‘Met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Some Expectations’ or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‘Did  Not Meet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Expectations’.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4091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Issue Resolution</a:t>
            </a:r>
            <a:r>
              <a:rPr spc="0" dirty="0"/>
              <a:t> </a:t>
            </a: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59" y="684098"/>
            <a:ext cx="8712200" cy="46323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Guidelines to resolution</a:t>
            </a:r>
            <a:r>
              <a:rPr sz="2000" spc="-7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timescales:</a:t>
            </a:r>
            <a:endParaRPr sz="2000">
              <a:latin typeface="Arial"/>
              <a:cs typeface="Arial"/>
            </a:endParaRPr>
          </a:p>
          <a:p>
            <a:pPr marL="1155700" marR="301625" lvl="2" indent="-228600">
              <a:lnSpc>
                <a:spcPts val="1939"/>
              </a:lnSpc>
              <a:spcBef>
                <a:spcPts val="470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All contacts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acknowledged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and an expected resolution date agreed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customer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4 hours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receipt (business</a:t>
            </a:r>
            <a:r>
              <a:rPr sz="1800" spc="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day).</a:t>
            </a:r>
            <a:endParaRPr sz="1800">
              <a:latin typeface="Arial"/>
              <a:cs typeface="Arial"/>
            </a:endParaRPr>
          </a:p>
          <a:p>
            <a:pPr marL="1612900" lvl="3" indent="-228600">
              <a:lnSpc>
                <a:spcPts val="2055"/>
              </a:lnSpc>
              <a:spcBef>
                <a:spcPts val="195"/>
              </a:spcBef>
              <a:buFont typeface="Wingdings"/>
              <a:buChar char=""/>
              <a:tabLst>
                <a:tab pos="1613535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Contact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categorised and an initial assessment made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</a:t>
            </a:r>
            <a:r>
              <a:rPr sz="1800" spc="16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612900">
              <a:lnSpc>
                <a:spcPts val="2055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complexity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priority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which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used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agree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resolution</a:t>
            </a:r>
            <a:r>
              <a:rPr sz="1800" spc="18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  <a:p>
            <a:pPr marL="1155700" marR="464184" lvl="2" indent="-228600">
              <a:lnSpc>
                <a:spcPts val="1939"/>
              </a:lnSpc>
              <a:spcBef>
                <a:spcPts val="464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Contact resolved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4 business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days,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or, if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not resolved, an update  provided and a revised resolution</a:t>
            </a:r>
            <a:r>
              <a:rPr sz="1800" spc="3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  <a:p>
            <a:pPr marL="1155700" marR="19050" lvl="2" indent="-228600">
              <a:lnSpc>
                <a:spcPct val="90100"/>
              </a:lnSpc>
              <a:spcBef>
                <a:spcPts val="405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Contact resolved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7 business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days.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very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complex issues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which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can not be resolved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7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days,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detailed explanation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work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being 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done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resolve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issue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provided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revised resolution</a:t>
            </a:r>
            <a:r>
              <a:rPr sz="1800" spc="1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  <a:p>
            <a:pPr marL="1155700" marR="259715" lvl="2" indent="-228600">
              <a:lnSpc>
                <a:spcPts val="1939"/>
              </a:lnSpc>
              <a:spcBef>
                <a:spcPts val="464"/>
              </a:spcBef>
              <a:buFont typeface="Wingdings"/>
              <a:buChar char=""/>
              <a:tabLst>
                <a:tab pos="1156335" algn="l"/>
              </a:tabLst>
            </a:pP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NG/Gemini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related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contacts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timescales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will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 based on: ‘Before 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Day’,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‘On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Day’,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‘within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Exit Close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Out’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or ‘After Exit Close</a:t>
            </a:r>
            <a:r>
              <a:rPr sz="1800" spc="1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Out’.</a:t>
            </a:r>
            <a:endParaRPr sz="1800">
              <a:latin typeface="Arial"/>
              <a:cs typeface="Arial"/>
            </a:endParaRPr>
          </a:p>
          <a:p>
            <a:pPr marL="756285" marR="57150" lvl="1" indent="-286385">
              <a:lnSpc>
                <a:spcPts val="216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Notification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NG, DN’s and/or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iGTs where any issues identified </a:t>
            </a: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affect 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their customers, processes, invoices or</a:t>
            </a:r>
            <a:r>
              <a:rPr sz="2000" spc="-1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0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Regular updates provided until</a:t>
            </a:r>
            <a:r>
              <a:rPr sz="2000" spc="-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resolution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173482"/>
            <a:ext cx="38563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Change</a:t>
            </a:r>
            <a:r>
              <a:rPr spc="-35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59" y="682414"/>
            <a:ext cx="8602980" cy="3838871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5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Title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</a:t>
            </a:r>
            <a:r>
              <a:rPr sz="1800" spc="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Management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Desired</a:t>
            </a:r>
            <a:r>
              <a:rPr sz="2000" spc="-3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Outcome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are involved and consulted regarding solution</a:t>
            </a:r>
            <a:r>
              <a:rPr sz="1800" spc="10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development</a:t>
            </a:r>
            <a:endParaRPr sz="1800" dirty="0">
              <a:latin typeface="Arial"/>
              <a:cs typeface="Arial"/>
            </a:endParaRPr>
          </a:p>
          <a:p>
            <a:pPr marL="756285" marR="219710" lvl="1" indent="-286385">
              <a:lnSpc>
                <a:spcPts val="1950"/>
              </a:lnSpc>
              <a:spcBef>
                <a:spcPts val="45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have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been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information and support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ensure they  are prepared and ready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changes being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implemented</a:t>
            </a:r>
            <a:endParaRPr sz="1800" dirty="0">
              <a:latin typeface="Arial"/>
              <a:cs typeface="Arial"/>
            </a:endParaRPr>
          </a:p>
          <a:p>
            <a:pPr marL="756285" marR="742315" lvl="1" indent="-286385">
              <a:lnSpc>
                <a:spcPts val="1939"/>
              </a:lnSpc>
              <a:spcBef>
                <a:spcPts val="43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Changes delivered as per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agreed plan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(at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relevant governance  committee)</a:t>
            </a:r>
            <a:endParaRPr sz="1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Delivering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</a:t>
            </a:r>
            <a:r>
              <a:rPr sz="1800" spc="1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benefit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4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Measure</a:t>
            </a:r>
            <a:endParaRPr sz="2000" dirty="0">
              <a:latin typeface="Arial"/>
              <a:cs typeface="Arial"/>
            </a:endParaRPr>
          </a:p>
          <a:p>
            <a:pPr marL="756285" marR="295275" lvl="1" indent="-286385">
              <a:lnSpc>
                <a:spcPts val="1939"/>
              </a:lnSpc>
              <a:spcBef>
                <a:spcPts val="475"/>
              </a:spcBef>
              <a:buFont typeface="Wingdings"/>
              <a:buChar char=""/>
              <a:tabLst>
                <a:tab pos="756285" algn="l"/>
                <a:tab pos="756920" algn="l"/>
                <a:tab pos="4425315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90% or more of customers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who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provided feedback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responded 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sz="1800" spc="-10" dirty="0" smtClean="0">
                <a:solidFill>
                  <a:srgbClr val="FF0000"/>
                </a:solidFill>
                <a:latin typeface="Arial"/>
                <a:cs typeface="Arial"/>
              </a:rPr>
              <a:t>Always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8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sz="1800" spc="-5" dirty="0" smtClean="0">
                <a:solidFill>
                  <a:srgbClr val="FF0000"/>
                </a:solidFill>
                <a:latin typeface="Arial"/>
                <a:cs typeface="Arial"/>
              </a:rPr>
              <a:t>Usually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lang="en-GB" sz="18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" dirty="0" smtClean="0">
                <a:solidFill>
                  <a:srgbClr val="FF0000"/>
                </a:solidFill>
                <a:latin typeface="Arial"/>
                <a:cs typeface="Arial"/>
              </a:rPr>
              <a:t>when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requested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rate the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service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18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sz="1800" spc="-10" dirty="0" smtClean="0">
                <a:solidFill>
                  <a:srgbClr val="FF0000"/>
                </a:solidFill>
                <a:latin typeface="Arial"/>
                <a:cs typeface="Arial"/>
              </a:rPr>
              <a:t>Always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’, ‘</a:t>
            </a:r>
            <a:r>
              <a:rPr lang="en-GB" sz="1800" spc="-5" dirty="0" smtClean="0">
                <a:solidFill>
                  <a:srgbClr val="FF0000"/>
                </a:solidFill>
                <a:latin typeface="Arial"/>
                <a:cs typeface="Arial"/>
              </a:rPr>
              <a:t>Usually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’, ‘</a:t>
            </a:r>
            <a:r>
              <a:rPr lang="en-GB" sz="1800" spc="-5" dirty="0" smtClean="0">
                <a:solidFill>
                  <a:srgbClr val="FF0000"/>
                </a:solidFill>
                <a:latin typeface="Arial"/>
                <a:cs typeface="Arial"/>
              </a:rPr>
              <a:t>Rarely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or 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sz="1800" spc="-10" dirty="0" smtClean="0">
                <a:solidFill>
                  <a:srgbClr val="FF0000"/>
                </a:solidFill>
                <a:latin typeface="Arial"/>
                <a:cs typeface="Arial"/>
              </a:rPr>
              <a:t>Never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’.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Change Management</a:t>
            </a:r>
            <a:r>
              <a:rPr spc="-30" dirty="0"/>
              <a:t> </a:t>
            </a:r>
            <a:r>
              <a:rPr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59" y="651836"/>
            <a:ext cx="8616950" cy="481203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D5AA8"/>
                </a:solidFill>
                <a:latin typeface="Arial"/>
                <a:cs typeface="Arial"/>
              </a:rPr>
              <a:t>Xoserve’s</a:t>
            </a:r>
            <a:r>
              <a:rPr sz="2000" spc="-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5AA8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 marL="756285" marR="435609" lvl="1" indent="-286385">
              <a:lnSpc>
                <a:spcPct val="100000"/>
              </a:lnSpc>
              <a:spcBef>
                <a:spcPts val="440"/>
              </a:spcBef>
              <a:buClr>
                <a:srgbClr val="0061C7"/>
              </a:buClr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Bring requirements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life, creating options and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working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understand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cost/benefit</a:t>
            </a:r>
            <a:r>
              <a:rPr sz="1800" spc="1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analysis.</a:t>
            </a:r>
            <a:endParaRPr sz="18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Help customers understand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risk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any change and develop customer and  market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wide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test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strategies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mitigate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risks 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from</a:t>
            </a:r>
            <a:r>
              <a:rPr sz="1800" spc="9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change.</a:t>
            </a:r>
            <a:endParaRPr sz="1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0061C7"/>
              </a:buClr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Set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high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bar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for support documentation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training material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so</a:t>
            </a:r>
            <a:r>
              <a:rPr sz="1800" spc="8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that</a:t>
            </a:r>
            <a:endParaRPr sz="1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customers can receive change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from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us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seamlessly.</a:t>
            </a:r>
            <a:endParaRPr sz="1800">
              <a:latin typeface="Arial"/>
              <a:cs typeface="Arial"/>
            </a:endParaRPr>
          </a:p>
          <a:p>
            <a:pPr marL="756285" marR="184150" lvl="1" indent="-286385">
              <a:lnSpc>
                <a:spcPct val="100000"/>
              </a:lnSpc>
              <a:spcBef>
                <a:spcPts val="430"/>
              </a:spcBef>
              <a:buClr>
                <a:srgbClr val="0061C7"/>
              </a:buClr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Produce great management information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committees and change boards,  clearly communicating our status </a:t>
            </a:r>
            <a:r>
              <a:rPr sz="1800" spc="-15" dirty="0">
                <a:solidFill>
                  <a:srgbClr val="3D5AA8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 single version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the</a:t>
            </a:r>
            <a:r>
              <a:rPr sz="1800" spc="1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truth</a:t>
            </a:r>
            <a:r>
              <a:rPr sz="1400" dirty="0">
                <a:solidFill>
                  <a:srgbClr val="3D5AA8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21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All change management material published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/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shared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</a:t>
            </a:r>
            <a:r>
              <a:rPr sz="1800" spc="8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schedule</a:t>
            </a:r>
            <a:endParaRPr sz="1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21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 approved engagement/communication plan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each</a:t>
            </a:r>
            <a:r>
              <a:rPr sz="1800" spc="9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Release</a:t>
            </a:r>
            <a:endParaRPr sz="1800">
              <a:latin typeface="Arial"/>
              <a:cs typeface="Arial"/>
            </a:endParaRPr>
          </a:p>
          <a:p>
            <a:pPr marL="756285" marR="461645" indent="-286385">
              <a:lnSpc>
                <a:spcPts val="1939"/>
              </a:lnSpc>
              <a:spcBef>
                <a:spcPts val="46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Identify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changes that impact customers by Customer Class and focus  engagement on those</a:t>
            </a:r>
            <a:r>
              <a:rPr sz="1800" spc="25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changes</a:t>
            </a:r>
            <a:endParaRPr sz="1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9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customer(s)</a:t>
            </a:r>
            <a:r>
              <a:rPr sz="1800" spc="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expectation</a:t>
            </a:r>
            <a:endParaRPr sz="1800">
              <a:latin typeface="Arial"/>
              <a:cs typeface="Arial"/>
            </a:endParaRPr>
          </a:p>
          <a:p>
            <a:pPr marL="756285" marR="158115" indent="-286385">
              <a:lnSpc>
                <a:spcPts val="1950"/>
              </a:lnSpc>
              <a:spcBef>
                <a:spcPts val="45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Review and document lessons learnt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following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delivery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each Release and  implement agreed actions </a:t>
            </a:r>
            <a:r>
              <a:rPr sz="1800" dirty="0">
                <a:solidFill>
                  <a:srgbClr val="3D5AA8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the </a:t>
            </a:r>
            <a:r>
              <a:rPr sz="1800" spc="-10" dirty="0">
                <a:solidFill>
                  <a:srgbClr val="3D5AA8"/>
                </a:solidFill>
                <a:latin typeface="Arial"/>
                <a:cs typeface="Arial"/>
              </a:rPr>
              <a:t>next</a:t>
            </a:r>
            <a:r>
              <a:rPr sz="1800" spc="50" dirty="0">
                <a:solidFill>
                  <a:srgbClr val="3D5AA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D5AA8"/>
                </a:solidFill>
                <a:latin typeface="Arial"/>
                <a:cs typeface="Arial"/>
              </a:rPr>
              <a:t>Release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723" y="5620930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0668">
            <a:solidFill>
              <a:srgbClr val="3D5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3879" y="565141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0668">
            <a:solidFill>
              <a:srgbClr val="3D5A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0EFB8F50CBB444B1A578FCB9CADDCA" ma:contentTypeVersion="0" ma:contentTypeDescription="Create a new document." ma:contentTypeScope="" ma:versionID="4d3bc7fa16d187631b6b594bd07a0d9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7B9314-9293-42FE-BF02-2F61083483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55A4BA1-EE2F-4DCD-A54F-DA774AF1AB6B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6B2562-6E07-47CA-8237-461EA740E2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2100</Words>
  <Application>Microsoft Office PowerPoint</Application>
  <PresentationFormat>On-screen Show (4:3)</PresentationFormat>
  <Paragraphs>512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Background</vt:lpstr>
      <vt:lpstr>Status</vt:lpstr>
      <vt:lpstr>Introducing the Performance Framework</vt:lpstr>
      <vt:lpstr>KVI Summary</vt:lpstr>
      <vt:lpstr>Issue Resolution</vt:lpstr>
      <vt:lpstr>Issue Resolution cont.</vt:lpstr>
      <vt:lpstr>Change Management</vt:lpstr>
      <vt:lpstr>Change Management cont.</vt:lpstr>
      <vt:lpstr>Customer Relationship Management</vt:lpstr>
      <vt:lpstr>Customer Relationship Management cont.</vt:lpstr>
      <vt:lpstr>Data Services</vt:lpstr>
      <vt:lpstr>Data Services cont.</vt:lpstr>
      <vt:lpstr>Customer Data Security</vt:lpstr>
      <vt:lpstr>Customer Data Security cont.</vt:lpstr>
      <vt:lpstr>Service Delivery</vt:lpstr>
      <vt:lpstr>Financial Reporting</vt:lpstr>
      <vt:lpstr>Timescales &amp; Next Steps</vt:lpstr>
      <vt:lpstr>KVI Capture &amp; Reporting Timescales for 2018 – 2019</vt:lpstr>
      <vt:lpstr>KVI Capture &amp; Reporting Timescales from April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centre</dc:title>
  <dc:creator>National Grid</dc:creator>
  <cp:lastModifiedBy>National Grid</cp:lastModifiedBy>
  <cp:revision>4</cp:revision>
  <dcterms:created xsi:type="dcterms:W3CDTF">2018-05-01T12:48:07Z</dcterms:created>
  <dcterms:modified xsi:type="dcterms:W3CDTF">2018-05-31T11:07:13Z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2018-05-01T00:00:00Z</vt:filetime>
  </property>
  <property fmtid="{D5CDD505-2E9C-101B-9397-08002B2CF9AE}" pid="5" name="ContentTypeId">
    <vt:lpwstr>0x0101002F0EFB8F50CBB444B1A578FCB9CADDCA</vt:lpwstr>
  </property>
</Properties>
</file>