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7"/>
  </p:notesMasterIdLst>
  <p:handoutMasterIdLst>
    <p:handoutMasterId r:id="rId8"/>
  </p:handoutMasterIdLst>
  <p:sldIdLst>
    <p:sldId id="279" r:id="rId5"/>
    <p:sldId id="297" r:id="rId6"/>
  </p:sldIdLst>
  <p:sldSz cx="9144000" cy="5143500" type="screen16x9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rin Morgan" initials="CM" lastIdx="11" clrIdx="0">
    <p:extLst/>
  </p:cmAuthor>
  <p:cmAuthor id="2" name="Lee Foster" initials="LF" lastIdx="18" clrIdx="1"/>
  <p:cmAuthor id="3" name="National Grid" initials="NG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D54F"/>
    <a:srgbClr val="21FF85"/>
    <a:srgbClr val="3E5AA8"/>
    <a:srgbClr val="1D3E61"/>
    <a:srgbClr val="FF2525"/>
    <a:srgbClr val="FFC000"/>
    <a:srgbClr val="00B050"/>
    <a:srgbClr val="FF6969"/>
    <a:srgbClr val="AEE8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9" autoAdjust="0"/>
    <p:restoredTop sz="98224" autoAdjust="0"/>
  </p:normalViewPr>
  <p:slideViewPr>
    <p:cSldViewPr snapToObjects="1">
      <p:cViewPr varScale="1">
        <p:scale>
          <a:sx n="97" d="100"/>
          <a:sy n="97" d="100"/>
        </p:scale>
        <p:origin x="-588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10/07/2018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162C4-D6DA-4A59-B21F-FABE312DF7E5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756F1-4586-404F-9A31-815CFA34D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19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78532" y="1545431"/>
            <a:ext cx="7772400" cy="151447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3E5AA8"/>
                </a:solidFill>
              </a:rPr>
              <a:t>Draft Initial Change View to 2020</a:t>
            </a:r>
            <a:r>
              <a:rPr lang="en-GB" dirty="0" smtClean="0">
                <a:solidFill>
                  <a:srgbClr val="3E5AA8"/>
                </a:solidFill>
              </a:rPr>
              <a:t/>
            </a:r>
            <a:br>
              <a:rPr lang="en-GB" dirty="0" smtClean="0">
                <a:solidFill>
                  <a:srgbClr val="3E5AA8"/>
                </a:solidFill>
              </a:rPr>
            </a:br>
            <a:r>
              <a:rPr lang="en-GB" dirty="0" smtClean="0">
                <a:solidFill>
                  <a:srgbClr val="3E5AA8"/>
                </a:solidFill>
              </a:rPr>
              <a:t>(Customer Impactful)</a:t>
            </a:r>
            <a:br>
              <a:rPr lang="en-GB" dirty="0" smtClean="0">
                <a:solidFill>
                  <a:srgbClr val="3E5AA8"/>
                </a:solidFill>
              </a:rPr>
            </a:br>
            <a:r>
              <a:rPr lang="en-GB" dirty="0">
                <a:solidFill>
                  <a:schemeClr val="hlink"/>
                </a:solidFill>
              </a:rPr>
              <a:t/>
            </a:r>
            <a:br>
              <a:rPr lang="en-GB" dirty="0">
                <a:solidFill>
                  <a:schemeClr val="hlink"/>
                </a:solidFill>
              </a:rPr>
            </a:br>
            <a:r>
              <a:rPr lang="en-GB" sz="2800" dirty="0" smtClean="0"/>
              <a:t>DSC </a:t>
            </a:r>
            <a:r>
              <a:rPr lang="en-GB" sz="2800" dirty="0" err="1" smtClean="0"/>
              <a:t>ChMC</a:t>
            </a:r>
            <a:r>
              <a:rPr lang="en-GB" sz="2800" dirty="0" smtClean="0"/>
              <a:t> – 11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July 2018</a:t>
            </a:r>
            <a:endParaRPr lang="en-GB" dirty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59353" y="3291830"/>
            <a:ext cx="6305550" cy="594122"/>
          </a:xfrm>
        </p:spPr>
        <p:txBody>
          <a:bodyPr lIns="91440" tIns="45720" rIns="91440" bIns="45720"/>
          <a:lstStyle/>
          <a:p>
            <a:pPr eaLnBrk="1" hangingPunct="1"/>
            <a:endParaRPr lang="en-GB" dirty="0">
              <a:solidFill>
                <a:schemeClr val="tx1"/>
              </a:solidFill>
            </a:endParaRPr>
          </a:p>
          <a:p>
            <a:pPr eaLnBrk="1" hangingPunct="1"/>
            <a:endParaRPr lang="en-GB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365" y="-42360"/>
            <a:ext cx="8688388" cy="723900"/>
          </a:xfrm>
        </p:spPr>
        <p:txBody>
          <a:bodyPr/>
          <a:lstStyle/>
          <a:p>
            <a:r>
              <a:rPr lang="en-GB" dirty="0" smtClean="0"/>
              <a:t>Draft – Initial chang</a:t>
            </a:r>
            <a:r>
              <a:rPr lang="en-GB" dirty="0" smtClean="0"/>
              <a:t>e view to 2020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3723878"/>
            <a:ext cx="9144000" cy="141962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807083"/>
              </p:ext>
            </p:extLst>
          </p:nvPr>
        </p:nvGraphicFramePr>
        <p:xfrm>
          <a:off x="1043603" y="924320"/>
          <a:ext cx="7942231" cy="27927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  <a:gridCol w="256201"/>
              </a:tblGrid>
              <a:tr h="13963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 smtClean="0">
                          <a:effectLst/>
                        </a:rPr>
                        <a:t>2018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>
                    <a:solidFill>
                      <a:srgbClr val="3E5A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1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endParaRPr lang="en-GB" sz="8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rgbClr val="3E5A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/>
                </a:tc>
                <a:tc gridSpan="1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GB" sz="8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rgbClr val="3E5AA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/>
                </a:tc>
              </a:tr>
              <a:tr h="139639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 smtClean="0">
                          <a:effectLst/>
                        </a:rPr>
                        <a:t>J</a:t>
                      </a:r>
                      <a:endParaRPr lang="en-GB" sz="8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 smtClean="0">
                          <a:effectLst/>
                        </a:rPr>
                        <a:t>J</a:t>
                      </a:r>
                      <a:endParaRPr lang="en-GB" sz="8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 smtClean="0">
                          <a:effectLst/>
                        </a:rPr>
                        <a:t>A</a:t>
                      </a:r>
                      <a:endParaRPr lang="en-GB" sz="8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 smtClean="0">
                          <a:effectLst/>
                        </a:rPr>
                        <a:t>S</a:t>
                      </a:r>
                      <a:endParaRPr lang="en-GB" sz="8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 smtClean="0">
                          <a:effectLst/>
                        </a:rPr>
                        <a:t>O</a:t>
                      </a:r>
                      <a:endParaRPr lang="en-GB" sz="8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GB" sz="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8" descr="Clipart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77502"/>
            <a:ext cx="369460" cy="322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73789" y="1699623"/>
            <a:ext cx="885806" cy="41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/>
            <a:r>
              <a:rPr lang="en-GB" sz="700" kern="0" dirty="0"/>
              <a:t>Retail &amp; </a:t>
            </a:r>
            <a:r>
              <a:rPr lang="en-GB" sz="700" kern="0" dirty="0" smtClean="0"/>
              <a:t>Networks</a:t>
            </a:r>
          </a:p>
          <a:p>
            <a:pPr algn="ctr" defTabSz="914400"/>
            <a:r>
              <a:rPr lang="en-GB" sz="700" b="0" kern="0" dirty="0" smtClean="0"/>
              <a:t>(UK Link, CMS) </a:t>
            </a:r>
            <a:endParaRPr lang="en-GB" sz="300" b="0" kern="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043608" y="1351659"/>
            <a:ext cx="252005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pic>
        <p:nvPicPr>
          <p:cNvPr id="15" name="Picture 6" descr="http://img.bbystatic.com/BestBuy_US/en_US/images/abn/2014/hom/pr/126799_ConnectedHome/ch_learn_icon_homeconnections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99" y="3182033"/>
            <a:ext cx="223292" cy="223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le 1"/>
          <p:cNvSpPr txBox="1">
            <a:spLocks/>
          </p:cNvSpPr>
          <p:nvPr/>
        </p:nvSpPr>
        <p:spPr bwMode="auto">
          <a:xfrm>
            <a:off x="35496" y="3455367"/>
            <a:ext cx="885806" cy="41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/>
            <a:r>
              <a:rPr lang="en-GB" sz="700" kern="0" dirty="0" smtClean="0"/>
              <a:t>Transmission &amp; Shared Services</a:t>
            </a:r>
          </a:p>
          <a:p>
            <a:pPr algn="ctr" defTabSz="914400"/>
            <a:r>
              <a:rPr lang="en-GB" sz="700" b="0" kern="0" dirty="0" smtClean="0"/>
              <a:t>(Gemini, internally shared applications)</a:t>
            </a:r>
            <a:endParaRPr lang="en-GB" sz="300" b="0" kern="0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843808" y="3557896"/>
            <a:ext cx="252005" cy="93974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8" name="Rectangle 17"/>
          <p:cNvSpPr/>
          <p:nvPr/>
        </p:nvSpPr>
        <p:spPr bwMode="auto">
          <a:xfrm>
            <a:off x="1827397" y="3557896"/>
            <a:ext cx="1016411" cy="939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9" name="Rectangle 18"/>
          <p:cNvSpPr/>
          <p:nvPr/>
        </p:nvSpPr>
        <p:spPr bwMode="auto">
          <a:xfrm>
            <a:off x="1043602" y="3557896"/>
            <a:ext cx="792094" cy="93974"/>
          </a:xfrm>
          <a:prstGeom prst="rect">
            <a:avLst/>
          </a:prstGeom>
          <a:solidFill>
            <a:srgbClr val="FFD54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20" name="TextBox 19"/>
          <p:cNvSpPr txBox="1"/>
          <p:nvPr/>
        </p:nvSpPr>
        <p:spPr>
          <a:xfrm>
            <a:off x="1323340" y="3480952"/>
            <a:ext cx="1674202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XRN4633</a:t>
            </a:r>
            <a:r>
              <a:rPr lang="en-GB" sz="500" dirty="0" smtClean="0"/>
              <a:t>: New Xoserve.com website (phase one)</a:t>
            </a:r>
            <a:endParaRPr lang="en-GB" sz="5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3089891" y="4254234"/>
            <a:ext cx="257974" cy="9397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22" name="Rectangle 21"/>
          <p:cNvSpPr/>
          <p:nvPr/>
        </p:nvSpPr>
        <p:spPr bwMode="auto">
          <a:xfrm>
            <a:off x="1826055" y="4254234"/>
            <a:ext cx="1263835" cy="939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23" name="Rectangle 22"/>
          <p:cNvSpPr/>
          <p:nvPr/>
        </p:nvSpPr>
        <p:spPr bwMode="auto">
          <a:xfrm>
            <a:off x="1043608" y="4254234"/>
            <a:ext cx="782453" cy="93973"/>
          </a:xfrm>
          <a:prstGeom prst="rect">
            <a:avLst/>
          </a:prstGeom>
          <a:solidFill>
            <a:srgbClr val="FFD54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29" y="4060175"/>
            <a:ext cx="249737" cy="249737"/>
          </a:xfrm>
          <a:prstGeom prst="rect">
            <a:avLst/>
          </a:prstGeom>
          <a:noFill/>
        </p:spPr>
      </p:pic>
      <p:sp>
        <p:nvSpPr>
          <p:cNvPr id="25" name="Title 1"/>
          <p:cNvSpPr txBox="1">
            <a:spLocks/>
          </p:cNvSpPr>
          <p:nvPr/>
        </p:nvSpPr>
        <p:spPr bwMode="auto">
          <a:xfrm>
            <a:off x="85794" y="4319463"/>
            <a:ext cx="885806" cy="41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/>
            <a:r>
              <a:rPr lang="en-GB" sz="700" kern="0" dirty="0" smtClean="0"/>
              <a:t>Data Office</a:t>
            </a:r>
          </a:p>
          <a:p>
            <a:pPr algn="ctr" defTabSz="914400"/>
            <a:r>
              <a:rPr lang="en-GB" sz="700" b="0" kern="0" dirty="0" smtClean="0"/>
              <a:t>(SAP BW, All Reporting, APIs, MIS)</a:t>
            </a:r>
            <a:endParaRPr lang="en-GB" sz="300" b="0" kern="0" dirty="0"/>
          </a:p>
        </p:txBody>
      </p:sp>
      <p:sp>
        <p:nvSpPr>
          <p:cNvPr id="26" name="TextBox 25"/>
          <p:cNvSpPr txBox="1"/>
          <p:nvPr/>
        </p:nvSpPr>
        <p:spPr>
          <a:xfrm>
            <a:off x="1115616" y="4177290"/>
            <a:ext cx="2160240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XRN4611</a:t>
            </a:r>
            <a:r>
              <a:rPr lang="en-GB" sz="500" dirty="0" smtClean="0"/>
              <a:t>: Replacement/Upgrade of Demand Estimation Systems/Processes</a:t>
            </a:r>
            <a:endParaRPr lang="en-GB" sz="500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7452320" y="3346046"/>
            <a:ext cx="252005" cy="89052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28" name="Rectangle 27"/>
          <p:cNvSpPr/>
          <p:nvPr/>
        </p:nvSpPr>
        <p:spPr bwMode="auto">
          <a:xfrm>
            <a:off x="4902994" y="3346046"/>
            <a:ext cx="2549326" cy="89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29" name="Rectangle 28"/>
          <p:cNvSpPr/>
          <p:nvPr/>
        </p:nvSpPr>
        <p:spPr bwMode="auto">
          <a:xfrm>
            <a:off x="1827397" y="3346046"/>
            <a:ext cx="3079066" cy="89052"/>
          </a:xfrm>
          <a:prstGeom prst="rect">
            <a:avLst/>
          </a:prstGeom>
          <a:solidFill>
            <a:srgbClr val="FFD54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30" name="TextBox 29"/>
          <p:cNvSpPr txBox="1"/>
          <p:nvPr/>
        </p:nvSpPr>
        <p:spPr>
          <a:xfrm>
            <a:off x="4139952" y="3264339"/>
            <a:ext cx="1674202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XRN4550</a:t>
            </a:r>
            <a:r>
              <a:rPr lang="en-GB" sz="500" dirty="0" smtClean="0"/>
              <a:t>: Gemini Replatforming</a:t>
            </a:r>
            <a:endParaRPr lang="en-GB" sz="50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1826055" y="3130770"/>
            <a:ext cx="505397" cy="89052"/>
          </a:xfrm>
          <a:prstGeom prst="rect">
            <a:avLst/>
          </a:prstGeom>
          <a:solidFill>
            <a:srgbClr val="FFD54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32" name="TextBox 31"/>
          <p:cNvSpPr txBox="1"/>
          <p:nvPr/>
        </p:nvSpPr>
        <p:spPr>
          <a:xfrm>
            <a:off x="1764843" y="3053826"/>
            <a:ext cx="1674202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XRN4632</a:t>
            </a:r>
            <a:r>
              <a:rPr lang="en-GB" sz="500" dirty="0" smtClean="0"/>
              <a:t>: Analysis for Gemini Enhancements</a:t>
            </a:r>
            <a:endParaRPr lang="en-GB" sz="5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4139952" y="2333760"/>
            <a:ext cx="252005" cy="93974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37" name="Rectangle 36"/>
          <p:cNvSpPr/>
          <p:nvPr/>
        </p:nvSpPr>
        <p:spPr bwMode="auto">
          <a:xfrm>
            <a:off x="2555776" y="2333760"/>
            <a:ext cx="1592475" cy="939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38" name="Rectangle 37"/>
          <p:cNvSpPr/>
          <p:nvPr/>
        </p:nvSpPr>
        <p:spPr bwMode="auto">
          <a:xfrm>
            <a:off x="1793911" y="2333760"/>
            <a:ext cx="1049897" cy="93974"/>
          </a:xfrm>
          <a:prstGeom prst="rect">
            <a:avLst/>
          </a:prstGeom>
          <a:solidFill>
            <a:srgbClr val="FFD54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39" name="Rectangle 38"/>
          <p:cNvSpPr/>
          <p:nvPr/>
        </p:nvSpPr>
        <p:spPr bwMode="auto">
          <a:xfrm>
            <a:off x="1295613" y="2333760"/>
            <a:ext cx="531785" cy="9397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40" name="TextBox 39"/>
          <p:cNvSpPr txBox="1"/>
          <p:nvPr/>
        </p:nvSpPr>
        <p:spPr>
          <a:xfrm>
            <a:off x="783770" y="1275606"/>
            <a:ext cx="907910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XRN4361</a:t>
            </a:r>
            <a:r>
              <a:rPr lang="en-GB" sz="500" dirty="0" smtClean="0"/>
              <a:t>: UK Link Release 2.0</a:t>
            </a:r>
            <a:endParaRPr lang="en-GB" sz="500" dirty="0"/>
          </a:p>
        </p:txBody>
      </p:sp>
      <p:sp>
        <p:nvSpPr>
          <p:cNvPr id="41" name="TextBox 40"/>
          <p:cNvSpPr txBox="1"/>
          <p:nvPr/>
        </p:nvSpPr>
        <p:spPr>
          <a:xfrm>
            <a:off x="2331452" y="2260982"/>
            <a:ext cx="1376452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 tbc</a:t>
            </a:r>
            <a:r>
              <a:rPr lang="en-GB" sz="500" dirty="0" smtClean="0"/>
              <a:t>: UK Link June 2019 Major Release</a:t>
            </a:r>
            <a:endParaRPr lang="en-GB" sz="500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1296605" y="2117736"/>
            <a:ext cx="252029" cy="9397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43" name="Rectangle 42"/>
          <p:cNvSpPr/>
          <p:nvPr/>
        </p:nvSpPr>
        <p:spPr bwMode="auto">
          <a:xfrm>
            <a:off x="1548635" y="2117736"/>
            <a:ext cx="524948" cy="93974"/>
          </a:xfrm>
          <a:prstGeom prst="rect">
            <a:avLst/>
          </a:prstGeom>
          <a:solidFill>
            <a:srgbClr val="FFD54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44" name="Rectangle 43"/>
          <p:cNvSpPr/>
          <p:nvPr/>
        </p:nvSpPr>
        <p:spPr bwMode="auto">
          <a:xfrm>
            <a:off x="2070597" y="2117736"/>
            <a:ext cx="1019294" cy="939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45" name="Rectangle 44"/>
          <p:cNvSpPr/>
          <p:nvPr/>
        </p:nvSpPr>
        <p:spPr bwMode="auto">
          <a:xfrm>
            <a:off x="3079119" y="2117736"/>
            <a:ext cx="252005" cy="93974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46" name="TextBox 45"/>
          <p:cNvSpPr txBox="1"/>
          <p:nvPr/>
        </p:nvSpPr>
        <p:spPr>
          <a:xfrm>
            <a:off x="1612493" y="2045002"/>
            <a:ext cx="1376452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 tbc</a:t>
            </a:r>
            <a:r>
              <a:rPr lang="en-GB" sz="500" dirty="0" smtClean="0"/>
              <a:t>: UK Link February 2019 Major Release</a:t>
            </a:r>
            <a:endParaRPr lang="en-GB" sz="5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364088" y="2549784"/>
            <a:ext cx="288032" cy="93974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48" name="Rectangle 47"/>
          <p:cNvSpPr/>
          <p:nvPr/>
        </p:nvSpPr>
        <p:spPr bwMode="auto">
          <a:xfrm>
            <a:off x="2591803" y="2549784"/>
            <a:ext cx="2844293" cy="939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49" name="Rectangle 48"/>
          <p:cNvSpPr/>
          <p:nvPr/>
        </p:nvSpPr>
        <p:spPr bwMode="auto">
          <a:xfrm>
            <a:off x="1811109" y="2549784"/>
            <a:ext cx="1752779" cy="93974"/>
          </a:xfrm>
          <a:prstGeom prst="rect">
            <a:avLst/>
          </a:prstGeom>
          <a:solidFill>
            <a:srgbClr val="FFD54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50" name="Rectangle 49"/>
          <p:cNvSpPr/>
          <p:nvPr/>
        </p:nvSpPr>
        <p:spPr bwMode="auto">
          <a:xfrm>
            <a:off x="1295614" y="2549784"/>
            <a:ext cx="530442" cy="9397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51" name="TextBox 50"/>
          <p:cNvSpPr txBox="1"/>
          <p:nvPr/>
        </p:nvSpPr>
        <p:spPr>
          <a:xfrm>
            <a:off x="2987823" y="2472840"/>
            <a:ext cx="1918639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 tbc</a:t>
            </a:r>
            <a:r>
              <a:rPr lang="en-GB" sz="500" dirty="0" smtClean="0"/>
              <a:t>: UK Link November 2019 Major Release (</a:t>
            </a:r>
            <a:r>
              <a:rPr lang="en-GB" sz="500" i="1" dirty="0" err="1" smtClean="0"/>
              <a:t>inc.</a:t>
            </a:r>
            <a:r>
              <a:rPr lang="en-GB" sz="500" i="1" dirty="0" smtClean="0"/>
              <a:t> RAASP</a:t>
            </a:r>
            <a:r>
              <a:rPr lang="en-GB" sz="500" dirty="0" smtClean="0"/>
              <a:t>)</a:t>
            </a:r>
            <a:endParaRPr lang="en-GB" sz="500" dirty="0"/>
          </a:p>
        </p:txBody>
      </p:sp>
      <p:sp>
        <p:nvSpPr>
          <p:cNvPr id="52" name="Rectangle 51"/>
          <p:cNvSpPr/>
          <p:nvPr/>
        </p:nvSpPr>
        <p:spPr bwMode="auto">
          <a:xfrm>
            <a:off x="1044600" y="3125259"/>
            <a:ext cx="504034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53" name="TextBox 52"/>
          <p:cNvSpPr txBox="1"/>
          <p:nvPr/>
        </p:nvSpPr>
        <p:spPr>
          <a:xfrm>
            <a:off x="809566" y="3048315"/>
            <a:ext cx="1674202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XRN3143</a:t>
            </a:r>
            <a:r>
              <a:rPr lang="en-GB" sz="500" dirty="0" smtClean="0"/>
              <a:t>: Decommission XFTM</a:t>
            </a:r>
            <a:endParaRPr lang="en-GB" sz="500" dirty="0"/>
          </a:p>
        </p:txBody>
      </p:sp>
      <p:sp>
        <p:nvSpPr>
          <p:cNvPr id="54" name="Rectangle 53"/>
          <p:cNvSpPr/>
          <p:nvPr/>
        </p:nvSpPr>
        <p:spPr bwMode="auto">
          <a:xfrm>
            <a:off x="1043602" y="3341283"/>
            <a:ext cx="505032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55" name="TextBox 54"/>
          <p:cNvSpPr txBox="1"/>
          <p:nvPr/>
        </p:nvSpPr>
        <p:spPr>
          <a:xfrm>
            <a:off x="927742" y="3264339"/>
            <a:ext cx="1674202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XRN3447</a:t>
            </a:r>
            <a:r>
              <a:rPr lang="en-GB" sz="500" dirty="0" smtClean="0"/>
              <a:t>: Decommission XP1</a:t>
            </a:r>
            <a:endParaRPr lang="en-GB" sz="500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1043601" y="1548279"/>
            <a:ext cx="252011" cy="939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57" name="Rectangle 56"/>
          <p:cNvSpPr/>
          <p:nvPr/>
        </p:nvSpPr>
        <p:spPr bwMode="auto">
          <a:xfrm>
            <a:off x="1295612" y="1548279"/>
            <a:ext cx="252005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58" name="TextBox 57"/>
          <p:cNvSpPr txBox="1"/>
          <p:nvPr/>
        </p:nvSpPr>
        <p:spPr>
          <a:xfrm>
            <a:off x="755576" y="1471335"/>
            <a:ext cx="1396862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XRN4685</a:t>
            </a:r>
            <a:r>
              <a:rPr lang="en-GB" sz="500" dirty="0" smtClean="0"/>
              <a:t>: UK Link July 2018 Minor Release</a:t>
            </a:r>
            <a:endParaRPr lang="en-GB" sz="5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1043601" y="4478444"/>
            <a:ext cx="252005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60" name="TextBox 59"/>
          <p:cNvSpPr txBox="1"/>
          <p:nvPr/>
        </p:nvSpPr>
        <p:spPr>
          <a:xfrm>
            <a:off x="827584" y="4401500"/>
            <a:ext cx="1674202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XRN4216</a:t>
            </a:r>
            <a:r>
              <a:rPr lang="en-GB" sz="500" dirty="0" smtClean="0"/>
              <a:t>: PCW API</a:t>
            </a:r>
            <a:endParaRPr lang="en-GB" sz="500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1124249" y="4876014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62" name="Rectangle 61"/>
          <p:cNvSpPr/>
          <p:nvPr/>
        </p:nvSpPr>
        <p:spPr bwMode="auto">
          <a:xfrm>
            <a:off x="1384948" y="4876015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63" name="Rectangle 62"/>
          <p:cNvSpPr/>
          <p:nvPr/>
        </p:nvSpPr>
        <p:spPr bwMode="auto">
          <a:xfrm>
            <a:off x="1619672" y="4876013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64" name="Rectangle 63"/>
          <p:cNvSpPr/>
          <p:nvPr/>
        </p:nvSpPr>
        <p:spPr bwMode="auto">
          <a:xfrm>
            <a:off x="1128781" y="4876011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65" name="Rectangle 64"/>
          <p:cNvSpPr/>
          <p:nvPr/>
        </p:nvSpPr>
        <p:spPr bwMode="auto">
          <a:xfrm>
            <a:off x="1389480" y="4876012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66" name="Rectangle 65"/>
          <p:cNvSpPr/>
          <p:nvPr/>
        </p:nvSpPr>
        <p:spPr bwMode="auto">
          <a:xfrm>
            <a:off x="2393060" y="4876017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67" name="Rectangle 66"/>
          <p:cNvSpPr/>
          <p:nvPr/>
        </p:nvSpPr>
        <p:spPr bwMode="auto">
          <a:xfrm>
            <a:off x="1902169" y="4876015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68" name="Rectangle 67"/>
          <p:cNvSpPr/>
          <p:nvPr/>
        </p:nvSpPr>
        <p:spPr bwMode="auto">
          <a:xfrm>
            <a:off x="2162868" y="4876016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69" name="Rectangle 68"/>
          <p:cNvSpPr/>
          <p:nvPr/>
        </p:nvSpPr>
        <p:spPr bwMode="auto">
          <a:xfrm>
            <a:off x="3173524" y="4876009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70" name="Rectangle 69"/>
          <p:cNvSpPr/>
          <p:nvPr/>
        </p:nvSpPr>
        <p:spPr bwMode="auto">
          <a:xfrm>
            <a:off x="2653266" y="4876010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71" name="Rectangle 70"/>
          <p:cNvSpPr/>
          <p:nvPr/>
        </p:nvSpPr>
        <p:spPr bwMode="auto">
          <a:xfrm>
            <a:off x="2913965" y="4876011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72" name="Rectangle 71"/>
          <p:cNvSpPr/>
          <p:nvPr/>
        </p:nvSpPr>
        <p:spPr bwMode="auto">
          <a:xfrm>
            <a:off x="3946912" y="4876013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73" name="Rectangle 72"/>
          <p:cNvSpPr/>
          <p:nvPr/>
        </p:nvSpPr>
        <p:spPr bwMode="auto">
          <a:xfrm>
            <a:off x="3425892" y="4876008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74" name="Rectangle 73"/>
          <p:cNvSpPr/>
          <p:nvPr/>
        </p:nvSpPr>
        <p:spPr bwMode="auto">
          <a:xfrm>
            <a:off x="3698078" y="4876012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75" name="Rectangle 74"/>
          <p:cNvSpPr/>
          <p:nvPr/>
        </p:nvSpPr>
        <p:spPr bwMode="auto">
          <a:xfrm>
            <a:off x="4726265" y="4876013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76" name="Rectangle 75"/>
          <p:cNvSpPr/>
          <p:nvPr/>
        </p:nvSpPr>
        <p:spPr bwMode="auto">
          <a:xfrm>
            <a:off x="4190020" y="4876011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77" name="Rectangle 76"/>
          <p:cNvSpPr/>
          <p:nvPr/>
        </p:nvSpPr>
        <p:spPr bwMode="auto">
          <a:xfrm>
            <a:off x="4450719" y="4876012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78" name="Rectangle 77"/>
          <p:cNvSpPr/>
          <p:nvPr/>
        </p:nvSpPr>
        <p:spPr bwMode="auto">
          <a:xfrm>
            <a:off x="5483257" y="4876007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79" name="Rectangle 78"/>
          <p:cNvSpPr/>
          <p:nvPr/>
        </p:nvSpPr>
        <p:spPr bwMode="auto">
          <a:xfrm>
            <a:off x="4963408" y="4876015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80" name="Rectangle 79"/>
          <p:cNvSpPr/>
          <p:nvPr/>
        </p:nvSpPr>
        <p:spPr bwMode="auto">
          <a:xfrm>
            <a:off x="5224107" y="4876016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81" name="Rectangle 80"/>
          <p:cNvSpPr/>
          <p:nvPr/>
        </p:nvSpPr>
        <p:spPr bwMode="auto">
          <a:xfrm>
            <a:off x="6234763" y="4876009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82" name="Rectangle 81"/>
          <p:cNvSpPr/>
          <p:nvPr/>
        </p:nvSpPr>
        <p:spPr bwMode="auto">
          <a:xfrm>
            <a:off x="5726001" y="4876017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83" name="Rectangle 82"/>
          <p:cNvSpPr/>
          <p:nvPr/>
        </p:nvSpPr>
        <p:spPr bwMode="auto">
          <a:xfrm>
            <a:off x="5975204" y="4876006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84" name="Rectangle 83"/>
          <p:cNvSpPr/>
          <p:nvPr/>
        </p:nvSpPr>
        <p:spPr bwMode="auto">
          <a:xfrm>
            <a:off x="7008151" y="4876013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85" name="Rectangle 84"/>
          <p:cNvSpPr/>
          <p:nvPr/>
        </p:nvSpPr>
        <p:spPr bwMode="auto">
          <a:xfrm>
            <a:off x="6516216" y="4876017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86" name="Rectangle 85"/>
          <p:cNvSpPr/>
          <p:nvPr/>
        </p:nvSpPr>
        <p:spPr bwMode="auto">
          <a:xfrm>
            <a:off x="6760757" y="4876012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87" name="Rectangle 86"/>
          <p:cNvSpPr/>
          <p:nvPr/>
        </p:nvSpPr>
        <p:spPr bwMode="auto">
          <a:xfrm>
            <a:off x="7290416" y="4876015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88" name="Rectangle 87"/>
          <p:cNvSpPr/>
          <p:nvPr/>
        </p:nvSpPr>
        <p:spPr bwMode="auto">
          <a:xfrm>
            <a:off x="8041922" y="4876017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89" name="Rectangle 88"/>
          <p:cNvSpPr/>
          <p:nvPr/>
        </p:nvSpPr>
        <p:spPr bwMode="auto">
          <a:xfrm>
            <a:off x="7533160" y="4876025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90" name="Rectangle 89"/>
          <p:cNvSpPr/>
          <p:nvPr/>
        </p:nvSpPr>
        <p:spPr bwMode="auto">
          <a:xfrm>
            <a:off x="7782363" y="4876014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91" name="Rectangle 90"/>
          <p:cNvSpPr/>
          <p:nvPr/>
        </p:nvSpPr>
        <p:spPr bwMode="auto">
          <a:xfrm>
            <a:off x="8815310" y="4876021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92" name="Rectangle 91"/>
          <p:cNvSpPr/>
          <p:nvPr/>
        </p:nvSpPr>
        <p:spPr bwMode="auto">
          <a:xfrm>
            <a:off x="8323375" y="4876025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93" name="Rectangle 92"/>
          <p:cNvSpPr/>
          <p:nvPr/>
        </p:nvSpPr>
        <p:spPr bwMode="auto">
          <a:xfrm>
            <a:off x="8567916" y="4876020"/>
            <a:ext cx="90708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94" name="Rectangle 93"/>
          <p:cNvSpPr/>
          <p:nvPr/>
        </p:nvSpPr>
        <p:spPr bwMode="auto">
          <a:xfrm>
            <a:off x="8196403" y="4155926"/>
            <a:ext cx="252029" cy="9397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95" name="TextBox 94"/>
          <p:cNvSpPr txBox="1"/>
          <p:nvPr/>
        </p:nvSpPr>
        <p:spPr>
          <a:xfrm>
            <a:off x="8477231" y="4160001"/>
            <a:ext cx="599035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dirty="0" smtClean="0"/>
              <a:t>Capture/ Analysis</a:t>
            </a:r>
            <a:endParaRPr lang="en-GB" sz="500" dirty="0"/>
          </a:p>
        </p:txBody>
      </p:sp>
      <p:sp>
        <p:nvSpPr>
          <p:cNvPr id="96" name="Rectangle 95"/>
          <p:cNvSpPr/>
          <p:nvPr/>
        </p:nvSpPr>
        <p:spPr bwMode="auto">
          <a:xfrm>
            <a:off x="8196402" y="4276337"/>
            <a:ext cx="252029" cy="93974"/>
          </a:xfrm>
          <a:prstGeom prst="rect">
            <a:avLst/>
          </a:prstGeom>
          <a:solidFill>
            <a:srgbClr val="FFD54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97" name="TextBox 96"/>
          <p:cNvSpPr txBox="1"/>
          <p:nvPr/>
        </p:nvSpPr>
        <p:spPr>
          <a:xfrm>
            <a:off x="8477230" y="4280412"/>
            <a:ext cx="372815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dirty="0" smtClean="0"/>
              <a:t>Design</a:t>
            </a:r>
            <a:endParaRPr lang="en-GB" sz="500" dirty="0"/>
          </a:p>
        </p:txBody>
      </p:sp>
      <p:sp>
        <p:nvSpPr>
          <p:cNvPr id="108" name="Rectangle 107"/>
          <p:cNvSpPr/>
          <p:nvPr/>
        </p:nvSpPr>
        <p:spPr bwMode="auto">
          <a:xfrm>
            <a:off x="8196737" y="4398055"/>
            <a:ext cx="252029" cy="939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09" name="TextBox 108"/>
          <p:cNvSpPr txBox="1"/>
          <p:nvPr/>
        </p:nvSpPr>
        <p:spPr>
          <a:xfrm>
            <a:off x="8477565" y="4402130"/>
            <a:ext cx="599035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dirty="0" smtClean="0"/>
              <a:t>Testing</a:t>
            </a:r>
            <a:endParaRPr lang="en-GB" sz="500" dirty="0"/>
          </a:p>
        </p:txBody>
      </p:sp>
      <p:sp>
        <p:nvSpPr>
          <p:cNvPr id="110" name="Rectangle 109"/>
          <p:cNvSpPr/>
          <p:nvPr/>
        </p:nvSpPr>
        <p:spPr bwMode="auto">
          <a:xfrm>
            <a:off x="8196736" y="4518466"/>
            <a:ext cx="252029" cy="93974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11" name="TextBox 110"/>
          <p:cNvSpPr txBox="1"/>
          <p:nvPr/>
        </p:nvSpPr>
        <p:spPr>
          <a:xfrm>
            <a:off x="8477564" y="4522541"/>
            <a:ext cx="599036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dirty="0" smtClean="0"/>
              <a:t>Implementation</a:t>
            </a:r>
            <a:endParaRPr lang="en-GB" sz="500" dirty="0"/>
          </a:p>
        </p:txBody>
      </p:sp>
      <p:sp>
        <p:nvSpPr>
          <p:cNvPr id="112" name="Title 1"/>
          <p:cNvSpPr txBox="1">
            <a:spLocks/>
          </p:cNvSpPr>
          <p:nvPr/>
        </p:nvSpPr>
        <p:spPr bwMode="auto">
          <a:xfrm>
            <a:off x="63858" y="4679272"/>
            <a:ext cx="885806" cy="41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/>
            <a:r>
              <a:rPr lang="en-GB" sz="700" kern="0" dirty="0" smtClean="0"/>
              <a:t>IS Ops Minor Enhancements</a:t>
            </a:r>
            <a:endParaRPr lang="en-GB" sz="300" b="0" kern="0" dirty="0"/>
          </a:p>
        </p:txBody>
      </p:sp>
      <p:sp>
        <p:nvSpPr>
          <p:cNvPr id="113" name="Rectangle 112"/>
          <p:cNvSpPr/>
          <p:nvPr/>
        </p:nvSpPr>
        <p:spPr bwMode="auto">
          <a:xfrm>
            <a:off x="1295607" y="1707654"/>
            <a:ext cx="252010" cy="93974"/>
          </a:xfrm>
          <a:prstGeom prst="rect">
            <a:avLst/>
          </a:prstGeom>
          <a:solidFill>
            <a:srgbClr val="FFD54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14" name="Rectangle 113"/>
          <p:cNvSpPr/>
          <p:nvPr/>
        </p:nvSpPr>
        <p:spPr bwMode="auto">
          <a:xfrm>
            <a:off x="1434833" y="1707654"/>
            <a:ext cx="467335" cy="939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15" name="Rectangle 114"/>
          <p:cNvSpPr/>
          <p:nvPr/>
        </p:nvSpPr>
        <p:spPr bwMode="auto">
          <a:xfrm>
            <a:off x="1902169" y="1707654"/>
            <a:ext cx="156307" cy="93974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16" name="TextBox 115"/>
          <p:cNvSpPr txBox="1"/>
          <p:nvPr/>
        </p:nvSpPr>
        <p:spPr>
          <a:xfrm>
            <a:off x="1600137" y="1622679"/>
            <a:ext cx="1647800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XRN4699</a:t>
            </a:r>
            <a:r>
              <a:rPr lang="en-GB" sz="500" dirty="0" smtClean="0"/>
              <a:t>: UK Link September 2018 Minor Release</a:t>
            </a:r>
            <a:endParaRPr lang="en-GB" sz="500" dirty="0"/>
          </a:p>
        </p:txBody>
      </p:sp>
      <p:sp>
        <p:nvSpPr>
          <p:cNvPr id="117" name="Rectangle 116"/>
          <p:cNvSpPr/>
          <p:nvPr/>
        </p:nvSpPr>
        <p:spPr bwMode="auto">
          <a:xfrm>
            <a:off x="1043601" y="1911853"/>
            <a:ext cx="252005" cy="93974"/>
          </a:xfrm>
          <a:prstGeom prst="rect">
            <a:avLst/>
          </a:prstGeom>
          <a:solidFill>
            <a:srgbClr val="FFD54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18" name="Rectangle 117"/>
          <p:cNvSpPr/>
          <p:nvPr/>
        </p:nvSpPr>
        <p:spPr bwMode="auto">
          <a:xfrm>
            <a:off x="1287396" y="1911853"/>
            <a:ext cx="1048205" cy="939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19" name="Rectangle 118"/>
          <p:cNvSpPr/>
          <p:nvPr/>
        </p:nvSpPr>
        <p:spPr bwMode="auto">
          <a:xfrm>
            <a:off x="2331452" y="1911853"/>
            <a:ext cx="227244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20" name="TextBox 119"/>
          <p:cNvSpPr txBox="1"/>
          <p:nvPr/>
        </p:nvSpPr>
        <p:spPr>
          <a:xfrm>
            <a:off x="1054424" y="1834909"/>
            <a:ext cx="1647800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XRN4572</a:t>
            </a:r>
            <a:r>
              <a:rPr lang="en-GB" sz="500" dirty="0" smtClean="0"/>
              <a:t>: UK Link Release 3.0 (November 2018)</a:t>
            </a:r>
            <a:endParaRPr lang="en-GB" sz="500" dirty="0"/>
          </a:p>
        </p:txBody>
      </p:sp>
      <p:sp>
        <p:nvSpPr>
          <p:cNvPr id="121" name="Rectangle 120"/>
          <p:cNvSpPr/>
          <p:nvPr/>
        </p:nvSpPr>
        <p:spPr bwMode="auto">
          <a:xfrm>
            <a:off x="1044107" y="3773920"/>
            <a:ext cx="1014369" cy="939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22" name="Rectangle 121"/>
          <p:cNvSpPr/>
          <p:nvPr/>
        </p:nvSpPr>
        <p:spPr bwMode="auto">
          <a:xfrm>
            <a:off x="2050162" y="3773331"/>
            <a:ext cx="252005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23" name="TextBox 122"/>
          <p:cNvSpPr txBox="1"/>
          <p:nvPr/>
        </p:nvSpPr>
        <p:spPr>
          <a:xfrm>
            <a:off x="884494" y="3696976"/>
            <a:ext cx="1674202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500" b="1" dirty="0" smtClean="0"/>
              <a:t>XRN4149</a:t>
            </a:r>
            <a:r>
              <a:rPr lang="en-GB" sz="500" dirty="0" smtClean="0"/>
              <a:t>: NG Gateway Migration</a:t>
            </a:r>
            <a:endParaRPr lang="en-GB" sz="500" dirty="0"/>
          </a:p>
        </p:txBody>
      </p:sp>
      <p:sp>
        <p:nvSpPr>
          <p:cNvPr id="124" name="Rectangle 123"/>
          <p:cNvSpPr/>
          <p:nvPr/>
        </p:nvSpPr>
        <p:spPr bwMode="auto">
          <a:xfrm>
            <a:off x="1055824" y="2792710"/>
            <a:ext cx="2796096" cy="9397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25" name="Rectangle 124"/>
          <p:cNvSpPr/>
          <p:nvPr/>
        </p:nvSpPr>
        <p:spPr bwMode="auto">
          <a:xfrm>
            <a:off x="2771799" y="2792710"/>
            <a:ext cx="1872209" cy="93974"/>
          </a:xfrm>
          <a:prstGeom prst="rect">
            <a:avLst/>
          </a:prstGeom>
          <a:solidFill>
            <a:srgbClr val="FFD54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26" name="Rectangle 125"/>
          <p:cNvSpPr/>
          <p:nvPr/>
        </p:nvSpPr>
        <p:spPr bwMode="auto">
          <a:xfrm>
            <a:off x="4644008" y="2792710"/>
            <a:ext cx="3584632" cy="939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27" name="Rectangle 126"/>
          <p:cNvSpPr/>
          <p:nvPr/>
        </p:nvSpPr>
        <p:spPr bwMode="auto">
          <a:xfrm>
            <a:off x="8228640" y="2792710"/>
            <a:ext cx="735848" cy="91670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28" name="TextBox 127"/>
          <p:cNvSpPr txBox="1"/>
          <p:nvPr/>
        </p:nvSpPr>
        <p:spPr>
          <a:xfrm>
            <a:off x="3563888" y="2715766"/>
            <a:ext cx="1669182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 4627</a:t>
            </a:r>
            <a:r>
              <a:rPr lang="en-GB" sz="500" dirty="0" smtClean="0"/>
              <a:t>: CSS Consequential Changes</a:t>
            </a:r>
            <a:endParaRPr lang="en-GB" sz="500" dirty="0"/>
          </a:p>
        </p:txBody>
      </p:sp>
      <p:sp>
        <p:nvSpPr>
          <p:cNvPr id="129" name="Rectangle 128"/>
          <p:cNvSpPr/>
          <p:nvPr/>
        </p:nvSpPr>
        <p:spPr bwMode="auto">
          <a:xfrm>
            <a:off x="1296617" y="3989943"/>
            <a:ext cx="773980" cy="939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30" name="Rectangle 129"/>
          <p:cNvSpPr/>
          <p:nvPr/>
        </p:nvSpPr>
        <p:spPr bwMode="auto">
          <a:xfrm>
            <a:off x="2061933" y="3989944"/>
            <a:ext cx="496763" cy="93974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31" name="TextBox 130"/>
          <p:cNvSpPr txBox="1"/>
          <p:nvPr/>
        </p:nvSpPr>
        <p:spPr>
          <a:xfrm>
            <a:off x="1097597" y="3912999"/>
            <a:ext cx="1674202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500" b="1" dirty="0" smtClean="0"/>
              <a:t>XRN4117.3</a:t>
            </a:r>
            <a:r>
              <a:rPr lang="en-GB" sz="500" dirty="0" smtClean="0"/>
              <a:t>: </a:t>
            </a:r>
            <a:r>
              <a:rPr lang="en-GB" sz="500" dirty="0" err="1" smtClean="0"/>
              <a:t>TransformUs</a:t>
            </a:r>
            <a:r>
              <a:rPr lang="en-GB" sz="500" dirty="0" smtClean="0"/>
              <a:t> Network</a:t>
            </a:r>
            <a:endParaRPr lang="en-GB" sz="500" dirty="0"/>
          </a:p>
        </p:txBody>
      </p:sp>
      <p:sp>
        <p:nvSpPr>
          <p:cNvPr id="132" name="Rectangle 131"/>
          <p:cNvSpPr/>
          <p:nvPr/>
        </p:nvSpPr>
        <p:spPr bwMode="auto">
          <a:xfrm>
            <a:off x="1043601" y="4664977"/>
            <a:ext cx="2304264" cy="9397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33" name="TextBox 132"/>
          <p:cNvSpPr txBox="1"/>
          <p:nvPr/>
        </p:nvSpPr>
        <p:spPr>
          <a:xfrm>
            <a:off x="1331640" y="4587974"/>
            <a:ext cx="2233521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XRN4695</a:t>
            </a:r>
            <a:r>
              <a:rPr lang="en-GB" sz="500" dirty="0" smtClean="0"/>
              <a:t>: </a:t>
            </a:r>
            <a:r>
              <a:rPr lang="en-US" sz="500" dirty="0"/>
              <a:t>Investigating causes and contributors to levels and volatility of </a:t>
            </a:r>
            <a:r>
              <a:rPr lang="en-US" sz="500" dirty="0" smtClean="0"/>
              <a:t>UIG</a:t>
            </a:r>
            <a:endParaRPr lang="en-GB" sz="500" dirty="0"/>
          </a:p>
        </p:txBody>
      </p:sp>
      <p:sp>
        <p:nvSpPr>
          <p:cNvPr id="134" name="Rectangle 133"/>
          <p:cNvSpPr/>
          <p:nvPr/>
        </p:nvSpPr>
        <p:spPr bwMode="auto">
          <a:xfrm>
            <a:off x="7272323" y="2333760"/>
            <a:ext cx="252005" cy="93974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35" name="Rectangle 134"/>
          <p:cNvSpPr/>
          <p:nvPr/>
        </p:nvSpPr>
        <p:spPr bwMode="auto">
          <a:xfrm>
            <a:off x="5688147" y="2333760"/>
            <a:ext cx="1592475" cy="939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36" name="Rectangle 135"/>
          <p:cNvSpPr/>
          <p:nvPr/>
        </p:nvSpPr>
        <p:spPr bwMode="auto">
          <a:xfrm>
            <a:off x="4926282" y="2333760"/>
            <a:ext cx="1049897" cy="93974"/>
          </a:xfrm>
          <a:prstGeom prst="rect">
            <a:avLst/>
          </a:prstGeom>
          <a:solidFill>
            <a:srgbClr val="FFD54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37" name="Rectangle 136"/>
          <p:cNvSpPr/>
          <p:nvPr/>
        </p:nvSpPr>
        <p:spPr bwMode="auto">
          <a:xfrm>
            <a:off x="4644008" y="2333760"/>
            <a:ext cx="315761" cy="9397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38" name="TextBox 137"/>
          <p:cNvSpPr txBox="1"/>
          <p:nvPr/>
        </p:nvSpPr>
        <p:spPr>
          <a:xfrm>
            <a:off x="5463823" y="2260982"/>
            <a:ext cx="1376452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 tbc</a:t>
            </a:r>
            <a:r>
              <a:rPr lang="en-GB" sz="500" dirty="0" smtClean="0"/>
              <a:t>: UK Link June 2020 Major Release</a:t>
            </a:r>
            <a:endParaRPr lang="en-GB" sz="500" dirty="0"/>
          </a:p>
        </p:txBody>
      </p:sp>
      <p:sp>
        <p:nvSpPr>
          <p:cNvPr id="139" name="Rectangle 138"/>
          <p:cNvSpPr/>
          <p:nvPr/>
        </p:nvSpPr>
        <p:spPr bwMode="auto">
          <a:xfrm>
            <a:off x="4428976" y="2117736"/>
            <a:ext cx="252029" cy="9397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40" name="Rectangle 139"/>
          <p:cNvSpPr/>
          <p:nvPr/>
        </p:nvSpPr>
        <p:spPr bwMode="auto">
          <a:xfrm>
            <a:off x="4681006" y="2117736"/>
            <a:ext cx="524948" cy="93974"/>
          </a:xfrm>
          <a:prstGeom prst="rect">
            <a:avLst/>
          </a:prstGeom>
          <a:solidFill>
            <a:srgbClr val="FFD54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41" name="Rectangle 140"/>
          <p:cNvSpPr/>
          <p:nvPr/>
        </p:nvSpPr>
        <p:spPr bwMode="auto">
          <a:xfrm>
            <a:off x="5202968" y="2117736"/>
            <a:ext cx="1019294" cy="939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42" name="TextBox 141"/>
          <p:cNvSpPr txBox="1"/>
          <p:nvPr/>
        </p:nvSpPr>
        <p:spPr>
          <a:xfrm>
            <a:off x="4744864" y="2045002"/>
            <a:ext cx="1376452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 tbc</a:t>
            </a:r>
            <a:r>
              <a:rPr lang="en-GB" sz="500" dirty="0" smtClean="0"/>
              <a:t>: UK Link February 2020 Major Release</a:t>
            </a:r>
            <a:endParaRPr lang="en-GB" sz="500" dirty="0"/>
          </a:p>
        </p:txBody>
      </p:sp>
      <p:sp>
        <p:nvSpPr>
          <p:cNvPr id="148" name="Rectangle 147"/>
          <p:cNvSpPr/>
          <p:nvPr/>
        </p:nvSpPr>
        <p:spPr bwMode="auto">
          <a:xfrm>
            <a:off x="8424451" y="2542702"/>
            <a:ext cx="252005" cy="93974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49" name="Rectangle 148"/>
          <p:cNvSpPr/>
          <p:nvPr/>
        </p:nvSpPr>
        <p:spPr bwMode="auto">
          <a:xfrm>
            <a:off x="6840275" y="2542702"/>
            <a:ext cx="1592475" cy="939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50" name="Rectangle 149"/>
          <p:cNvSpPr/>
          <p:nvPr/>
        </p:nvSpPr>
        <p:spPr bwMode="auto">
          <a:xfrm>
            <a:off x="6078410" y="2542702"/>
            <a:ext cx="1049897" cy="93974"/>
          </a:xfrm>
          <a:prstGeom prst="rect">
            <a:avLst/>
          </a:prstGeom>
          <a:solidFill>
            <a:srgbClr val="FFD54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51" name="Rectangle 150"/>
          <p:cNvSpPr/>
          <p:nvPr/>
        </p:nvSpPr>
        <p:spPr bwMode="auto">
          <a:xfrm>
            <a:off x="5796136" y="2542702"/>
            <a:ext cx="315761" cy="9397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52" name="TextBox 151"/>
          <p:cNvSpPr txBox="1"/>
          <p:nvPr/>
        </p:nvSpPr>
        <p:spPr>
          <a:xfrm>
            <a:off x="6615950" y="2469924"/>
            <a:ext cx="1700465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 tbc</a:t>
            </a:r>
            <a:r>
              <a:rPr lang="en-GB" sz="500" dirty="0" smtClean="0"/>
              <a:t>: UK Link November 2020 Major Release</a:t>
            </a:r>
            <a:endParaRPr lang="en-GB" sz="500" dirty="0"/>
          </a:p>
        </p:txBody>
      </p:sp>
      <p:sp>
        <p:nvSpPr>
          <p:cNvPr id="153" name="Rectangle 152"/>
          <p:cNvSpPr/>
          <p:nvPr/>
        </p:nvSpPr>
        <p:spPr bwMode="auto">
          <a:xfrm>
            <a:off x="4894218" y="3125848"/>
            <a:ext cx="253846" cy="93974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55" name="Rectangle 154"/>
          <p:cNvSpPr/>
          <p:nvPr/>
        </p:nvSpPr>
        <p:spPr bwMode="auto">
          <a:xfrm>
            <a:off x="2580244" y="3125848"/>
            <a:ext cx="263564" cy="9397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56" name="Rectangle 155"/>
          <p:cNvSpPr/>
          <p:nvPr/>
        </p:nvSpPr>
        <p:spPr bwMode="auto">
          <a:xfrm>
            <a:off x="2843808" y="3125848"/>
            <a:ext cx="1008112" cy="93974"/>
          </a:xfrm>
          <a:prstGeom prst="rect">
            <a:avLst/>
          </a:prstGeom>
          <a:solidFill>
            <a:srgbClr val="FFD54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57" name="Rectangle 156"/>
          <p:cNvSpPr/>
          <p:nvPr/>
        </p:nvSpPr>
        <p:spPr bwMode="auto">
          <a:xfrm>
            <a:off x="3851919" y="3125848"/>
            <a:ext cx="1054543" cy="939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58" name="TextBox 157"/>
          <p:cNvSpPr txBox="1"/>
          <p:nvPr/>
        </p:nvSpPr>
        <p:spPr>
          <a:xfrm>
            <a:off x="3285567" y="3048315"/>
            <a:ext cx="1674202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 tbc</a:t>
            </a:r>
            <a:r>
              <a:rPr lang="en-GB" sz="500" dirty="0" smtClean="0"/>
              <a:t>: MOD621x: Amendments to GT Charging Regime</a:t>
            </a:r>
            <a:endParaRPr lang="en-GB" sz="500" dirty="0"/>
          </a:p>
        </p:txBody>
      </p:sp>
      <p:sp>
        <p:nvSpPr>
          <p:cNvPr id="159" name="Title 1"/>
          <p:cNvSpPr txBox="1">
            <a:spLocks/>
          </p:cNvSpPr>
          <p:nvPr/>
        </p:nvSpPr>
        <p:spPr bwMode="auto">
          <a:xfrm>
            <a:off x="73789" y="2635788"/>
            <a:ext cx="885806" cy="41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/>
            <a:r>
              <a:rPr lang="en-GB" sz="700" kern="0" dirty="0" smtClean="0"/>
              <a:t>CSS</a:t>
            </a:r>
            <a:endParaRPr lang="en-GB" sz="300" b="0" kern="0" dirty="0"/>
          </a:p>
        </p:txBody>
      </p:sp>
      <p:sp>
        <p:nvSpPr>
          <p:cNvPr id="160" name="Rectangle 159"/>
          <p:cNvSpPr/>
          <p:nvPr/>
        </p:nvSpPr>
        <p:spPr bwMode="auto">
          <a:xfrm>
            <a:off x="2069306" y="4478485"/>
            <a:ext cx="227137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61" name="Rectangle 160"/>
          <p:cNvSpPr/>
          <p:nvPr/>
        </p:nvSpPr>
        <p:spPr bwMode="auto">
          <a:xfrm>
            <a:off x="1823121" y="4478485"/>
            <a:ext cx="252011" cy="939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62" name="Rectangle 161"/>
          <p:cNvSpPr/>
          <p:nvPr/>
        </p:nvSpPr>
        <p:spPr bwMode="auto">
          <a:xfrm>
            <a:off x="1584377" y="4479074"/>
            <a:ext cx="252005" cy="93974"/>
          </a:xfrm>
          <a:prstGeom prst="rect">
            <a:avLst/>
          </a:prstGeom>
          <a:solidFill>
            <a:srgbClr val="FFD54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63" name="TextBox 162"/>
          <p:cNvSpPr txBox="1"/>
          <p:nvPr/>
        </p:nvSpPr>
        <p:spPr>
          <a:xfrm>
            <a:off x="1499322" y="4401500"/>
            <a:ext cx="1674202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 tbc</a:t>
            </a:r>
            <a:r>
              <a:rPr lang="en-GB" sz="500" dirty="0" smtClean="0"/>
              <a:t>: Oct’18 Data Release</a:t>
            </a:r>
            <a:endParaRPr lang="en-GB" sz="500" dirty="0"/>
          </a:p>
        </p:txBody>
      </p:sp>
      <p:sp>
        <p:nvSpPr>
          <p:cNvPr id="164" name="Rectangle 163"/>
          <p:cNvSpPr/>
          <p:nvPr/>
        </p:nvSpPr>
        <p:spPr bwMode="auto">
          <a:xfrm>
            <a:off x="2854498" y="4477381"/>
            <a:ext cx="227137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65" name="Rectangle 164"/>
          <p:cNvSpPr/>
          <p:nvPr/>
        </p:nvSpPr>
        <p:spPr bwMode="auto">
          <a:xfrm>
            <a:off x="2608313" y="4480023"/>
            <a:ext cx="252011" cy="91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66" name="Rectangle 165"/>
          <p:cNvSpPr/>
          <p:nvPr/>
        </p:nvSpPr>
        <p:spPr bwMode="auto">
          <a:xfrm>
            <a:off x="2369569" y="4477970"/>
            <a:ext cx="252005" cy="93974"/>
          </a:xfrm>
          <a:prstGeom prst="rect">
            <a:avLst/>
          </a:prstGeom>
          <a:solidFill>
            <a:srgbClr val="FFD54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67" name="TextBox 166"/>
          <p:cNvSpPr txBox="1"/>
          <p:nvPr/>
        </p:nvSpPr>
        <p:spPr>
          <a:xfrm>
            <a:off x="2424037" y="4403080"/>
            <a:ext cx="1674202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 tbc</a:t>
            </a:r>
            <a:r>
              <a:rPr lang="en-GB" sz="500" dirty="0" smtClean="0"/>
              <a:t>: Jan’19 Data Release</a:t>
            </a:r>
            <a:endParaRPr lang="en-GB" sz="500" dirty="0"/>
          </a:p>
        </p:txBody>
      </p:sp>
      <p:sp>
        <p:nvSpPr>
          <p:cNvPr id="168" name="Rectangle 167"/>
          <p:cNvSpPr/>
          <p:nvPr/>
        </p:nvSpPr>
        <p:spPr bwMode="auto">
          <a:xfrm>
            <a:off x="4071595" y="4468601"/>
            <a:ext cx="227137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69" name="Rectangle 168"/>
          <p:cNvSpPr/>
          <p:nvPr/>
        </p:nvSpPr>
        <p:spPr bwMode="auto">
          <a:xfrm>
            <a:off x="3819584" y="4469779"/>
            <a:ext cx="252011" cy="939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70" name="Rectangle 169"/>
          <p:cNvSpPr/>
          <p:nvPr/>
        </p:nvSpPr>
        <p:spPr bwMode="auto">
          <a:xfrm>
            <a:off x="3580840" y="4470368"/>
            <a:ext cx="252005" cy="93974"/>
          </a:xfrm>
          <a:prstGeom prst="rect">
            <a:avLst/>
          </a:prstGeom>
          <a:solidFill>
            <a:srgbClr val="FFD54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71" name="TextBox 170"/>
          <p:cNvSpPr txBox="1"/>
          <p:nvPr/>
        </p:nvSpPr>
        <p:spPr>
          <a:xfrm>
            <a:off x="3418129" y="4392794"/>
            <a:ext cx="1674202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 tbc</a:t>
            </a:r>
            <a:r>
              <a:rPr lang="en-GB" sz="500" dirty="0" smtClean="0"/>
              <a:t>: June’19 Data Office Release</a:t>
            </a:r>
            <a:endParaRPr lang="en-GB" sz="500" dirty="0"/>
          </a:p>
        </p:txBody>
      </p:sp>
      <p:sp>
        <p:nvSpPr>
          <p:cNvPr id="172" name="Rectangle 171"/>
          <p:cNvSpPr/>
          <p:nvPr/>
        </p:nvSpPr>
        <p:spPr bwMode="auto">
          <a:xfrm>
            <a:off x="5163907" y="4469190"/>
            <a:ext cx="227137" cy="94563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73" name="Rectangle 172"/>
          <p:cNvSpPr/>
          <p:nvPr/>
        </p:nvSpPr>
        <p:spPr bwMode="auto">
          <a:xfrm>
            <a:off x="4917722" y="4469190"/>
            <a:ext cx="252011" cy="939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74" name="Rectangle 173"/>
          <p:cNvSpPr/>
          <p:nvPr/>
        </p:nvSpPr>
        <p:spPr bwMode="auto">
          <a:xfrm>
            <a:off x="4678978" y="4469779"/>
            <a:ext cx="252005" cy="93974"/>
          </a:xfrm>
          <a:prstGeom prst="rect">
            <a:avLst/>
          </a:prstGeom>
          <a:solidFill>
            <a:srgbClr val="FFD54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75" name="TextBox 174"/>
          <p:cNvSpPr txBox="1"/>
          <p:nvPr/>
        </p:nvSpPr>
        <p:spPr>
          <a:xfrm>
            <a:off x="4570257" y="4392205"/>
            <a:ext cx="1674202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 tbc</a:t>
            </a:r>
            <a:r>
              <a:rPr lang="en-GB" sz="500" dirty="0" smtClean="0"/>
              <a:t>: Oct’19 Data Office Release</a:t>
            </a:r>
            <a:endParaRPr lang="en-GB" sz="500" dirty="0"/>
          </a:p>
        </p:txBody>
      </p:sp>
      <p:sp>
        <p:nvSpPr>
          <p:cNvPr id="179" name="TextBox 178"/>
          <p:cNvSpPr txBox="1"/>
          <p:nvPr/>
        </p:nvSpPr>
        <p:spPr>
          <a:xfrm>
            <a:off x="8490997" y="51470"/>
            <a:ext cx="599035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GB" sz="600" dirty="0" smtClean="0">
                <a:solidFill>
                  <a:schemeClr val="tx2"/>
                </a:solidFill>
              </a:rPr>
              <a:t>All dates are indicative and as of 9</a:t>
            </a:r>
            <a:r>
              <a:rPr lang="en-GB" sz="600" baseline="30000" dirty="0" smtClean="0">
                <a:solidFill>
                  <a:schemeClr val="tx2"/>
                </a:solidFill>
              </a:rPr>
              <a:t>th</a:t>
            </a:r>
            <a:r>
              <a:rPr lang="en-GB" sz="600" dirty="0" smtClean="0">
                <a:solidFill>
                  <a:schemeClr val="tx2"/>
                </a:solidFill>
              </a:rPr>
              <a:t> July 2018</a:t>
            </a:r>
            <a:endParaRPr lang="en-GB" sz="600" dirty="0">
              <a:solidFill>
                <a:schemeClr val="tx2"/>
              </a:solidFill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8100392" y="4060175"/>
            <a:ext cx="976208" cy="6517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8428194" y="4021703"/>
            <a:ext cx="351641" cy="769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500" b="1" u="sng" dirty="0" smtClean="0"/>
              <a:t>LEGEND</a:t>
            </a:r>
            <a:endParaRPr lang="en-GB" sz="500" b="1" u="sng" dirty="0"/>
          </a:p>
        </p:txBody>
      </p:sp>
      <p:sp>
        <p:nvSpPr>
          <p:cNvPr id="182" name="Rectangle 181"/>
          <p:cNvSpPr/>
          <p:nvPr/>
        </p:nvSpPr>
        <p:spPr bwMode="auto">
          <a:xfrm>
            <a:off x="7453573" y="1851670"/>
            <a:ext cx="250494" cy="93974"/>
          </a:xfrm>
          <a:prstGeom prst="rect">
            <a:avLst/>
          </a:prstGeom>
          <a:solidFill>
            <a:srgbClr val="21FF8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83" name="Rectangle 182"/>
          <p:cNvSpPr/>
          <p:nvPr/>
        </p:nvSpPr>
        <p:spPr bwMode="auto">
          <a:xfrm>
            <a:off x="6151131" y="1851670"/>
            <a:ext cx="1301189" cy="939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84" name="Rectangle 183"/>
          <p:cNvSpPr/>
          <p:nvPr/>
        </p:nvSpPr>
        <p:spPr bwMode="auto">
          <a:xfrm>
            <a:off x="5391044" y="1851670"/>
            <a:ext cx="760088" cy="93974"/>
          </a:xfrm>
          <a:prstGeom prst="rect">
            <a:avLst/>
          </a:prstGeom>
          <a:solidFill>
            <a:srgbClr val="FFD54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/>
          </a:p>
        </p:txBody>
      </p:sp>
      <p:sp>
        <p:nvSpPr>
          <p:cNvPr id="185" name="TextBox 184"/>
          <p:cNvSpPr txBox="1"/>
          <p:nvPr/>
        </p:nvSpPr>
        <p:spPr>
          <a:xfrm>
            <a:off x="5859844" y="1779662"/>
            <a:ext cx="1376452" cy="769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GB" sz="500" b="1" dirty="0" smtClean="0"/>
              <a:t>XRN tbc</a:t>
            </a:r>
            <a:r>
              <a:rPr lang="en-GB" sz="500" dirty="0" smtClean="0"/>
              <a:t>: CMS Replatforming</a:t>
            </a:r>
            <a:endParaRPr lang="en-GB" sz="500" dirty="0"/>
          </a:p>
        </p:txBody>
      </p:sp>
    </p:spTree>
    <p:extLst>
      <p:ext uri="{BB962C8B-B14F-4D97-AF65-F5344CB8AC3E}">
        <p14:creationId xmlns:p14="http://schemas.microsoft.com/office/powerpoint/2010/main" val="169253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545E1A-EA83-463B-B744-ADE3D05E8049}">
  <ds:schemaRefs>
    <ds:schemaRef ds:uri="http://purl.org/dc/dcmitype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2a985eae-c12e-416e-9833-85f34b1ee04e"/>
    <ds:schemaRef ds:uri="http://purl.org/dc/terms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19933</TotalTime>
  <Words>299</Words>
  <Application>Microsoft Office PowerPoint</Application>
  <PresentationFormat>On-screen Show (16:9)</PresentationFormat>
  <Paragraphs>77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xoserve templates</vt:lpstr>
      <vt:lpstr>Draft Initial Change View to 2020 (Customer Impactful)  DSC ChMC – 11th July 2018</vt:lpstr>
      <vt:lpstr>Draft – Initial change view to 2020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631</cp:revision>
  <cp:lastPrinted>2018-07-09T09:37:20Z</cp:lastPrinted>
  <dcterms:created xsi:type="dcterms:W3CDTF">2011-09-20T14:58:41Z</dcterms:created>
  <dcterms:modified xsi:type="dcterms:W3CDTF">2018-07-10T10:12:31Z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-1945227422</vt:i4>
  </property>
  <property fmtid="{D5CDD505-2E9C-101B-9397-08002B2CF9AE}" pid="4" name="_NewReviewCycle">
    <vt:lpwstr/>
  </property>
  <property fmtid="{D5CDD505-2E9C-101B-9397-08002B2CF9AE}" pid="5" name="_EmailSubject">
    <vt:lpwstr>XEC Performance June (26/06/18) - CIO Dashboard</vt:lpwstr>
  </property>
  <property fmtid="{D5CDD505-2E9C-101B-9397-08002B2CF9AE}" pid="6" name="_AuthorEmail">
    <vt:lpwstr>Catrin.Morgan@xoserve.com</vt:lpwstr>
  </property>
  <property fmtid="{D5CDD505-2E9C-101B-9397-08002B2CF9AE}" pid="7" name="_AuthorEmailDisplayName">
    <vt:lpwstr>Morgan, Catrin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-1812943687</vt:i4>
  </property>
</Properties>
</file>