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handoutMasterIdLst>
    <p:handoutMasterId r:id="rId9"/>
  </p:handoutMasterIdLst>
  <p:sldIdLst>
    <p:sldId id="277" r:id="rId5"/>
    <p:sldId id="278" r:id="rId6"/>
    <p:sldId id="280" r:id="rId7"/>
    <p:sldId id="281" r:id="rId8"/>
  </p:sldIdLst>
  <p:sldSz cx="9144000" cy="6858000" type="screen4x3"/>
  <p:notesSz cx="6724650" cy="987425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232A"/>
    <a:srgbClr val="1D3E61"/>
    <a:srgbClr val="68AEE0"/>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Objects="1">
      <p:cViewPr>
        <p:scale>
          <a:sx n="90" d="100"/>
          <a:sy n="90" d="100"/>
        </p:scale>
        <p:origin x="-8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16/07/2018</a:t>
            </a:fld>
            <a:endParaRPr lang="en-GB"/>
          </a:p>
        </p:txBody>
      </p:sp>
      <p:sp>
        <p:nvSpPr>
          <p:cNvPr id="65540" name="Rectangle 4"/>
          <p:cNvSpPr>
            <a:spLocks noGrp="1" noChangeArrowheads="1"/>
          </p:cNvSpPr>
          <p:nvPr>
            <p:ph type="ftr" sz="quarter" idx="2"/>
          </p:nvPr>
        </p:nvSpPr>
        <p:spPr bwMode="auto">
          <a:xfrm>
            <a:off x="0"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2"/>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1"/>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1" y="6308726"/>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0" y="3573760"/>
            <a:ext cx="9144000" cy="1295400"/>
          </a:xfrm>
        </p:spPr>
        <p:txBody>
          <a:bodyPr/>
          <a:lstStyle/>
          <a:p>
            <a:r>
              <a:rPr lang="en-GB" dirty="0" smtClean="0">
                <a:solidFill>
                  <a:srgbClr val="3E5AA8"/>
                </a:solidFill>
              </a:rPr>
              <a:t>2018/19 Q1 results </a:t>
            </a:r>
            <a:br>
              <a:rPr lang="en-GB" dirty="0" smtClean="0">
                <a:solidFill>
                  <a:srgbClr val="3E5AA8"/>
                </a:solidFill>
              </a:rPr>
            </a:br>
            <a:r>
              <a:rPr lang="en-GB" dirty="0" smtClean="0">
                <a:solidFill>
                  <a:srgbClr val="3E5AA8"/>
                </a:solidFill>
              </a:rPr>
              <a:t>and Key forecast themes</a:t>
            </a:r>
            <a:br>
              <a:rPr lang="en-GB" dirty="0" smtClean="0">
                <a:solidFill>
                  <a:srgbClr val="3E5AA8"/>
                </a:solidFill>
              </a:rPr>
            </a:br>
            <a:endParaRPr lang="en-GB" dirty="0" smtClean="0">
              <a:solidFill>
                <a:srgbClr val="3E5AA8"/>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228600" y="908051"/>
            <a:ext cx="8686800" cy="5041229"/>
          </a:xfrm>
        </p:spPr>
        <p:txBody>
          <a:bodyPr/>
          <a:lstStyle/>
          <a:p>
            <a:r>
              <a:rPr lang="en-GB" dirty="0" smtClean="0">
                <a:latin typeface="Arial" panose="020B0604020202020204" pitchFamily="34" charset="0"/>
                <a:cs typeface="Arial" panose="020B0604020202020204" pitchFamily="34" charset="0"/>
              </a:rPr>
              <a:t>Q1 results</a:t>
            </a:r>
          </a:p>
          <a:p>
            <a:pPr lvl="1"/>
            <a:r>
              <a:rPr lang="en-GB" sz="1800" dirty="0" smtClean="0">
                <a:latin typeface="Arial" panose="020B0604020202020204" pitchFamily="34" charset="0"/>
                <a:cs typeface="Arial" panose="020B0604020202020204" pitchFamily="34" charset="0"/>
              </a:rPr>
              <a:t>DSC income on track, slightly higher demand for Specific Services</a:t>
            </a:r>
          </a:p>
          <a:p>
            <a:pPr lvl="1"/>
            <a:r>
              <a:rPr lang="en-GB" sz="1800" dirty="0" err="1" smtClean="0">
                <a:latin typeface="Arial" panose="020B0604020202020204" pitchFamily="34" charset="0"/>
                <a:cs typeface="Arial" panose="020B0604020202020204" pitchFamily="34" charset="0"/>
              </a:rPr>
              <a:t>Totex</a:t>
            </a:r>
            <a:r>
              <a:rPr lang="en-GB" sz="1800" dirty="0" smtClean="0">
                <a:latin typeface="Arial" panose="020B0604020202020204" pitchFamily="34" charset="0"/>
                <a:cs typeface="Arial" panose="020B0604020202020204" pitchFamily="34" charset="0"/>
              </a:rPr>
              <a:t> broadly in line with budget, variances largely due to activity timing differences against those assumed in the budget.</a:t>
            </a:r>
          </a:p>
          <a:p>
            <a:pPr marL="457200" lvl="1" indent="0">
              <a:buNone/>
            </a:pPr>
            <a:r>
              <a:rPr lang="en-GB" sz="1800" dirty="0" smtClean="0">
                <a:latin typeface="Arial" panose="020B0604020202020204" pitchFamily="34" charset="0"/>
                <a:cs typeface="Arial" panose="020B0604020202020204" pitchFamily="34" charset="0"/>
              </a:rPr>
              <a:t> </a:t>
            </a:r>
          </a:p>
          <a:p>
            <a:r>
              <a:rPr lang="en-GB" dirty="0" smtClean="0">
                <a:latin typeface="Arial" panose="020B0604020202020204" pitchFamily="34" charset="0"/>
                <a:cs typeface="Arial" panose="020B0604020202020204" pitchFamily="34" charset="0"/>
              </a:rPr>
              <a:t>Q1 forecast  </a:t>
            </a:r>
          </a:p>
          <a:p>
            <a:pPr lvl="1"/>
            <a:r>
              <a:rPr lang="en-GB" dirty="0" smtClean="0">
                <a:latin typeface="Arial" panose="020B0604020202020204" pitchFamily="34" charset="0"/>
                <a:cs typeface="Arial" panose="020B0604020202020204" pitchFamily="34" charset="0"/>
              </a:rPr>
              <a:t>High level forecast, work still ongoing</a:t>
            </a:r>
          </a:p>
          <a:p>
            <a:pPr lvl="1"/>
            <a:r>
              <a:rPr lang="en-GB" dirty="0" smtClean="0">
                <a:latin typeface="Arial" panose="020B0604020202020204" pitchFamily="34" charset="0"/>
                <a:cs typeface="Arial" panose="020B0604020202020204" pitchFamily="34" charset="0"/>
              </a:rPr>
              <a:t>Updated view on charges will be available in September (for information only)</a:t>
            </a:r>
            <a:endParaRPr lang="en-GB" dirty="0">
              <a:latin typeface="Arial" panose="020B0604020202020204" pitchFamily="34" charset="0"/>
              <a:cs typeface="Arial" panose="020B0604020202020204" pitchFamily="34" charset="0"/>
            </a:endParaRPr>
          </a:p>
          <a:p>
            <a:pPr lvl="1"/>
            <a:r>
              <a:rPr lang="en-GB" dirty="0" smtClean="0">
                <a:latin typeface="Arial" panose="020B0604020202020204" pitchFamily="34" charset="0"/>
                <a:cs typeface="Arial" panose="020B0604020202020204" pitchFamily="34" charset="0"/>
              </a:rPr>
              <a:t>Key themes:-</a:t>
            </a:r>
          </a:p>
          <a:p>
            <a:pPr lvl="2"/>
            <a:r>
              <a:rPr lang="en-GB" dirty="0" err="1" smtClean="0">
                <a:latin typeface="Arial" panose="020B0604020202020204" pitchFamily="34" charset="0"/>
                <a:cs typeface="Arial" panose="020B0604020202020204" pitchFamily="34" charset="0"/>
              </a:rPr>
              <a:t>Totex</a:t>
            </a:r>
            <a:r>
              <a:rPr lang="en-GB" dirty="0" smtClean="0">
                <a:latin typeface="Arial" panose="020B0604020202020204" pitchFamily="34" charset="0"/>
                <a:cs typeface="Arial" panose="020B0604020202020204" pitchFamily="34" charset="0"/>
              </a:rPr>
              <a:t> (excluding CSS &amp; UIG work) in line with budget at enterprise level</a:t>
            </a:r>
          </a:p>
          <a:p>
            <a:pPr lvl="2"/>
            <a:r>
              <a:rPr lang="en-GB" dirty="0" smtClean="0">
                <a:latin typeface="Arial" panose="020B0604020202020204" pitchFamily="34" charset="0"/>
                <a:cs typeface="Arial" panose="020B0604020202020204" pitchFamily="34" charset="0"/>
              </a:rPr>
              <a:t>Potential variations in funding between customer classes</a:t>
            </a:r>
          </a:p>
          <a:p>
            <a:pPr lvl="1"/>
            <a:r>
              <a:rPr lang="en-GB" dirty="0" smtClean="0">
                <a:latin typeface="Arial" panose="020B0604020202020204" pitchFamily="34" charset="0"/>
                <a:cs typeface="Arial" panose="020B0604020202020204" pitchFamily="34" charset="0"/>
              </a:rPr>
              <a:t>Risks and Opportunities identified are showing a net neutral position </a:t>
            </a:r>
          </a:p>
          <a:p>
            <a:endParaRPr lang="en-GB" dirty="0" smtClean="0">
              <a:latin typeface="Arial" panose="020B0604020202020204" pitchFamily="34" charset="0"/>
              <a:cs typeface="Arial" panose="020B0604020202020204" pitchFamily="34" charset="0"/>
            </a:endParaRPr>
          </a:p>
          <a:p>
            <a:endParaRPr lang="en-GB" dirty="0" smtClean="0"/>
          </a:p>
        </p:txBody>
      </p:sp>
      <p:sp>
        <p:nvSpPr>
          <p:cNvPr id="3" name="Title 1"/>
          <p:cNvSpPr>
            <a:spLocks noGrp="1"/>
          </p:cNvSpPr>
          <p:nvPr>
            <p:ph type="title"/>
          </p:nvPr>
        </p:nvSpPr>
        <p:spPr>
          <a:xfrm>
            <a:off x="225425" y="-56480"/>
            <a:ext cx="8688388" cy="965200"/>
          </a:xfrm>
        </p:spPr>
        <p:txBody>
          <a:bodyPr/>
          <a:lstStyle/>
          <a:p>
            <a:r>
              <a:rPr lang="en-GB" dirty="0" smtClean="0"/>
              <a:t>Management Summary</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25425" y="-56480"/>
            <a:ext cx="8688388" cy="965200"/>
          </a:xfrm>
        </p:spPr>
        <p:txBody>
          <a:bodyPr/>
          <a:lstStyle/>
          <a:p>
            <a:r>
              <a:rPr lang="en-GB" dirty="0"/>
              <a:t>Q1 </a:t>
            </a:r>
            <a:r>
              <a:rPr lang="en-GB" dirty="0" err="1" smtClean="0"/>
              <a:t>Totex</a:t>
            </a:r>
            <a:r>
              <a:rPr lang="en-GB" dirty="0" smtClean="0"/>
              <a:t> Income and Cost </a:t>
            </a:r>
            <a:r>
              <a:rPr lang="en-GB" dirty="0"/>
              <a:t>vs Budget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052736"/>
            <a:ext cx="6824206" cy="3672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3533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228600" y="908051"/>
            <a:ext cx="8686800" cy="5041229"/>
          </a:xfrm>
        </p:spPr>
        <p:txBody>
          <a:bodyPr/>
          <a:lstStyle/>
          <a:p>
            <a:pPr marL="342900" lvl="2" indent="-342900"/>
            <a:r>
              <a:rPr lang="en-GB" dirty="0"/>
              <a:t>Overall assessment - the Q1 Forecast </a:t>
            </a:r>
            <a:r>
              <a:rPr lang="en-GB" dirty="0" err="1"/>
              <a:t>Totex</a:t>
            </a:r>
            <a:r>
              <a:rPr lang="en-GB" dirty="0"/>
              <a:t> for the business remains broadly in line with </a:t>
            </a:r>
            <a:r>
              <a:rPr lang="en-GB" dirty="0" smtClean="0"/>
              <a:t>Budget</a:t>
            </a:r>
          </a:p>
          <a:p>
            <a:pPr marL="342900" lvl="2" indent="-342900"/>
            <a:endParaRPr lang="en-GB" dirty="0"/>
          </a:p>
          <a:p>
            <a:pPr marL="342900" lvl="2" indent="-342900"/>
            <a:r>
              <a:rPr lang="en-GB" dirty="0"/>
              <a:t>CSS </a:t>
            </a:r>
            <a:r>
              <a:rPr lang="en-GB" dirty="0" smtClean="0"/>
              <a:t>&amp; UIG – </a:t>
            </a:r>
            <a:r>
              <a:rPr lang="en-GB" dirty="0"/>
              <a:t>Potential shortfall against budget assumptions, magnitude unclear </a:t>
            </a:r>
            <a:r>
              <a:rPr lang="en-GB" dirty="0" smtClean="0"/>
              <a:t>currently</a:t>
            </a:r>
          </a:p>
          <a:p>
            <a:pPr marL="342900" lvl="2" indent="-342900"/>
            <a:endParaRPr lang="en-GB" dirty="0"/>
          </a:p>
          <a:p>
            <a:pPr marL="342900" lvl="2" indent="-342900"/>
            <a:r>
              <a:rPr lang="en-GB" dirty="0"/>
              <a:t>Resourcing mix - more diversification of activities and changes in customer expectations are driving a change in resourcing mix. This may create variations in customer charging vs budget. However, we advise to wait until the half year before amending any charge statements given the limited amount of actual spend data to reference right </a:t>
            </a:r>
            <a:r>
              <a:rPr lang="en-GB" dirty="0" smtClean="0"/>
              <a:t>now.</a:t>
            </a:r>
          </a:p>
          <a:p>
            <a:pPr marL="342900" lvl="2" indent="-342900"/>
            <a:endParaRPr lang="en-GB" dirty="0" smtClean="0"/>
          </a:p>
          <a:p>
            <a:pPr marL="342900" lvl="2" indent="-342900"/>
            <a:r>
              <a:rPr lang="en-GB" dirty="0"/>
              <a:t>Timing differences - a few activities likely to start in 2019-20 </a:t>
            </a:r>
            <a:r>
              <a:rPr lang="en-GB" dirty="0" smtClean="0"/>
              <a:t>and others progressing at a slower rate.</a:t>
            </a:r>
          </a:p>
          <a:p>
            <a:pPr marL="342900" lvl="2" indent="-342900"/>
            <a:endParaRPr lang="en-GB" dirty="0" smtClean="0"/>
          </a:p>
          <a:p>
            <a:pPr marL="342900" lvl="2" indent="-342900"/>
            <a:r>
              <a:rPr lang="en-GB" dirty="0"/>
              <a:t>Risks and opportunities – a log has also been created for all known risks and opportunities with less than 50% likelihood, which currently shows a net neutral position</a:t>
            </a:r>
          </a:p>
          <a:p>
            <a:endParaRPr lang="en-GB" dirty="0" smtClean="0"/>
          </a:p>
          <a:p>
            <a:endParaRPr lang="en-GB" dirty="0" smtClean="0"/>
          </a:p>
          <a:p>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endParaRPr lang="en-GB" dirty="0" smtClean="0"/>
          </a:p>
        </p:txBody>
      </p:sp>
      <p:sp>
        <p:nvSpPr>
          <p:cNvPr id="3" name="Title 1"/>
          <p:cNvSpPr>
            <a:spLocks noGrp="1"/>
          </p:cNvSpPr>
          <p:nvPr>
            <p:ph type="title"/>
          </p:nvPr>
        </p:nvSpPr>
        <p:spPr>
          <a:xfrm>
            <a:off x="225425" y="-56480"/>
            <a:ext cx="8688388" cy="965200"/>
          </a:xfrm>
        </p:spPr>
        <p:txBody>
          <a:bodyPr/>
          <a:lstStyle/>
          <a:p>
            <a:r>
              <a:rPr lang="en-GB" dirty="0" smtClean="0"/>
              <a:t>Q1 forecast key themes</a:t>
            </a:r>
            <a:endParaRPr lang="en-GB" dirty="0"/>
          </a:p>
        </p:txBody>
      </p:sp>
    </p:spTree>
    <p:extLst>
      <p:ext uri="{BB962C8B-B14F-4D97-AF65-F5344CB8AC3E}">
        <p14:creationId xmlns:p14="http://schemas.microsoft.com/office/powerpoint/2010/main" val="2396059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purl.org/dc/elements/1.1/"/>
    <ds:schemaRef ds:uri="http://www.w3.org/XML/1998/namespace"/>
    <ds:schemaRef ds:uri="http://purl.org/dc/dcmitype/"/>
    <ds:schemaRef ds:uri="http://schemas.microsoft.com/office/2006/metadata/properties"/>
    <ds:schemaRef ds:uri="http://schemas.microsoft.com/office/2006/documentManagement/types"/>
    <ds:schemaRef ds:uri="http://purl.org/dc/terms/"/>
    <ds:schemaRef ds:uri="http://schemas.openxmlformats.org/package/2006/metadata/core-properties"/>
    <ds:schemaRef ds:uri="2a985eae-c12e-416e-9833-85f34b1ee04e"/>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5671</TotalTime>
  <Words>245</Words>
  <Application>Microsoft Office PowerPoint</Application>
  <PresentationFormat>On-screen Show (4:3)</PresentationFormat>
  <Paragraphs>27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xoserve templates</vt:lpstr>
      <vt:lpstr>2018/19 Q1 results  and Key forecast themes </vt:lpstr>
      <vt:lpstr>Management Summary</vt:lpstr>
      <vt:lpstr>Q1 Totex Income and Cost vs Budget</vt:lpstr>
      <vt:lpstr>Q1 forecast key themes</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186</cp:revision>
  <cp:lastPrinted>2018-07-12T08:50:17Z</cp:lastPrinted>
  <dcterms:created xsi:type="dcterms:W3CDTF">2011-09-20T14:58:41Z</dcterms:created>
  <dcterms:modified xsi:type="dcterms:W3CDTF">2018-07-16T09:27:06Z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-982438042</vt:i4>
  </property>
  <property fmtid="{D5CDD505-2E9C-101B-9397-08002B2CF9AE}" pid="4" name="_NewReviewCycle">
    <vt:lpwstr/>
  </property>
  <property fmtid="{D5CDD505-2E9C-101B-9397-08002B2CF9AE}" pid="5" name="_EmailSubject">
    <vt:lpwstr>Action: Publications for 23rd July Contract Committee meeting</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ContentTypeId">
    <vt:lpwstr>0x010100EC027A3842200A4881B078E78C741B39</vt:lpwstr>
  </property>
  <property fmtid="{D5CDD505-2E9C-101B-9397-08002B2CF9AE}" pid="9" name="_PreviousAdHocReviewCycleID">
    <vt:i4>-2126431215</vt:i4>
  </property>
</Properties>
</file>