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4" r:id="rId5"/>
  </p:sldMasterIdLst>
  <p:notesMasterIdLst>
    <p:notesMasterId r:id="rId14"/>
  </p:notesMasterIdLst>
  <p:handoutMasterIdLst>
    <p:handoutMasterId r:id="rId15"/>
  </p:handoutMasterIdLst>
  <p:sldIdLst>
    <p:sldId id="309" r:id="rId6"/>
    <p:sldId id="304" r:id="rId7"/>
    <p:sldId id="306" r:id="rId8"/>
    <p:sldId id="302" r:id="rId9"/>
    <p:sldId id="308" r:id="rId10"/>
    <p:sldId id="303" r:id="rId11"/>
    <p:sldId id="305" r:id="rId12"/>
    <p:sldId id="310" r:id="rId13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" clrIdx="0"/>
  <p:cmAuthor id="1" name="DAJ" initials="DA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EE0"/>
    <a:srgbClr val="D2232A"/>
    <a:srgbClr val="3E5AA8"/>
    <a:srgbClr val="1D3E61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FBE9B-A805-436F-80FC-E92AE6EB021E}" v="91" dt="2018-06-26T14:43:25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05" autoAdjust="0"/>
    <p:restoredTop sz="94671" autoAdjust="0"/>
  </p:normalViewPr>
  <p:slideViewPr>
    <p:cSldViewPr snapToObjects="1">
      <p:cViewPr varScale="1">
        <p:scale>
          <a:sx n="85" d="100"/>
          <a:sy n="85" d="100"/>
        </p:scale>
        <p:origin x="1132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B824622D-00E0-4400-B896-CBDBA7651C36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8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F4ADB2A1-3096-4F64-8FB8-C266BDE062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8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46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1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8604448" y="19548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86480B0-6847-4D27-B3EC-F99462D2DA11}" type="slidenum">
              <a:rPr lang="en-GB" sz="12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8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683568" y="2499742"/>
            <a:ext cx="8136904" cy="1152128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XRN 4695 </a:t>
            </a:r>
            <a:r>
              <a:rPr lang="en-GB" dirty="0">
                <a:solidFill>
                  <a:schemeClr val="accent1"/>
                </a:solidFill>
              </a:rPr>
              <a:t>Supporting </a:t>
            </a:r>
            <a:r>
              <a:rPr lang="en-GB" dirty="0">
                <a:solidFill>
                  <a:srgbClr val="3E5AA8"/>
                </a:solidFill>
              </a:rPr>
              <a:t>Document</a:t>
            </a:r>
            <a:br>
              <a:rPr lang="en-GB" dirty="0">
                <a:solidFill>
                  <a:srgbClr val="3E5AA8"/>
                </a:solidFill>
              </a:rPr>
            </a:br>
            <a:r>
              <a:rPr lang="en-GB" dirty="0">
                <a:solidFill>
                  <a:srgbClr val="3E5AA8"/>
                </a:solidFill>
              </a:rPr>
              <a:t>High Level Plan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083918"/>
            <a:ext cx="9144000" cy="578644"/>
          </a:xfrm>
        </p:spPr>
        <p:txBody>
          <a:bodyPr/>
          <a:lstStyle/>
          <a:p>
            <a:r>
              <a:rPr lang="en-GB" sz="3600" dirty="0" err="1">
                <a:solidFill>
                  <a:srgbClr val="3E5AA8"/>
                </a:solidFill>
              </a:rPr>
              <a:t>ChMC</a:t>
            </a:r>
            <a:r>
              <a:rPr lang="en-GB" sz="3600" dirty="0">
                <a:solidFill>
                  <a:srgbClr val="3E5AA8"/>
                </a:solidFill>
              </a:rPr>
              <a:t> 11</a:t>
            </a:r>
            <a:r>
              <a:rPr lang="en-GB" sz="3600" baseline="30000" dirty="0">
                <a:solidFill>
                  <a:srgbClr val="3E5AA8"/>
                </a:solidFill>
              </a:rPr>
              <a:t>th</a:t>
            </a:r>
            <a:r>
              <a:rPr lang="en-GB" sz="3600" dirty="0">
                <a:solidFill>
                  <a:srgbClr val="3E5AA8"/>
                </a:solidFill>
              </a:rPr>
              <a:t> July 2018</a:t>
            </a:r>
          </a:p>
        </p:txBody>
      </p:sp>
    </p:spTree>
    <p:extLst>
      <p:ext uri="{BB962C8B-B14F-4D97-AF65-F5344CB8AC3E}">
        <p14:creationId xmlns:p14="http://schemas.microsoft.com/office/powerpoint/2010/main" val="172184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Calibri Light"/>
              </a:rPr>
              <a:t>Planning Assumptions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96785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E5AA8"/>
                </a:solidFill>
              </a:rPr>
              <a:t>Regular Update meetings will be scheduled 1 week prior to Change Management Committee (</a:t>
            </a:r>
            <a:r>
              <a:rPr lang="en-GB" sz="2000" dirty="0" err="1">
                <a:solidFill>
                  <a:srgbClr val="3E5AA8"/>
                </a:solidFill>
              </a:rPr>
              <a:t>ChMC</a:t>
            </a:r>
            <a:r>
              <a:rPr lang="en-GB" sz="2000" dirty="0">
                <a:solidFill>
                  <a:srgbClr val="3E5AA8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E5AA8"/>
                </a:solidFill>
              </a:rPr>
              <a:t>Ad hoc updates will be provided as appropriate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E5AA8"/>
                </a:solidFill>
              </a:rPr>
              <a:t>External data science provider is appointed by end of July 2018</a:t>
            </a:r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E5AA8"/>
                </a:solidFill>
              </a:rPr>
              <a:t>Change Managers support obtained for full proposed spend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E5AA8"/>
                </a:solidFill>
              </a:rPr>
              <a:t>Xoserve will not continue to progress the plan, or areas of the plan, if it </a:t>
            </a:r>
            <a:r>
              <a:rPr lang="en-GB" sz="2000" dirty="0">
                <a:solidFill>
                  <a:schemeClr val="accent1"/>
                </a:solidFill>
              </a:rPr>
              <a:t>is found that there is no material </a:t>
            </a:r>
            <a:r>
              <a:rPr lang="en-GB" sz="2000" dirty="0">
                <a:solidFill>
                  <a:srgbClr val="3E5AA8"/>
                </a:solidFill>
              </a:rPr>
              <a:t>benefit to be gained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E5AA8"/>
                </a:solidFill>
              </a:rPr>
              <a:t>Project scope excludes development of any new UNC Modifications or Change Proposals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E5AA8"/>
                </a:solidFill>
              </a:rPr>
              <a:t>Budget and spend updates will be provided to </a:t>
            </a:r>
            <a:r>
              <a:rPr lang="en-GB" sz="2000" dirty="0" err="1">
                <a:solidFill>
                  <a:srgbClr val="3E5AA8"/>
                </a:solidFill>
              </a:rPr>
              <a:t>ChMC</a:t>
            </a:r>
            <a:r>
              <a:rPr lang="en-GB" sz="2000" dirty="0">
                <a:solidFill>
                  <a:srgbClr val="3E5AA8"/>
                </a:solidFill>
              </a:rPr>
              <a:t> &amp; Contract Management Committee (</a:t>
            </a:r>
            <a:r>
              <a:rPr lang="en-GB" sz="2000" dirty="0" err="1">
                <a:solidFill>
                  <a:srgbClr val="3E5AA8"/>
                </a:solidFill>
              </a:rPr>
              <a:t>CoMC</a:t>
            </a:r>
            <a:r>
              <a:rPr lang="en-GB" sz="2000" dirty="0">
                <a:solidFill>
                  <a:srgbClr val="3E5AA8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E5AA8"/>
                </a:solidFill>
              </a:rPr>
              <a:t>Industry input will be available to support analysis &amp; resolution of issues where required</a:t>
            </a:r>
          </a:p>
        </p:txBody>
      </p:sp>
    </p:spTree>
    <p:extLst>
      <p:ext uri="{BB962C8B-B14F-4D97-AF65-F5344CB8AC3E}">
        <p14:creationId xmlns:p14="http://schemas.microsoft.com/office/powerpoint/2010/main" val="164972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Calibri Light"/>
              </a:rPr>
              <a:t>Risks and Mitigations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018803"/>
              </p:ext>
            </p:extLst>
          </p:nvPr>
        </p:nvGraphicFramePr>
        <p:xfrm>
          <a:off x="323526" y="611470"/>
          <a:ext cx="8590286" cy="413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3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792">
                <a:tc>
                  <a:txBody>
                    <a:bodyPr/>
                    <a:lstStyle/>
                    <a:p>
                      <a:r>
                        <a:rPr lang="en-GB" sz="1350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dirty="0"/>
                        <a:t>Mitigation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Individual activities may not have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a significant impact on understanding and mitigating UIG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Ongoing analysis of the impact of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individual issues on UIG is part of the programme, and will be used to prioritise activities.  The 3</a:t>
                      </a:r>
                      <a:r>
                        <a:rPr lang="en-GB" sz="135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party advanced analytics is split into two phases which will enable us to stop if phase one is not successful in identifying benefit.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Rolling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off resource early will be subject to contract T&amp;Cs, reducing cost savings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dirty="0"/>
                        <a:t>We are looking at the resource mix to</a:t>
                      </a:r>
                      <a:r>
                        <a:rPr lang="en-GB" sz="1350" baseline="0" dirty="0"/>
                        <a:t> provide a more flexible cost model.  We will not however compromise on quality of expertise to achieve this.</a:t>
                      </a:r>
                      <a:endParaRPr lang="en-GB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Limited availability of SME resources if high priority operational issues arise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Backfill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and knowledge transitions to be put in place to help reduce SME dependency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Recruitment of new roles/backfill may be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slower than estimated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Recruitment activities already underway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with key roles prioritised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All timelines assume BER approval in July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Recruitment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and 3</a:t>
                      </a:r>
                      <a:r>
                        <a:rPr lang="en-GB" sz="135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party mobilisation activities can continue at risk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Significant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additional work may be identified in order to drive to target UIG levels and volatility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dirty="0">
                          <a:solidFill>
                            <a:schemeClr val="tx1"/>
                          </a:solidFill>
                        </a:rPr>
                        <a:t>Any additional opportunities will be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brought to </a:t>
                      </a:r>
                      <a:r>
                        <a:rPr lang="en-GB" sz="1350" baseline="0" dirty="0" err="1">
                          <a:solidFill>
                            <a:schemeClr val="tx1"/>
                          </a:solidFill>
                        </a:rPr>
                        <a:t>ChMC</a:t>
                      </a:r>
                      <a:r>
                        <a:rPr lang="en-GB" sz="1350" baseline="0" dirty="0">
                          <a:solidFill>
                            <a:schemeClr val="tx1"/>
                          </a:solidFill>
                        </a:rPr>
                        <a:t> for discussion, prioritised against other ongoing work, and taken through the Mod process if required.</a:t>
                      </a:r>
                      <a:endParaRPr lang="en-GB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46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Calibri Light"/>
              </a:rPr>
              <a:t>UIG Taskforce High level work streams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6512" y="3916515"/>
            <a:ext cx="9107488" cy="1221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GB" sz="240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963198"/>
              </p:ext>
            </p:extLst>
          </p:nvPr>
        </p:nvGraphicFramePr>
        <p:xfrm>
          <a:off x="107501" y="586532"/>
          <a:ext cx="8966661" cy="420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41654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311798">
                <a:tc>
                  <a:txBody>
                    <a:bodyPr/>
                    <a:lstStyle/>
                    <a:p>
                      <a:pPr algn="r"/>
                      <a:endParaRPr lang="en-GB" sz="800" dirty="0"/>
                    </a:p>
                  </a:txBody>
                  <a:tcPr anchor="b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July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August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September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October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November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December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January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February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76">
                <a:tc>
                  <a:txBody>
                    <a:bodyPr/>
                    <a:lstStyle/>
                    <a:p>
                      <a:pPr algn="r"/>
                      <a:r>
                        <a:rPr lang="en-GB" sz="900" dirty="0"/>
                        <a:t>W/C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0" dirty="0"/>
                        <a:t>02/07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09/07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16/07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23/07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30/07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06/08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13/08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20/08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27/08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03/09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10/09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17/09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24/09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01/10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08/10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15/10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22/10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29/10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05/11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12/11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19/11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26/11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03/12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10/12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17/12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24/12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31/12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07/01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14/01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21.01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28/01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04/02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11/02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18/02</a:t>
                      </a:r>
                    </a:p>
                  </a:txBody>
                  <a:tcPr marL="72000" marR="72000" marT="36000" marB="0" vert="vert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25/02</a:t>
                      </a:r>
                    </a:p>
                  </a:txBody>
                  <a:tcPr marL="72000" marR="72000" marT="36000" marB="0" vert="vert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952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Industry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026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Advanced Analytics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Issue</a:t>
                      </a:r>
                      <a:r>
                        <a:rPr lang="en-GB" sz="1000" baseline="0" dirty="0"/>
                        <a:t> Analysis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92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UIG Process and Rule</a:t>
                      </a:r>
                      <a:r>
                        <a:rPr lang="en-GB" sz="1000" baseline="0" dirty="0"/>
                        <a:t> Changes</a:t>
                      </a:r>
                    </a:p>
                    <a:p>
                      <a:pPr algn="ctr"/>
                      <a:r>
                        <a:rPr lang="en-GB" sz="1000" baseline="0" dirty="0"/>
                        <a:t>(Governance)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Pentagon 7"/>
          <p:cNvSpPr/>
          <p:nvPr/>
        </p:nvSpPr>
        <p:spPr bwMode="auto">
          <a:xfrm>
            <a:off x="1547664" y="1347614"/>
            <a:ext cx="1224136" cy="212204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Team Mobilisation</a:t>
            </a:r>
          </a:p>
        </p:txBody>
      </p:sp>
      <p:sp>
        <p:nvSpPr>
          <p:cNvPr id="9" name="Diamond 8"/>
          <p:cNvSpPr/>
          <p:nvPr/>
        </p:nvSpPr>
        <p:spPr bwMode="auto">
          <a:xfrm>
            <a:off x="2301391" y="1599352"/>
            <a:ext cx="144016" cy="144016"/>
          </a:xfrm>
          <a:prstGeom prst="diamond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Diamond 10"/>
          <p:cNvSpPr/>
          <p:nvPr/>
        </p:nvSpPr>
        <p:spPr bwMode="auto">
          <a:xfrm>
            <a:off x="4716016" y="1491630"/>
            <a:ext cx="144016" cy="144016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Diamond 15"/>
          <p:cNvSpPr/>
          <p:nvPr/>
        </p:nvSpPr>
        <p:spPr bwMode="auto">
          <a:xfrm>
            <a:off x="1464643" y="1491630"/>
            <a:ext cx="144016" cy="144016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7" name="TextBox 16"/>
          <p:cNvSpPr txBox="1"/>
          <p:nvPr/>
        </p:nvSpPr>
        <p:spPr>
          <a:xfrm>
            <a:off x="1187624" y="1563638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BER Signoff</a:t>
            </a:r>
          </a:p>
        </p:txBody>
      </p:sp>
      <p:sp>
        <p:nvSpPr>
          <p:cNvPr id="18" name="Pentagon 17"/>
          <p:cNvSpPr/>
          <p:nvPr/>
        </p:nvSpPr>
        <p:spPr bwMode="auto">
          <a:xfrm>
            <a:off x="1978186" y="2993090"/>
            <a:ext cx="4970078" cy="226731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050" dirty="0"/>
              <a:t>Issue Impact Quantification</a:t>
            </a:r>
          </a:p>
        </p:txBody>
      </p:sp>
      <p:sp>
        <p:nvSpPr>
          <p:cNvPr id="19" name="Pentagon 18"/>
          <p:cNvSpPr/>
          <p:nvPr/>
        </p:nvSpPr>
        <p:spPr bwMode="auto">
          <a:xfrm>
            <a:off x="1403648" y="3991108"/>
            <a:ext cx="1858046" cy="171569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XRN4665 / UNC Modification 0644</a:t>
            </a:r>
          </a:p>
        </p:txBody>
      </p:sp>
      <p:sp>
        <p:nvSpPr>
          <p:cNvPr id="20" name="Diamond 19"/>
          <p:cNvSpPr/>
          <p:nvPr/>
        </p:nvSpPr>
        <p:spPr bwMode="auto">
          <a:xfrm>
            <a:off x="7028656" y="1491630"/>
            <a:ext cx="144016" cy="144016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2240" y="1225084"/>
            <a:ext cx="79208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/>
              <a:t>Dec Mod 658 Target</a:t>
            </a:r>
          </a:p>
        </p:txBody>
      </p:sp>
      <p:sp>
        <p:nvSpPr>
          <p:cNvPr id="41" name="Pentagon 40"/>
          <p:cNvSpPr/>
          <p:nvPr/>
        </p:nvSpPr>
        <p:spPr bwMode="auto">
          <a:xfrm>
            <a:off x="2301391" y="3304845"/>
            <a:ext cx="6097649" cy="216024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Progress issues as per Impact and Analysis Output</a:t>
            </a:r>
          </a:p>
        </p:txBody>
      </p:sp>
      <p:sp>
        <p:nvSpPr>
          <p:cNvPr id="42" name="Pentagon 41"/>
          <p:cNvSpPr/>
          <p:nvPr/>
        </p:nvSpPr>
        <p:spPr bwMode="auto">
          <a:xfrm>
            <a:off x="2159732" y="2465648"/>
            <a:ext cx="6876764" cy="212204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Issue Analysis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561243" y="2722305"/>
            <a:ext cx="0" cy="20913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Pentagon 53"/>
          <p:cNvSpPr/>
          <p:nvPr/>
        </p:nvSpPr>
        <p:spPr bwMode="auto">
          <a:xfrm>
            <a:off x="1403648" y="4227934"/>
            <a:ext cx="2232248" cy="212204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/>
              <a:t>UNC Modification 0652 </a:t>
            </a: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Workgroup</a:t>
            </a:r>
          </a:p>
        </p:txBody>
      </p:sp>
      <p:sp>
        <p:nvSpPr>
          <p:cNvPr id="33" name="Pentagon 32"/>
          <p:cNvSpPr/>
          <p:nvPr/>
        </p:nvSpPr>
        <p:spPr bwMode="auto">
          <a:xfrm>
            <a:off x="1396706" y="4515966"/>
            <a:ext cx="2232248" cy="212204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/>
              <a:t>UNC Modification 0654 </a:t>
            </a: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Workgroup</a:t>
            </a:r>
          </a:p>
        </p:txBody>
      </p:sp>
      <p:sp>
        <p:nvSpPr>
          <p:cNvPr id="34" name="Pentagon 33"/>
          <p:cNvSpPr/>
          <p:nvPr/>
        </p:nvSpPr>
        <p:spPr bwMode="auto">
          <a:xfrm>
            <a:off x="2087623" y="3583682"/>
            <a:ext cx="6876764" cy="212204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Notification of any</a:t>
            </a:r>
            <a:r>
              <a:rPr kumimoji="0" lang="en-GB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of new / high value issues to industry via appropriate operational / contractual forum </a:t>
            </a:r>
            <a:endParaRPr kumimoji="0" lang="en-GB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4067944" y="3795886"/>
            <a:ext cx="0" cy="30051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5205464" y="3795886"/>
            <a:ext cx="0" cy="33481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533246" y="3795886"/>
            <a:ext cx="0" cy="33481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7956376" y="3795886"/>
            <a:ext cx="0" cy="33481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Diamond 43"/>
          <p:cNvSpPr/>
          <p:nvPr/>
        </p:nvSpPr>
        <p:spPr bwMode="auto">
          <a:xfrm>
            <a:off x="3347864" y="1599352"/>
            <a:ext cx="144016" cy="144016"/>
          </a:xfrm>
          <a:prstGeom prst="diamond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Diamond 44"/>
          <p:cNvSpPr/>
          <p:nvPr/>
        </p:nvSpPr>
        <p:spPr bwMode="auto">
          <a:xfrm>
            <a:off x="4355976" y="1599352"/>
            <a:ext cx="144016" cy="144016"/>
          </a:xfrm>
          <a:prstGeom prst="diamond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5292080" y="1599352"/>
            <a:ext cx="144016" cy="144016"/>
          </a:xfrm>
          <a:prstGeom prst="diamond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6389230" y="1599352"/>
            <a:ext cx="144016" cy="144016"/>
          </a:xfrm>
          <a:prstGeom prst="diamond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Diamond 47"/>
          <p:cNvSpPr/>
          <p:nvPr/>
        </p:nvSpPr>
        <p:spPr bwMode="auto">
          <a:xfrm>
            <a:off x="7308304" y="1599352"/>
            <a:ext cx="144016" cy="144016"/>
          </a:xfrm>
          <a:prstGeom prst="diamond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Diamond 48"/>
          <p:cNvSpPr/>
          <p:nvPr/>
        </p:nvSpPr>
        <p:spPr bwMode="auto">
          <a:xfrm>
            <a:off x="8255024" y="1599352"/>
            <a:ext cx="144016" cy="144016"/>
          </a:xfrm>
          <a:prstGeom prst="diamond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3419872" y="1743368"/>
            <a:ext cx="0" cy="156147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373399" y="1743368"/>
            <a:ext cx="1" cy="156147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4444256" y="1743368"/>
            <a:ext cx="0" cy="156147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5364088" y="1743368"/>
            <a:ext cx="0" cy="156147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6461238" y="1756383"/>
            <a:ext cx="0" cy="1548462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7380312" y="1743368"/>
            <a:ext cx="0" cy="156147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8327032" y="1756383"/>
            <a:ext cx="0" cy="1548462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Diamond 67"/>
          <p:cNvSpPr/>
          <p:nvPr/>
        </p:nvSpPr>
        <p:spPr bwMode="auto">
          <a:xfrm>
            <a:off x="452488" y="4930359"/>
            <a:ext cx="144016" cy="144016"/>
          </a:xfrm>
          <a:prstGeom prst="diamond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4575" y="4861116"/>
            <a:ext cx="2443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Change Management Committee</a:t>
            </a:r>
          </a:p>
        </p:txBody>
      </p:sp>
      <p:sp>
        <p:nvSpPr>
          <p:cNvPr id="70" name="Diamond 69"/>
          <p:cNvSpPr/>
          <p:nvPr/>
        </p:nvSpPr>
        <p:spPr bwMode="auto">
          <a:xfrm>
            <a:off x="3830299" y="4927607"/>
            <a:ext cx="144016" cy="144016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42439" y="4848416"/>
            <a:ext cx="2035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Advanced Analytics Stages</a:t>
            </a:r>
          </a:p>
        </p:txBody>
      </p:sp>
      <p:sp>
        <p:nvSpPr>
          <p:cNvPr id="64" name="Pentagon 63"/>
          <p:cNvSpPr/>
          <p:nvPr/>
        </p:nvSpPr>
        <p:spPr bwMode="auto">
          <a:xfrm>
            <a:off x="1750318" y="1912971"/>
            <a:ext cx="1384077" cy="288032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 Preparation and  Mobilisation</a:t>
            </a:r>
          </a:p>
        </p:txBody>
      </p:sp>
      <p:sp>
        <p:nvSpPr>
          <p:cNvPr id="65" name="Pentagon 64"/>
          <p:cNvSpPr/>
          <p:nvPr/>
        </p:nvSpPr>
        <p:spPr bwMode="auto">
          <a:xfrm>
            <a:off x="3120646" y="1910249"/>
            <a:ext cx="508307" cy="288032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600" dirty="0"/>
              <a:t>Sprint 1</a:t>
            </a:r>
          </a:p>
        </p:txBody>
      </p:sp>
      <p:sp>
        <p:nvSpPr>
          <p:cNvPr id="66" name="Pentagon 65"/>
          <p:cNvSpPr/>
          <p:nvPr/>
        </p:nvSpPr>
        <p:spPr bwMode="auto">
          <a:xfrm>
            <a:off x="3628953" y="1913272"/>
            <a:ext cx="508307" cy="288032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600" dirty="0"/>
              <a:t>Sprint 2</a:t>
            </a:r>
          </a:p>
        </p:txBody>
      </p:sp>
      <p:sp>
        <p:nvSpPr>
          <p:cNvPr id="67" name="Pentagon 66"/>
          <p:cNvSpPr/>
          <p:nvPr/>
        </p:nvSpPr>
        <p:spPr bwMode="auto">
          <a:xfrm>
            <a:off x="4188007" y="1911045"/>
            <a:ext cx="508307" cy="288032"/>
          </a:xfrm>
          <a:prstGeom prst="homePlate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600" dirty="0"/>
              <a:t>Sprint 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110823" y="1203598"/>
            <a:ext cx="1384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Analytics</a:t>
            </a:r>
          </a:p>
          <a:p>
            <a:pPr algn="ctr"/>
            <a:r>
              <a:rPr lang="en-GB" sz="800" b="1" dirty="0"/>
              <a:t>Recommendations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4067944" y="2722305"/>
            <a:ext cx="0" cy="20913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4696314" y="2722305"/>
            <a:ext cx="0" cy="209137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7281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UIG – Advanced Analytics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>
                <a:solidFill>
                  <a:srgbClr val="1D3E61"/>
                </a:solidFill>
              </a:rPr>
              <a:t>Xoserve will be working with Analytic Consultants creating a small joint team of focused data analysis and algorithm development experts.  Initial approaches focused on factor analysis and clustering approaches. </a:t>
            </a:r>
          </a:p>
          <a:p>
            <a:endParaRPr lang="en-GB" sz="1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DA46FE0-2427-41B5-B9E5-FD483AB93D15}"/>
              </a:ext>
            </a:extLst>
          </p:cNvPr>
          <p:cNvSpPr txBox="1"/>
          <p:nvPr/>
        </p:nvSpPr>
        <p:spPr>
          <a:xfrm>
            <a:off x="3347864" y="3284279"/>
            <a:ext cx="21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000" b="1" dirty="0">
                <a:solidFill>
                  <a:srgbClr val="1D3E61"/>
                </a:solidFill>
              </a:rPr>
              <a:t>Sprint 2: Algorithm Development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Algorithm development to predict UIG volatility.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Identification of missing data sets.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1D3E6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A75A38-B5A0-4735-B8DB-5EE09088E0F7}"/>
              </a:ext>
            </a:extLst>
          </p:cNvPr>
          <p:cNvSpPr txBox="1"/>
          <p:nvPr/>
        </p:nvSpPr>
        <p:spPr>
          <a:xfrm>
            <a:off x="1091401" y="1136137"/>
            <a:ext cx="66209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30 Jul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5DD6F3-713A-4D5D-A0C1-F31D9F9BAD11}"/>
              </a:ext>
            </a:extLst>
          </p:cNvPr>
          <p:cNvSpPr txBox="1"/>
          <p:nvPr/>
        </p:nvSpPr>
        <p:spPr>
          <a:xfrm>
            <a:off x="1808672" y="1136137"/>
            <a:ext cx="6837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13 Aug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E679E2-85F5-41F5-9C6F-C5FE8703FD6B}"/>
              </a:ext>
            </a:extLst>
          </p:cNvPr>
          <p:cNvSpPr txBox="1"/>
          <p:nvPr/>
        </p:nvSpPr>
        <p:spPr>
          <a:xfrm>
            <a:off x="2547614" y="1136137"/>
            <a:ext cx="70671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27 Aug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6B059E-02C1-4572-89C3-DF9AC4F706B3}"/>
              </a:ext>
            </a:extLst>
          </p:cNvPr>
          <p:cNvSpPr txBox="1"/>
          <p:nvPr/>
        </p:nvSpPr>
        <p:spPr>
          <a:xfrm>
            <a:off x="3309504" y="1136137"/>
            <a:ext cx="62521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3 Sep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443DB4-C17F-40B1-9CA3-174B92BF72CE}"/>
              </a:ext>
            </a:extLst>
          </p:cNvPr>
          <p:cNvSpPr txBox="1"/>
          <p:nvPr/>
        </p:nvSpPr>
        <p:spPr>
          <a:xfrm>
            <a:off x="3989897" y="1136137"/>
            <a:ext cx="68361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10 Sep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F601F5-38C8-4FD2-B712-03AD786B624C}"/>
              </a:ext>
            </a:extLst>
          </p:cNvPr>
          <p:cNvSpPr txBox="1"/>
          <p:nvPr/>
        </p:nvSpPr>
        <p:spPr>
          <a:xfrm>
            <a:off x="4728686" y="1136137"/>
            <a:ext cx="74058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17 Sep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797E00-35A6-4464-AFC3-B7699CB63F0D}"/>
              </a:ext>
            </a:extLst>
          </p:cNvPr>
          <p:cNvSpPr txBox="1"/>
          <p:nvPr/>
        </p:nvSpPr>
        <p:spPr>
          <a:xfrm>
            <a:off x="5524449" y="1136137"/>
            <a:ext cx="74058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24 Sep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5E63F8-9026-4778-A0E8-7340171F62B7}"/>
              </a:ext>
            </a:extLst>
          </p:cNvPr>
          <p:cNvSpPr txBox="1"/>
          <p:nvPr/>
        </p:nvSpPr>
        <p:spPr>
          <a:xfrm>
            <a:off x="6320213" y="1136137"/>
            <a:ext cx="4846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1 Oct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9F3D2F-A6E8-4DB5-B889-9778D34F6CDD}"/>
              </a:ext>
            </a:extLst>
          </p:cNvPr>
          <p:cNvSpPr txBox="1"/>
          <p:nvPr/>
        </p:nvSpPr>
        <p:spPr>
          <a:xfrm>
            <a:off x="6859989" y="1136137"/>
            <a:ext cx="4846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8 Oct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355041-ADD6-41B6-8B39-28A7ECED3E9B}"/>
              </a:ext>
            </a:extLst>
          </p:cNvPr>
          <p:cNvSpPr txBox="1"/>
          <p:nvPr/>
        </p:nvSpPr>
        <p:spPr>
          <a:xfrm>
            <a:off x="323528" y="1136137"/>
            <a:ext cx="71269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16 Jul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64593" y="1480799"/>
            <a:ext cx="2626940" cy="507833"/>
            <a:chOff x="1092055" y="1480799"/>
            <a:chExt cx="2626940" cy="50783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F93FFC0-1D10-4230-BF73-9A1221A89AE8}"/>
                </a:ext>
              </a:extLst>
            </p:cNvPr>
            <p:cNvSpPr/>
            <p:nvPr/>
          </p:nvSpPr>
          <p:spPr bwMode="auto">
            <a:xfrm>
              <a:off x="1320667" y="1535155"/>
              <a:ext cx="2129574" cy="386871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lang="en-GB" dirty="0">
                <a:solidFill>
                  <a:srgbClr val="000000"/>
                </a:solidFill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44A6158-B68E-40B8-923E-7E2809A09F70}"/>
                </a:ext>
              </a:extLst>
            </p:cNvPr>
            <p:cNvGrpSpPr/>
            <p:nvPr/>
          </p:nvGrpSpPr>
          <p:grpSpPr>
            <a:xfrm>
              <a:off x="1092055" y="1480819"/>
              <a:ext cx="465618" cy="484155"/>
              <a:chOff x="4055876" y="1844824"/>
              <a:chExt cx="496144" cy="473461"/>
            </a:xfrm>
          </p:grpSpPr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00158FC1-D0F6-4D64-BDC8-8A8F7C3E6789}"/>
                  </a:ext>
                </a:extLst>
              </p:cNvPr>
              <p:cNvSpPr/>
              <p:nvPr/>
            </p:nvSpPr>
            <p:spPr bwMode="auto">
              <a:xfrm>
                <a:off x="4055876" y="1844824"/>
                <a:ext cx="496144" cy="473461"/>
              </a:xfrm>
              <a:prstGeom prst="hexagon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69056" tIns="34529" rIns="69056" bIns="34529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GB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27611086-534A-4F7A-80F3-270F4630F6FD}"/>
                  </a:ext>
                </a:extLst>
              </p:cNvPr>
              <p:cNvSpPr/>
              <p:nvPr/>
            </p:nvSpPr>
            <p:spPr bwMode="auto">
              <a:xfrm>
                <a:off x="4107904" y="1901534"/>
                <a:ext cx="392088" cy="360040"/>
              </a:xfrm>
              <a:prstGeom prst="hexagon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69056" tIns="34529" rIns="69056" bIns="34529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GB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00418F03-5F48-43CA-820C-6496E50A0D5D}"/>
                </a:ext>
              </a:extLst>
            </p:cNvPr>
            <p:cNvSpPr/>
            <p:nvPr/>
          </p:nvSpPr>
          <p:spPr bwMode="auto">
            <a:xfrm rot="5400000">
              <a:off x="3315517" y="1585154"/>
              <a:ext cx="507833" cy="299123"/>
            </a:xfrm>
            <a:prstGeom prst="triangle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36679D3-9626-4F9E-A050-1273806585FD}"/>
                </a:ext>
              </a:extLst>
            </p:cNvPr>
            <p:cNvSpPr txBox="1"/>
            <p:nvPr/>
          </p:nvSpPr>
          <p:spPr>
            <a:xfrm>
              <a:off x="1639550" y="1595928"/>
              <a:ext cx="1171027" cy="282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42900"/>
              <a:r>
                <a:rPr lang="en-GB" sz="1200" dirty="0">
                  <a:solidFill>
                    <a:srgbClr val="FFFFFF"/>
                  </a:solidFill>
                </a:rPr>
                <a:t>Mobilisation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426C5A4-D25E-4D9D-9657-302BC7CECAFA}"/>
              </a:ext>
            </a:extLst>
          </p:cNvPr>
          <p:cNvSpPr txBox="1"/>
          <p:nvPr/>
        </p:nvSpPr>
        <p:spPr>
          <a:xfrm>
            <a:off x="3491879" y="1358422"/>
            <a:ext cx="5071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Recruitment of back fill resources to enabling the leverage of Xoserve SMEs, project resources and Data Scientists.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Creating data transfer mechanisms and implementation of technology to support analytics process.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Engagement workshops between Xoserve and Analytic Consultants to agree direction of analysis 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394590" y="2551787"/>
            <a:ext cx="1897490" cy="507833"/>
            <a:chOff x="4114670" y="2333966"/>
            <a:chExt cx="1897490" cy="50783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AD41132-6943-4160-869E-6D541C683276}"/>
                </a:ext>
              </a:extLst>
            </p:cNvPr>
            <p:cNvSpPr/>
            <p:nvPr/>
          </p:nvSpPr>
          <p:spPr bwMode="auto">
            <a:xfrm>
              <a:off x="4343281" y="2400143"/>
              <a:ext cx="1386901" cy="386871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lang="en-GB" dirty="0">
                <a:solidFill>
                  <a:srgbClr val="000000"/>
                </a:solidFill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976DB06-EC67-4A54-BEB8-1C3F7614A25A}"/>
                </a:ext>
              </a:extLst>
            </p:cNvPr>
            <p:cNvGrpSpPr/>
            <p:nvPr/>
          </p:nvGrpSpPr>
          <p:grpSpPr>
            <a:xfrm>
              <a:off x="4114670" y="2345806"/>
              <a:ext cx="465618" cy="484155"/>
              <a:chOff x="4055876" y="1844824"/>
              <a:chExt cx="496144" cy="473461"/>
            </a:xfrm>
          </p:grpSpPr>
          <p:sp>
            <p:nvSpPr>
              <p:cNvPr id="40" name="Hexagon 39">
                <a:extLst>
                  <a:ext uri="{FF2B5EF4-FFF2-40B4-BE49-F238E27FC236}">
                    <a16:creationId xmlns:a16="http://schemas.microsoft.com/office/drawing/2014/main" id="{4FF6A9F2-6990-4747-99F2-48889B4E110E}"/>
                  </a:ext>
                </a:extLst>
              </p:cNvPr>
              <p:cNvSpPr/>
              <p:nvPr/>
            </p:nvSpPr>
            <p:spPr bwMode="auto">
              <a:xfrm>
                <a:off x="4055876" y="1844824"/>
                <a:ext cx="496144" cy="473461"/>
              </a:xfrm>
              <a:prstGeom prst="hexagon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69056" tIns="34529" rIns="69056" bIns="34529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GB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Hexagon 40">
                <a:extLst>
                  <a:ext uri="{FF2B5EF4-FFF2-40B4-BE49-F238E27FC236}">
                    <a16:creationId xmlns:a16="http://schemas.microsoft.com/office/drawing/2014/main" id="{E3C69F0C-89B2-413F-BDC9-30316525C9BC}"/>
                  </a:ext>
                </a:extLst>
              </p:cNvPr>
              <p:cNvSpPr/>
              <p:nvPr/>
            </p:nvSpPr>
            <p:spPr bwMode="auto">
              <a:xfrm>
                <a:off x="4107904" y="1901534"/>
                <a:ext cx="392088" cy="360040"/>
              </a:xfrm>
              <a:prstGeom prst="hexagon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69056" tIns="34529" rIns="69056" bIns="34529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GB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0F25BFB5-F255-42AA-8ECB-B8F4F99B0744}"/>
                </a:ext>
              </a:extLst>
            </p:cNvPr>
            <p:cNvSpPr/>
            <p:nvPr/>
          </p:nvSpPr>
          <p:spPr bwMode="auto">
            <a:xfrm rot="5400000">
              <a:off x="5608682" y="2438321"/>
              <a:ext cx="507833" cy="299123"/>
            </a:xfrm>
            <a:prstGeom prst="triangle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BFFDDCE-F79C-4375-AF07-58D032A74941}"/>
                </a:ext>
              </a:extLst>
            </p:cNvPr>
            <p:cNvSpPr txBox="1"/>
            <p:nvPr/>
          </p:nvSpPr>
          <p:spPr>
            <a:xfrm>
              <a:off x="4560313" y="2460914"/>
              <a:ext cx="11698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42900"/>
              <a:r>
                <a:rPr lang="en-GB" sz="1200" dirty="0">
                  <a:solidFill>
                    <a:srgbClr val="FFFFFF"/>
                  </a:solidFill>
                </a:rPr>
                <a:t>Sprint 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75440" y="3360061"/>
            <a:ext cx="1620549" cy="507833"/>
            <a:chOff x="6202902" y="3073998"/>
            <a:chExt cx="1620549" cy="507833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D6B6C48-F080-473B-932B-ACDDA95EA81D}"/>
                </a:ext>
              </a:extLst>
            </p:cNvPr>
            <p:cNvSpPr/>
            <p:nvPr/>
          </p:nvSpPr>
          <p:spPr bwMode="auto">
            <a:xfrm>
              <a:off x="6431513" y="3140176"/>
              <a:ext cx="1112270" cy="386871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lang="en-GB" dirty="0">
                <a:solidFill>
                  <a:srgbClr val="000000"/>
                </a:solidFill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D93A77D-5053-42CD-890E-2D211B8472B5}"/>
                </a:ext>
              </a:extLst>
            </p:cNvPr>
            <p:cNvGrpSpPr/>
            <p:nvPr/>
          </p:nvGrpSpPr>
          <p:grpSpPr>
            <a:xfrm>
              <a:off x="6202902" y="3085840"/>
              <a:ext cx="465618" cy="484155"/>
              <a:chOff x="4055876" y="1844824"/>
              <a:chExt cx="496144" cy="473461"/>
            </a:xfrm>
          </p:grpSpPr>
          <p:sp>
            <p:nvSpPr>
              <p:cNvPr id="48" name="Hexagon 47">
                <a:extLst>
                  <a:ext uri="{FF2B5EF4-FFF2-40B4-BE49-F238E27FC236}">
                    <a16:creationId xmlns:a16="http://schemas.microsoft.com/office/drawing/2014/main" id="{9A5D4ECF-440C-4FA9-A9B5-1C9B2A51C0D9}"/>
                  </a:ext>
                </a:extLst>
              </p:cNvPr>
              <p:cNvSpPr/>
              <p:nvPr/>
            </p:nvSpPr>
            <p:spPr bwMode="auto">
              <a:xfrm>
                <a:off x="4055876" y="1844824"/>
                <a:ext cx="496144" cy="473461"/>
              </a:xfrm>
              <a:prstGeom prst="hexagon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69056" tIns="34529" rIns="69056" bIns="34529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GB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Hexagon 48">
                <a:extLst>
                  <a:ext uri="{FF2B5EF4-FFF2-40B4-BE49-F238E27FC236}">
                    <a16:creationId xmlns:a16="http://schemas.microsoft.com/office/drawing/2014/main" id="{3F2C3896-5C2C-4D98-A65B-4B791D3B85CB}"/>
                  </a:ext>
                </a:extLst>
              </p:cNvPr>
              <p:cNvSpPr/>
              <p:nvPr/>
            </p:nvSpPr>
            <p:spPr bwMode="auto">
              <a:xfrm>
                <a:off x="4107904" y="1901534"/>
                <a:ext cx="392088" cy="360040"/>
              </a:xfrm>
              <a:prstGeom prst="hexagon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69056" tIns="34529" rIns="69056" bIns="34529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GB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8AFE0F20-EE55-44D7-84CD-F788D57BFAF2}"/>
                </a:ext>
              </a:extLst>
            </p:cNvPr>
            <p:cNvSpPr/>
            <p:nvPr/>
          </p:nvSpPr>
          <p:spPr bwMode="auto">
            <a:xfrm rot="5400000">
              <a:off x="7419973" y="3178353"/>
              <a:ext cx="507833" cy="299123"/>
            </a:xfrm>
            <a:prstGeom prst="triangle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042E8CD-BF39-4D99-A461-24523320D553}"/>
                </a:ext>
              </a:extLst>
            </p:cNvPr>
            <p:cNvSpPr txBox="1"/>
            <p:nvPr/>
          </p:nvSpPr>
          <p:spPr>
            <a:xfrm>
              <a:off x="6648545" y="3200947"/>
              <a:ext cx="11375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42900"/>
              <a:r>
                <a:rPr lang="en-GB" sz="1200" dirty="0">
                  <a:solidFill>
                    <a:srgbClr val="FFFFFF"/>
                  </a:solidFill>
                </a:rPr>
                <a:t>Sprint 2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86335A8-3873-4EA6-8DAF-C7AEBC3328F5}"/>
              </a:ext>
            </a:extLst>
          </p:cNvPr>
          <p:cNvCxnSpPr>
            <a:cxnSpLocks/>
          </p:cNvCxnSpPr>
          <p:nvPr/>
        </p:nvCxnSpPr>
        <p:spPr bwMode="auto">
          <a:xfrm>
            <a:off x="3354353" y="1398204"/>
            <a:ext cx="10415" cy="3106762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DCB22B7-FFA9-427C-A88F-D6365F2C45FA}"/>
              </a:ext>
            </a:extLst>
          </p:cNvPr>
          <p:cNvSpPr txBox="1"/>
          <p:nvPr/>
        </p:nvSpPr>
        <p:spPr>
          <a:xfrm>
            <a:off x="467544" y="2049405"/>
            <a:ext cx="252398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000" u="sng" dirty="0">
                <a:solidFill>
                  <a:srgbClr val="1D3E61"/>
                </a:solidFill>
              </a:rPr>
              <a:t>Internal AA Steering Group</a:t>
            </a:r>
          </a:p>
          <a:p>
            <a:pPr defTabSz="342900"/>
            <a:endParaRPr lang="en-GB" sz="1000" dirty="0">
              <a:solidFill>
                <a:srgbClr val="1D3E61"/>
              </a:solidFill>
            </a:endParaRPr>
          </a:p>
          <a:p>
            <a:pPr defTabSz="342900"/>
            <a:r>
              <a:rPr lang="en-GB" sz="1000" b="1" dirty="0">
                <a:solidFill>
                  <a:srgbClr val="1D3E61"/>
                </a:solidFill>
              </a:rPr>
              <a:t>15th Aug: </a:t>
            </a:r>
            <a:r>
              <a:rPr lang="en-GB" sz="1000" dirty="0">
                <a:solidFill>
                  <a:srgbClr val="1D3E61"/>
                </a:solidFill>
              </a:rPr>
              <a:t>Mobilisation Progress Update. </a:t>
            </a:r>
          </a:p>
          <a:p>
            <a:pPr defTabSz="342900"/>
            <a:endParaRPr lang="en-GB" sz="1000" dirty="0">
              <a:solidFill>
                <a:srgbClr val="1D3E61"/>
              </a:solidFill>
            </a:endParaRPr>
          </a:p>
          <a:p>
            <a:pPr defTabSz="342900"/>
            <a:r>
              <a:rPr lang="en-GB" sz="1000" b="1" dirty="0">
                <a:solidFill>
                  <a:srgbClr val="1D3E61"/>
                </a:solidFill>
              </a:rPr>
              <a:t>29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Aug: </a:t>
            </a:r>
            <a:r>
              <a:rPr lang="en-GB" sz="1000" dirty="0">
                <a:solidFill>
                  <a:srgbClr val="1D3E61"/>
                </a:solidFill>
              </a:rPr>
              <a:t>Analytics Direction Overview.</a:t>
            </a:r>
          </a:p>
          <a:p>
            <a:pPr defTabSz="342900"/>
            <a:endParaRPr lang="en-GB" sz="1000" dirty="0">
              <a:solidFill>
                <a:srgbClr val="1D3E61"/>
              </a:solidFill>
            </a:endParaRPr>
          </a:p>
          <a:p>
            <a:pPr defTabSz="342900"/>
            <a:r>
              <a:rPr lang="en-GB" sz="1000" b="1" dirty="0">
                <a:solidFill>
                  <a:srgbClr val="1D3E61"/>
                </a:solidFill>
              </a:rPr>
              <a:t>19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Sep:</a:t>
            </a:r>
            <a:r>
              <a:rPr lang="en-GB" sz="1000" dirty="0">
                <a:solidFill>
                  <a:srgbClr val="1D3E61"/>
                </a:solidFill>
              </a:rPr>
              <a:t> Sprint 1 Overview / Outputs </a:t>
            </a:r>
          </a:p>
          <a:p>
            <a:pPr defTabSz="342900"/>
            <a:endParaRPr lang="en-GB" sz="1000" dirty="0">
              <a:solidFill>
                <a:srgbClr val="1D3E61"/>
              </a:solidFill>
            </a:endParaRPr>
          </a:p>
          <a:p>
            <a:pPr defTabSz="342900"/>
            <a:r>
              <a:rPr lang="en-GB" sz="1000" b="1" dirty="0">
                <a:solidFill>
                  <a:srgbClr val="1D3E61"/>
                </a:solidFill>
              </a:rPr>
              <a:t>3</a:t>
            </a:r>
            <a:r>
              <a:rPr lang="en-GB" sz="1000" b="1" baseline="30000" dirty="0">
                <a:solidFill>
                  <a:srgbClr val="1D3E61"/>
                </a:solidFill>
              </a:rPr>
              <a:t>rd</a:t>
            </a:r>
            <a:r>
              <a:rPr lang="en-GB" sz="1000" b="1" dirty="0">
                <a:solidFill>
                  <a:srgbClr val="1D3E61"/>
                </a:solidFill>
              </a:rPr>
              <a:t> Oct: </a:t>
            </a:r>
            <a:r>
              <a:rPr lang="en-GB" sz="1000" dirty="0">
                <a:solidFill>
                  <a:srgbClr val="1D3E61"/>
                </a:solidFill>
              </a:rPr>
              <a:t>Sprint 2 Overview  / Outputs</a:t>
            </a:r>
          </a:p>
          <a:p>
            <a:pPr defTabSz="342900"/>
            <a:endParaRPr lang="en-GB" sz="1000" dirty="0">
              <a:solidFill>
                <a:srgbClr val="1D3E61"/>
              </a:solidFill>
            </a:endParaRPr>
          </a:p>
          <a:p>
            <a:pPr defTabSz="342900"/>
            <a:r>
              <a:rPr lang="en-GB" sz="1000" b="1" dirty="0">
                <a:solidFill>
                  <a:srgbClr val="1D3E61"/>
                </a:solidFill>
              </a:rPr>
              <a:t>17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Oct: </a:t>
            </a:r>
            <a:r>
              <a:rPr lang="en-GB" sz="1000" dirty="0">
                <a:solidFill>
                  <a:srgbClr val="1D3E61"/>
                </a:solidFill>
              </a:rPr>
              <a:t>Final Analytics Recommendations</a:t>
            </a:r>
          </a:p>
          <a:p>
            <a:pPr defTabSz="342900"/>
            <a:endParaRPr lang="en-GB" sz="1000" dirty="0">
              <a:solidFill>
                <a:srgbClr val="000000"/>
              </a:solidFill>
            </a:endParaRPr>
          </a:p>
          <a:p>
            <a:pPr defTabSz="342900"/>
            <a:endParaRPr lang="en-GB" sz="1000" dirty="0">
              <a:solidFill>
                <a:srgbClr val="000000"/>
              </a:solidFill>
            </a:endParaRPr>
          </a:p>
          <a:p>
            <a:pPr defTabSz="342900"/>
            <a:r>
              <a:rPr lang="en-GB" sz="1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613482-AAA3-479F-A58E-0FDE369744EB}"/>
              </a:ext>
            </a:extLst>
          </p:cNvPr>
          <p:cNvSpPr/>
          <p:nvPr/>
        </p:nvSpPr>
        <p:spPr>
          <a:xfrm>
            <a:off x="413420" y="4652564"/>
            <a:ext cx="46564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n-GB" sz="825" dirty="0">
                <a:solidFill>
                  <a:srgbClr val="1D3E61"/>
                </a:solidFill>
              </a:rPr>
              <a:t>*Dates subject to change based on funding approval and mobilisation timescales currently estimated at 6 weeks</a:t>
            </a:r>
            <a:endParaRPr lang="en-GB" sz="825" dirty="0">
              <a:solidFill>
                <a:srgbClr val="0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3F4898-98CD-4F9D-8B28-A40F7DDFB44B}"/>
              </a:ext>
            </a:extLst>
          </p:cNvPr>
          <p:cNvSpPr txBox="1"/>
          <p:nvPr/>
        </p:nvSpPr>
        <p:spPr>
          <a:xfrm>
            <a:off x="5158185" y="2283718"/>
            <a:ext cx="3590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000" b="1" dirty="0">
                <a:solidFill>
                  <a:srgbClr val="1D3E61"/>
                </a:solidFill>
              </a:rPr>
              <a:t>Sprint 1: Variable Impacts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Identification of factors that impact UIG and their relationship to each other i.e. gas usage, weather, system price, day of week etc.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Identification of socioeconomic, demographic or other data items that show a strong relationship with UID levels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DE807E1-764C-46D1-9130-2EB0077DDD24}"/>
              </a:ext>
            </a:extLst>
          </p:cNvPr>
          <p:cNvSpPr txBox="1"/>
          <p:nvPr/>
        </p:nvSpPr>
        <p:spPr>
          <a:xfrm>
            <a:off x="4835858" y="4011910"/>
            <a:ext cx="24724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1000" b="1" dirty="0">
                <a:solidFill>
                  <a:srgbClr val="1D3E61"/>
                </a:solidFill>
              </a:rPr>
              <a:t>Sprint 3:  Algorithm Performance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Test algorithm performance against historical data sets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</a:rPr>
              <a:t>Determine prediction capabilities.</a:t>
            </a:r>
          </a:p>
          <a:p>
            <a:pPr marL="128588" indent="-128588" defTabSz="34290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1D3E6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7092280" y="4080141"/>
            <a:ext cx="1620549" cy="507833"/>
            <a:chOff x="6202902" y="3073998"/>
            <a:chExt cx="1620549" cy="507833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D6B6C48-F080-473B-932B-ACDDA95EA81D}"/>
                </a:ext>
              </a:extLst>
            </p:cNvPr>
            <p:cNvSpPr/>
            <p:nvPr/>
          </p:nvSpPr>
          <p:spPr bwMode="auto">
            <a:xfrm>
              <a:off x="6431513" y="3140176"/>
              <a:ext cx="1112270" cy="386871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lang="en-GB" dirty="0">
                <a:solidFill>
                  <a:srgbClr val="000000"/>
                </a:solidFill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D93A77D-5053-42CD-890E-2D211B8472B5}"/>
                </a:ext>
              </a:extLst>
            </p:cNvPr>
            <p:cNvGrpSpPr/>
            <p:nvPr/>
          </p:nvGrpSpPr>
          <p:grpSpPr>
            <a:xfrm>
              <a:off x="6202902" y="3085840"/>
              <a:ext cx="465618" cy="484155"/>
              <a:chOff x="4055876" y="1844824"/>
              <a:chExt cx="496144" cy="473461"/>
            </a:xfrm>
          </p:grpSpPr>
          <p:sp>
            <p:nvSpPr>
              <p:cNvPr id="67" name="Hexagon 66">
                <a:extLst>
                  <a:ext uri="{FF2B5EF4-FFF2-40B4-BE49-F238E27FC236}">
                    <a16:creationId xmlns:a16="http://schemas.microsoft.com/office/drawing/2014/main" id="{9A5D4ECF-440C-4FA9-A9B5-1C9B2A51C0D9}"/>
                  </a:ext>
                </a:extLst>
              </p:cNvPr>
              <p:cNvSpPr/>
              <p:nvPr/>
            </p:nvSpPr>
            <p:spPr bwMode="auto">
              <a:xfrm>
                <a:off x="4055876" y="1844824"/>
                <a:ext cx="496144" cy="473461"/>
              </a:xfrm>
              <a:prstGeom prst="hexagon">
                <a:avLst/>
              </a:prstGeom>
              <a:solidFill>
                <a:schemeClr val="tx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69056" tIns="34529" rIns="69056" bIns="34529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GB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Hexagon 67">
                <a:extLst>
                  <a:ext uri="{FF2B5EF4-FFF2-40B4-BE49-F238E27FC236}">
                    <a16:creationId xmlns:a16="http://schemas.microsoft.com/office/drawing/2014/main" id="{3F2C3896-5C2C-4D98-A65B-4B791D3B85CB}"/>
                  </a:ext>
                </a:extLst>
              </p:cNvPr>
              <p:cNvSpPr/>
              <p:nvPr/>
            </p:nvSpPr>
            <p:spPr bwMode="auto">
              <a:xfrm>
                <a:off x="4107904" y="1901534"/>
                <a:ext cx="392088" cy="360040"/>
              </a:xfrm>
              <a:prstGeom prst="hexagon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69056" tIns="34529" rIns="69056" bIns="34529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/>
                <a:endParaRPr lang="en-GB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8AFE0F20-EE55-44D7-84CD-F788D57BFAF2}"/>
                </a:ext>
              </a:extLst>
            </p:cNvPr>
            <p:cNvSpPr/>
            <p:nvPr/>
          </p:nvSpPr>
          <p:spPr bwMode="auto">
            <a:xfrm rot="5400000">
              <a:off x="7419973" y="3178353"/>
              <a:ext cx="507833" cy="299123"/>
            </a:xfrm>
            <a:prstGeom prst="triangle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042E8CD-BF39-4D99-A461-24523320D553}"/>
                </a:ext>
              </a:extLst>
            </p:cNvPr>
            <p:cNvSpPr txBox="1"/>
            <p:nvPr/>
          </p:nvSpPr>
          <p:spPr>
            <a:xfrm>
              <a:off x="6648545" y="3200947"/>
              <a:ext cx="11375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42900"/>
              <a:r>
                <a:rPr lang="en-GB" sz="1200" dirty="0">
                  <a:solidFill>
                    <a:srgbClr val="FFFFFF"/>
                  </a:solidFill>
                </a:rPr>
                <a:t>Sprint 3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E49F3D2F-A6E8-4DB5-B889-9778D34F6CDD}"/>
              </a:ext>
            </a:extLst>
          </p:cNvPr>
          <p:cNvSpPr txBox="1"/>
          <p:nvPr/>
        </p:nvSpPr>
        <p:spPr>
          <a:xfrm>
            <a:off x="7399767" y="1136137"/>
            <a:ext cx="70692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1000" dirty="0">
                <a:solidFill>
                  <a:srgbClr val="000000"/>
                </a:solidFill>
              </a:rPr>
              <a:t>15 Oct</a:t>
            </a:r>
          </a:p>
        </p:txBody>
      </p:sp>
    </p:spTree>
    <p:extLst>
      <p:ext uri="{BB962C8B-B14F-4D97-AF65-F5344CB8AC3E}">
        <p14:creationId xmlns:p14="http://schemas.microsoft.com/office/powerpoint/2010/main" val="57850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latin typeface="Calibri Light"/>
              </a:rPr>
              <a:t>Issue Analysis Stream High level Activity Plan</a:t>
            </a:r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699607"/>
              </p:ext>
            </p:extLst>
          </p:nvPr>
        </p:nvGraphicFramePr>
        <p:xfrm>
          <a:off x="177339" y="681038"/>
          <a:ext cx="8736474" cy="306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6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0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6536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February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Pentagon 6"/>
          <p:cNvSpPr/>
          <p:nvPr/>
        </p:nvSpPr>
        <p:spPr bwMode="auto">
          <a:xfrm>
            <a:off x="177339" y="1036732"/>
            <a:ext cx="3314541" cy="781794"/>
          </a:xfrm>
          <a:prstGeom prst="homePlate">
            <a:avLst>
              <a:gd name="adj" fmla="val 19135"/>
            </a:avLst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DM energy analysis &amp; investigations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Continue to work on DM energy issues, liaison with relevant parties to resolve data issues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S</a:t>
            </a:r>
            <a:r>
              <a:rPr kumimoji="0" lang="en-GB" sz="8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upport industry to conclude all DM read &amp; asset issues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Identify options for improving Class 2 read performance </a:t>
            </a:r>
            <a:endParaRPr kumimoji="0" lang="en-GB" sz="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" name="Pentagon 8"/>
          <p:cNvSpPr/>
          <p:nvPr/>
        </p:nvSpPr>
        <p:spPr bwMode="auto">
          <a:xfrm>
            <a:off x="1226864" y="1826910"/>
            <a:ext cx="2661060" cy="639688"/>
          </a:xfrm>
          <a:prstGeom prst="homePlate">
            <a:avLst>
              <a:gd name="adj" fmla="val 19135"/>
            </a:avLst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Theft of Gas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Support AUGE analysis &amp; initiatives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Investigate reporting processes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Benchmark reported theft against other industries / data sources</a:t>
            </a:r>
            <a:endParaRPr kumimoji="0" lang="en-GB" sz="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" name="Pentagon 9"/>
          <p:cNvSpPr/>
          <p:nvPr/>
        </p:nvSpPr>
        <p:spPr bwMode="auto">
          <a:xfrm>
            <a:off x="1230586" y="2499742"/>
            <a:ext cx="2295578" cy="720080"/>
          </a:xfrm>
          <a:prstGeom prst="homePlate">
            <a:avLst>
              <a:gd name="adj" fmla="val 19135"/>
            </a:avLst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AQ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Review &amp; investigate all known issues &amp; quantify UIG impacts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8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Assess carried forward AQs &amp; investigate root causes / estimate impacts</a:t>
            </a:r>
          </a:p>
        </p:txBody>
      </p:sp>
      <p:sp>
        <p:nvSpPr>
          <p:cNvPr id="11" name="Pentagon 10"/>
          <p:cNvSpPr/>
          <p:nvPr/>
        </p:nvSpPr>
        <p:spPr bwMode="auto">
          <a:xfrm>
            <a:off x="1226332" y="3246661"/>
            <a:ext cx="2265548" cy="477217"/>
          </a:xfrm>
          <a:prstGeom prst="homePlate">
            <a:avLst>
              <a:gd name="adj" fmla="val 19135"/>
            </a:avLst>
          </a:prstGeom>
          <a:solidFill>
            <a:srgbClr val="68AEE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/>
              <a:t>UIG Sharing</a:t>
            </a:r>
            <a:endParaRPr kumimoji="0" lang="en-GB" sz="1000" b="1" i="0" u="none" strike="noStrike" cap="none" normalizeH="0" baseline="0" dirty="0">
              <a:ln>
                <a:noFill/>
              </a:ln>
              <a:effectLst/>
            </a:endParaRP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Assure correct operation of existing NDM allocation &amp; UIG sharing processes</a:t>
            </a:r>
            <a:endParaRPr kumimoji="0" lang="en-GB" sz="8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" name="Pentagon 11"/>
          <p:cNvSpPr/>
          <p:nvPr/>
        </p:nvSpPr>
        <p:spPr bwMode="auto">
          <a:xfrm>
            <a:off x="1230586" y="3795886"/>
            <a:ext cx="2609502" cy="936104"/>
          </a:xfrm>
          <a:prstGeom prst="homePlate">
            <a:avLst>
              <a:gd name="adj" fmla="val 19135"/>
            </a:avLst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/>
              <a:t>WAR Bands &amp; EUCs</a:t>
            </a:r>
            <a:endParaRPr kumimoji="0" lang="en-GB" sz="1000" b="1" i="0" u="none" strike="noStrike" cap="none" normalizeH="0" baseline="0" dirty="0">
              <a:ln>
                <a:noFill/>
              </a:ln>
              <a:effectLst/>
            </a:endParaRP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Build on work undertaken by PAC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8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Attempt to quantify</a:t>
            </a:r>
            <a:r>
              <a:rPr kumimoji="0" lang="en-GB" sz="8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impact of more appropriate WAR Bands on UIG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baseline="0" dirty="0"/>
              <a:t>Monitor</a:t>
            </a:r>
            <a:r>
              <a:rPr lang="en-GB" sz="800" dirty="0"/>
              <a:t> take up of WAR Bands &amp; provide RCA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8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Provide</a:t>
            </a:r>
            <a:r>
              <a:rPr kumimoji="0" lang="en-GB" sz="8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regular reporting</a:t>
            </a:r>
            <a:endParaRPr kumimoji="0" lang="en-GB" sz="8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Pentagon 12"/>
          <p:cNvSpPr/>
          <p:nvPr/>
        </p:nvSpPr>
        <p:spPr bwMode="auto">
          <a:xfrm>
            <a:off x="3526164" y="1036732"/>
            <a:ext cx="1872208" cy="639688"/>
          </a:xfrm>
          <a:prstGeom prst="homePlate">
            <a:avLst>
              <a:gd name="adj" fmla="val 19135"/>
            </a:avLst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Unregistered / </a:t>
            </a:r>
            <a:r>
              <a:rPr kumimoji="0" lang="en-GB" sz="1000" b="1" i="0" u="none" strike="noStrike" cap="none" normalizeH="0" baseline="0" dirty="0" err="1">
                <a:ln>
                  <a:noFill/>
                </a:ln>
                <a:effectLst/>
                <a:latin typeface="Arial" charset="0"/>
              </a:rPr>
              <a:t>Shipperless</a:t>
            </a:r>
            <a:endParaRPr kumimoji="0" lang="en-GB" sz="1000" b="1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Review previous assessments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Estimate impacts on UIG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Investigate patterns &amp; trends</a:t>
            </a:r>
            <a:endParaRPr kumimoji="0" lang="en-GB" sz="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" name="Pentagon 13"/>
          <p:cNvSpPr/>
          <p:nvPr/>
        </p:nvSpPr>
        <p:spPr bwMode="auto">
          <a:xfrm>
            <a:off x="3557760" y="3111037"/>
            <a:ext cx="3030464" cy="463859"/>
          </a:xfrm>
          <a:prstGeom prst="homePlate">
            <a:avLst>
              <a:gd name="adj" fmla="val 19135"/>
            </a:avLst>
          </a:prstGeom>
          <a:solidFill>
            <a:srgbClr val="68AEE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Interface Files / Batch Processes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Review processes timings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Consider impacts on UIG</a:t>
            </a:r>
          </a:p>
        </p:txBody>
      </p:sp>
      <p:sp>
        <p:nvSpPr>
          <p:cNvPr id="15" name="Pentagon 14"/>
          <p:cNvSpPr/>
          <p:nvPr/>
        </p:nvSpPr>
        <p:spPr bwMode="auto">
          <a:xfrm>
            <a:off x="3557760" y="2524120"/>
            <a:ext cx="3030464" cy="504057"/>
          </a:xfrm>
          <a:prstGeom prst="homePlate">
            <a:avLst>
              <a:gd name="adj" fmla="val 19135"/>
            </a:avLst>
          </a:prstGeom>
          <a:solidFill>
            <a:srgbClr val="68AEE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LDZ Measurement Errors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Review processes with Networks, including inter LDZ Meters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Assess impacts of incorrect measurements</a:t>
            </a:r>
            <a:endParaRPr kumimoji="0" lang="en-GB" sz="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4067944" y="3610901"/>
            <a:ext cx="2520280" cy="463859"/>
          </a:xfrm>
          <a:prstGeom prst="homePlate">
            <a:avLst>
              <a:gd name="adj" fmla="val 19135"/>
            </a:avLst>
          </a:prstGeom>
          <a:solidFill>
            <a:srgbClr val="68AEE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Estimates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Assess accuracy of DM &amp; NDM estimates &amp; make recommendations for improvement if appropriate</a:t>
            </a:r>
            <a:endParaRPr kumimoji="0" lang="en-GB" sz="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7" name="Pentagon 16"/>
          <p:cNvSpPr/>
          <p:nvPr/>
        </p:nvSpPr>
        <p:spPr bwMode="auto">
          <a:xfrm>
            <a:off x="3887924" y="1815872"/>
            <a:ext cx="2575128" cy="648072"/>
          </a:xfrm>
          <a:prstGeom prst="homePlate">
            <a:avLst>
              <a:gd name="adj" fmla="val 19135"/>
            </a:avLst>
          </a:prstGeom>
          <a:solidFill>
            <a:srgbClr val="68AEE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NDM Nomination Accuracy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Review movement of UIG Nominations against Allocations &amp; identify causes of volatility 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Make</a:t>
            </a:r>
            <a:r>
              <a:rPr kumimoji="0" lang="en-GB" sz="8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recommendations for process / data improvements </a:t>
            </a:r>
            <a:endParaRPr kumimoji="0" lang="en-GB" sz="8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3895146" y="4119923"/>
            <a:ext cx="2772308" cy="599924"/>
          </a:xfrm>
          <a:prstGeom prst="homePlate">
            <a:avLst>
              <a:gd name="adj" fmla="val 19135"/>
            </a:avLst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UNC Obligations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800" dirty="0"/>
              <a:t>Building on work of PAC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Benchmark Shipper performance against key areas which can influence UIG</a:t>
            </a:r>
          </a:p>
        </p:txBody>
      </p:sp>
      <p:sp>
        <p:nvSpPr>
          <p:cNvPr id="19" name="Pentagon 18"/>
          <p:cNvSpPr/>
          <p:nvPr/>
        </p:nvSpPr>
        <p:spPr bwMode="auto">
          <a:xfrm>
            <a:off x="1230586" y="4792897"/>
            <a:ext cx="6221734" cy="227125"/>
          </a:xfrm>
          <a:prstGeom prst="homePlate">
            <a:avLst>
              <a:gd name="adj" fmla="val 19135"/>
            </a:avLst>
          </a:prstGeom>
          <a:solidFill>
            <a:srgbClr val="68AEE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/>
              <a:t>Development of Customer Dashboards for use in operational meetings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5436096" y="1046458"/>
            <a:ext cx="1872208" cy="517180"/>
          </a:xfrm>
          <a:prstGeom prst="homePlate">
            <a:avLst>
              <a:gd name="adj" fmla="val 19135"/>
            </a:avLst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indent="-93663" defTabSz="914400"/>
            <a:r>
              <a:rPr lang="en-GB" sz="1000" b="1" dirty="0"/>
              <a:t>CSEP – LDZ Mapping</a:t>
            </a:r>
          </a:p>
          <a:p>
            <a:pPr marL="93663" indent="-93663" defTabSz="914400"/>
            <a:r>
              <a:rPr lang="en-GB" sz="800" dirty="0"/>
              <a:t>- Investigate any incorrect mapping &amp; associated energy volume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0525" y="1650162"/>
            <a:ext cx="1982739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i="1" dirty="0"/>
              <a:t>Note – prioritisation and sequencing will be subject to change based on increased understanding of the impact of activities and any insight gained from the Advanced Analytics work stream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893146" y="3765740"/>
            <a:ext cx="2161482" cy="954107"/>
          </a:xfrm>
          <a:prstGeom prst="rect">
            <a:avLst/>
          </a:prstGeom>
          <a:noFill/>
          <a:ln w="9525" cap="flat" cmpd="sng" algn="ctr">
            <a:solidFill>
              <a:srgbClr val="FF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7816699" y="3426688"/>
            <a:ext cx="1003773" cy="369198"/>
          </a:xfrm>
          <a:prstGeom prst="homePlate">
            <a:avLst>
              <a:gd name="adj" fmla="val 19135"/>
            </a:avLst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Known issues – not yet quantified</a:t>
            </a:r>
            <a:endParaRPr kumimoji="0" lang="en-GB" sz="8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3" name="Pentagon 22"/>
          <p:cNvSpPr/>
          <p:nvPr/>
        </p:nvSpPr>
        <p:spPr bwMode="auto">
          <a:xfrm>
            <a:off x="7816699" y="3883800"/>
            <a:ext cx="1003773" cy="358993"/>
          </a:xfrm>
          <a:prstGeom prst="homePlate">
            <a:avLst>
              <a:gd name="adj" fmla="val 19135"/>
            </a:avLst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Possible issues – not yet quantified</a:t>
            </a:r>
            <a:endParaRPr kumimoji="0" lang="en-GB" sz="8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4" name="Pentagon 23"/>
          <p:cNvSpPr/>
          <p:nvPr/>
        </p:nvSpPr>
        <p:spPr bwMode="auto">
          <a:xfrm>
            <a:off x="7816699" y="4299942"/>
            <a:ext cx="1003773" cy="348939"/>
          </a:xfrm>
          <a:prstGeom prst="homePlate">
            <a:avLst>
              <a:gd name="adj" fmla="val 19135"/>
            </a:avLst>
          </a:prstGeom>
          <a:solidFill>
            <a:srgbClr val="68AEE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" rIns="0" bIns="3600" numCol="1" rtlCol="0" anchor="ctr" anchorCtr="0" compatLnSpc="1">
            <a:prstTxWarp prst="textNoShape">
              <a:avLst/>
            </a:prstTxWarp>
          </a:bodyPr>
          <a:lstStyle/>
          <a:p>
            <a:pPr marL="93663" marR="0" indent="-936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Process review</a:t>
            </a:r>
            <a:endParaRPr kumimoji="0" lang="en-GB" sz="8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6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UIG Process &amp; Rule Changes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Currently 3 UNC Modifications are in flight within the UIG workgroup that Xoserve are supporting:</a:t>
            </a:r>
          </a:p>
          <a:p>
            <a:pPr lvl="1"/>
            <a:r>
              <a:rPr lang="en-GB" sz="1800" dirty="0"/>
              <a:t>Mod 0644 / XRN4665 (additional EUCs) will be voted upon at </a:t>
            </a:r>
            <a:r>
              <a:rPr lang="en-GB" sz="1800" dirty="0" err="1"/>
              <a:t>ChMC</a:t>
            </a:r>
            <a:r>
              <a:rPr lang="en-GB" sz="1800" dirty="0"/>
              <a:t> in July to proceed to delivery. </a:t>
            </a:r>
          </a:p>
          <a:p>
            <a:pPr lvl="1"/>
            <a:r>
              <a:rPr lang="en-GB" sz="1800" dirty="0"/>
              <a:t>Mod 0652 (submission of reads for winter consumption calculations) is due back to panel on the 16</a:t>
            </a:r>
            <a:r>
              <a:rPr lang="en-GB" sz="1800" baseline="30000" dirty="0"/>
              <a:t>th</a:t>
            </a:r>
            <a:r>
              <a:rPr lang="en-GB" sz="1800" dirty="0"/>
              <a:t> August. Report development is required. </a:t>
            </a:r>
          </a:p>
          <a:p>
            <a:pPr lvl="1"/>
            <a:r>
              <a:rPr lang="en-GB" sz="1800" dirty="0"/>
              <a:t>Mod 0654 (mandatory provision of NDM sample data by Shippers) is due back to panel on the 16</a:t>
            </a:r>
            <a:r>
              <a:rPr lang="en-GB" sz="1800" baseline="30000" dirty="0"/>
              <a:t>th</a:t>
            </a:r>
            <a:r>
              <a:rPr lang="en-GB" sz="1800" dirty="0"/>
              <a:t> August. Report development is required. </a:t>
            </a:r>
          </a:p>
          <a:p>
            <a:r>
              <a:rPr lang="en-GB" dirty="0"/>
              <a:t>Further Modifications / changes will be added to the POAP once raised / identified – out of scope of current BER</a:t>
            </a:r>
          </a:p>
        </p:txBody>
      </p:sp>
    </p:spTree>
    <p:extLst>
      <p:ext uri="{BB962C8B-B14F-4D97-AF65-F5344CB8AC3E}">
        <p14:creationId xmlns:p14="http://schemas.microsoft.com/office/powerpoint/2010/main" val="5285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Breakdown by work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intent is to share SME expertise, communication and project management resources across the work streams, with costs allocated proportionally to the three streams of work.</a:t>
            </a:r>
          </a:p>
          <a:p>
            <a:r>
              <a:rPr lang="en-GB" dirty="0"/>
              <a:t>Based on current allocations, the following is the approximate breakdown of costs by work stream:</a:t>
            </a:r>
          </a:p>
          <a:p>
            <a:pPr lvl="1"/>
            <a:r>
              <a:rPr lang="en-GB" dirty="0"/>
              <a:t>Advanced Analytics: £750k</a:t>
            </a:r>
          </a:p>
          <a:p>
            <a:pPr lvl="1"/>
            <a:r>
              <a:rPr lang="en-GB" dirty="0"/>
              <a:t>Issue Analysis: £270k</a:t>
            </a:r>
          </a:p>
          <a:p>
            <a:pPr lvl="1"/>
            <a:r>
              <a:rPr lang="en-GB" dirty="0"/>
              <a:t>UIG Process and Rule Changes: £80k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116882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1274E0A6DBA40B91C7098DD22AC2E" ma:contentTypeVersion="19" ma:contentTypeDescription="Create a new document." ma:contentTypeScope="" ma:versionID="2fb2fcaf1aa3404c2edea340a394d031">
  <xsd:schema xmlns:xsd="http://www.w3.org/2001/XMLSchema" xmlns:xs="http://www.w3.org/2001/XMLSchema" xmlns:p="http://schemas.microsoft.com/office/2006/metadata/properties" xmlns:ns2="a8d00b61-02e3-4ab5-b77b-0ca9e0a046b4" xmlns:ns3="64e0fceb-84a8-442e-b1e6-39fc5bdeafdf" targetNamespace="http://schemas.microsoft.com/office/2006/metadata/properties" ma:root="true" ma:fieldsID="64ec8ca3daa722ec470252d43603b2b5" ns2:_="" ns3:_="">
    <xsd:import namespace="a8d00b61-02e3-4ab5-b77b-0ca9e0a046b4"/>
    <xsd:import namespace="64e0fceb-84a8-442e-b1e6-39fc5bdeafd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Product_x0020_Type_x0020_" minOccurs="0"/>
                <xsd:element ref="ns2:Status_x0020_" minOccurs="0"/>
                <xsd:element ref="ns2:Project_x0020_Phase_x0020_" minOccurs="0"/>
                <xsd:element ref="ns2:Last_x0020_Reviewd_x0020_Date_x0020_" minOccurs="0"/>
                <xsd:element ref="ns2:Approved_x0020_date_x0020_" minOccurs="0"/>
                <xsd:element ref="ns2:Next_x0020_Review_x0020_Date_x0020_" minOccurs="0"/>
                <xsd:element ref="ns2:Version_x0020_Number_x0020_" minOccurs="0"/>
                <xsd:element ref="ns2:File_x0020_Name_x0020_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Template_x0020_Description_x0020_" minOccurs="0"/>
                <xsd:element ref="ns2:Next_x0020_Review_x0020_Date" minOccurs="0"/>
                <xsd:element ref="ns2:Change_x0020_Life_x0020_Cyc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00b61-02e3-4ab5-b77b-0ca9e0a046b4" elementFormDefault="qualified">
    <xsd:import namespace="http://schemas.microsoft.com/office/2006/documentManagement/types"/>
    <xsd:import namespace="http://schemas.microsoft.com/office/infopath/2007/PartnerControls"/>
    <xsd:element name="Owner" ma:index="2" nillable="true" ma:displayName="Template Owner " ma:default="Unknown" ma:internalName="Owner">
      <xsd:simpleType>
        <xsd:restriction base="dms:Choice">
          <xsd:enumeration value="Adam Turbitt"/>
          <xsd:enumeration value="Anesu Chivenga"/>
          <xsd:enumeration value="Catrin Morgan"/>
          <xsd:enumeration value="Deborah Coyle"/>
          <xsd:enumeration value="Ian Bevan"/>
          <xsd:enumeration value="Max Pemberton"/>
          <xsd:enumeration value="Mike Entwistle"/>
          <xsd:enumeration value="Rebecca Perkins"/>
          <xsd:enumeration value="Alex Stuart"/>
          <xsd:enumeration value="Andy Simpson"/>
          <xsd:enumeration value="Emma Smith"/>
          <xsd:enumeration value="Finance"/>
          <xsd:enumeration value="Procurement"/>
          <xsd:enumeration value="Rachel Hinsley"/>
          <xsd:enumeration value="Susan Helders"/>
          <xsd:enumeration value="Harvey Padham"/>
          <xsd:enumeration value="Mark Tullett"/>
          <xsd:enumeration value="Luke Moise"/>
          <xsd:enumeration value="Paul Crump"/>
          <xsd:enumeration value="Nikhil Jain"/>
          <xsd:enumeration value="Morag Cutts"/>
          <xsd:enumeration value="Parminder Dhir"/>
          <xsd:enumeration value="Unknown"/>
        </xsd:restriction>
      </xsd:simpleType>
    </xsd:element>
    <xsd:element name="Product_x0020_Type_x0020_" ma:index="3" nillable="true" ma:displayName="Template Type " ma:internalName="Product_x0020_Type_x0020_">
      <xsd:simpleType>
        <xsd:restriction base="dms:Choice">
          <xsd:enumeration value="LWI"/>
          <xsd:enumeration value="Process Flow"/>
          <xsd:enumeration value="Change Delivery Template"/>
          <xsd:enumeration value="Email Template"/>
          <xsd:enumeration value="TOR"/>
          <xsd:enumeration value="Guidance"/>
          <xsd:enumeration value="Working File"/>
          <xsd:enumeration value="PDT Guidance"/>
          <xsd:enumeration value="Unknown"/>
        </xsd:restriction>
      </xsd:simpleType>
    </xsd:element>
    <xsd:element name="Status_x0020_" ma:index="4" nillable="true" ma:displayName="Template Status " ma:internalName="Status_x0020_">
      <xsd:simpleType>
        <xsd:restriction base="dms:Choice">
          <xsd:enumeration value="Approved"/>
          <xsd:enumeration value="Draft"/>
          <xsd:enumeration value="For Review"/>
        </xsd:restriction>
      </xsd:simpleType>
    </xsd:element>
    <xsd:element name="Project_x0020_Phase_x0020_" ma:index="5" nillable="true" ma:displayName="Level 1 Milestones " ma:internalName="Project_x0020_Phase_x0020_">
      <xsd:simpleType>
        <xsd:restriction base="dms:Choice">
          <xsd:enumeration value="1. Capture"/>
          <xsd:enumeration value="2. Start Up"/>
          <xsd:enumeration value="3. Initiation"/>
          <xsd:enumeration value="4. Design"/>
          <xsd:enumeration value="5. Build"/>
          <xsd:enumeration value="6. Test"/>
          <xsd:enumeration value="7. Training"/>
          <xsd:enumeration value="8. Implementation"/>
          <xsd:enumeration value="9. Closedown"/>
          <xsd:enumeration value="10. CIO Office Document"/>
        </xsd:restriction>
      </xsd:simpleType>
    </xsd:element>
    <xsd:element name="Last_x0020_Reviewd_x0020_Date_x0020_" ma:index="6" nillable="true" ma:displayName="Last Reviewed Date " ma:format="DateOnly" ma:internalName="Last_x0020_Reviewd_x0020_Date_x0020_">
      <xsd:simpleType>
        <xsd:restriction base="dms:DateTime"/>
      </xsd:simpleType>
    </xsd:element>
    <xsd:element name="Approved_x0020_date_x0020_" ma:index="7" nillable="true" ma:displayName="Approved date " ma:format="DateOnly" ma:internalName="Approved_x0020_date_x0020_">
      <xsd:simpleType>
        <xsd:restriction base="dms:DateTime"/>
      </xsd:simpleType>
    </xsd:element>
    <xsd:element name="Next_x0020_Review_x0020_Date_x0020_" ma:index="8" nillable="true" ma:displayName="Next Review Date " ma:format="DateOnly" ma:internalName="Next_x0020_Review_x0020_Date_x0020_">
      <xsd:simpleType>
        <xsd:restriction base="dms:DateTime"/>
      </xsd:simpleType>
    </xsd:element>
    <xsd:element name="Version_x0020_Number_x0020_" ma:index="9" nillable="true" ma:displayName="Version Number " ma:internalName="Version_x0020_Number_x0020_" ma:percentage="FALSE">
      <xsd:simpleType>
        <xsd:restriction base="dms:Number"/>
      </xsd:simpleType>
    </xsd:element>
    <xsd:element name="File_x0020_Name_x0020_" ma:index="10" nillable="true" ma:displayName="File Name " ma:internalName="File_x0020_Name_x0020_">
      <xsd:simpleType>
        <xsd:restriction base="dms:Text">
          <xsd:maxLength value="255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Template_x0020_Description_x0020_" ma:index="21" nillable="true" ma:displayName="Template Description " ma:internalName="Template_x0020_Description_x0020_">
      <xsd:simpleType>
        <xsd:restriction base="dms:Note">
          <xsd:maxLength value="255"/>
        </xsd:restriction>
      </xsd:simpleType>
    </xsd:element>
    <xsd:element name="Next_x0020_Review_x0020_Date" ma:index="22" nillable="true" ma:displayName="Next Review Date" ma:format="DateOnly" ma:internalName="Next_x0020_Review_x0020_Date">
      <xsd:simpleType>
        <xsd:restriction base="dms:DateTime"/>
      </xsd:simpleType>
    </xsd:element>
    <xsd:element name="Change_x0020_Life_x0020_Cycle" ma:index="23" nillable="true" ma:displayName="Change Life Cycle" ma:description="What life cycle of the project" ma:internalName="Change_x0020_Life_x0020_Cycl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0fceb-84a8-442e-b1e6-39fc5bdea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Review_x0020_Date_x0020_ xmlns="a8d00b61-02e3-4ab5-b77b-0ca9e0a046b4" xsi:nil="true"/>
    <Product_x0020_Type_x0020_ xmlns="a8d00b61-02e3-4ab5-b77b-0ca9e0a046b4" xsi:nil="true"/>
    <File_x0020_Name_x0020_ xmlns="a8d00b61-02e3-4ab5-b77b-0ca9e0a046b4" xsi:nil="true"/>
    <Next_x0020_Review_x0020_Date xmlns="a8d00b61-02e3-4ab5-b77b-0ca9e0a046b4" xsi:nil="true"/>
    <Project_x0020_Phase_x0020_ xmlns="a8d00b61-02e3-4ab5-b77b-0ca9e0a046b4" xsi:nil="true"/>
    <Change_x0020_Life_x0020_Cycle xmlns="a8d00b61-02e3-4ab5-b77b-0ca9e0a046b4" xsi:nil="true"/>
    <Status_x0020_ xmlns="a8d00b61-02e3-4ab5-b77b-0ca9e0a046b4" xsi:nil="true"/>
    <Approved_x0020_date_x0020_ xmlns="a8d00b61-02e3-4ab5-b77b-0ca9e0a046b4" xsi:nil="true"/>
    <Template_x0020_Description_x0020_ xmlns="a8d00b61-02e3-4ab5-b77b-0ca9e0a046b4" xsi:nil="true"/>
    <Owner xmlns="a8d00b61-02e3-4ab5-b77b-0ca9e0a046b4">Unknown</Owner>
    <Version_x0020_Number_x0020_ xmlns="a8d00b61-02e3-4ab5-b77b-0ca9e0a046b4" xsi:nil="true"/>
    <Last_x0020_Reviewd_x0020_Date_x0020_ xmlns="a8d00b61-02e3-4ab5-b77b-0ca9e0a046b4" xsi:nil="true"/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566B12-EF3C-4183-95CB-CBEC5851A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00b61-02e3-4ab5-b77b-0ca9e0a046b4"/>
    <ds:schemaRef ds:uri="64e0fceb-84a8-442e-b1e6-39fc5bdea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purl.org/dc/elements/1.1/"/>
    <ds:schemaRef ds:uri="a8d00b61-02e3-4ab5-b77b-0ca9e0a046b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64e0fceb-84a8-442e-b1e6-39fc5bdeaf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7271</TotalTime>
  <Words>1214</Words>
  <Application>Microsoft Office PowerPoint</Application>
  <PresentationFormat>On-screen Show (16:9)</PresentationFormat>
  <Paragraphs>202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xoserve templates</vt:lpstr>
      <vt:lpstr>1_xoserve templates</vt:lpstr>
      <vt:lpstr>XRN 4695 Supporting Document High Level Plan</vt:lpstr>
      <vt:lpstr>Planning Assumptions</vt:lpstr>
      <vt:lpstr>Risks and Mitigations</vt:lpstr>
      <vt:lpstr>UIG Taskforce High level work streams</vt:lpstr>
      <vt:lpstr>UIG – Advanced Analytics</vt:lpstr>
      <vt:lpstr>Issue Analysis Stream High level Activity Plan</vt:lpstr>
      <vt:lpstr>UIG Process &amp; Rule Changes Stream</vt:lpstr>
      <vt:lpstr>Cost Breakdown by work stream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253</cp:revision>
  <cp:lastPrinted>2018-06-28T07:43:49Z</cp:lastPrinted>
  <dcterms:created xsi:type="dcterms:W3CDTF">2011-09-20T14:58:41Z</dcterms:created>
  <dcterms:modified xsi:type="dcterms:W3CDTF">2018-07-10T06:46:30Z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-569960565</vt:i4>
  </property>
  <property fmtid="{D5CDD505-2E9C-101B-9397-08002B2CF9AE}" pid="4" name="_NewReviewCycle">
    <vt:lpwstr/>
  </property>
  <property fmtid="{D5CDD505-2E9C-101B-9397-08002B2CF9AE}" pid="5" name="_EmailSubject">
    <vt:lpwstr>UIG next steps - to complete by COP Friday</vt:lpwstr>
  </property>
  <property fmtid="{D5CDD505-2E9C-101B-9397-08002B2CF9AE}" pid="6" name="_AuthorEmail">
    <vt:lpwstr>Ranjit.Patel@xoserve.com</vt:lpwstr>
  </property>
  <property fmtid="{D5CDD505-2E9C-101B-9397-08002B2CF9AE}" pid="7" name="_AuthorEmailDisplayName">
    <vt:lpwstr>Patel, Ranjit</vt:lpwstr>
  </property>
  <property fmtid="{D5CDD505-2E9C-101B-9397-08002B2CF9AE}" pid="8" name="ContentTypeId">
    <vt:lpwstr>0x0101002281274E0A6DBA40B91C7098DD22AC2E</vt:lpwstr>
  </property>
  <property fmtid="{D5CDD505-2E9C-101B-9397-08002B2CF9AE}" pid="9" name="_PreviousAdHocReviewCycleID">
    <vt:i4>811348372</vt:i4>
  </property>
</Properties>
</file>