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7"/>
  </p:notesMasterIdLst>
  <p:handoutMasterIdLst>
    <p:handoutMasterId r:id="rId8"/>
  </p:handoutMasterIdLst>
  <p:sldIdLst>
    <p:sldId id="258" r:id="rId5"/>
    <p:sldId id="257" r:id="rId6"/>
  </p:sldIdLst>
  <p:sldSz cx="9144000" cy="6858000" type="screen4x3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7" clrIdx="0"/>
  <p:cmAuthor id="1" name="National Grid" initials="CF" lastIdx="31" clrIdx="1"/>
  <p:cmAuthor id="2" name="Lee Foster" initials="LF" lastIdx="1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E61"/>
    <a:srgbClr val="68AEE0"/>
    <a:srgbClr val="FFFFFF"/>
    <a:srgbClr val="D2232A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9" autoAdjust="0"/>
    <p:restoredTop sz="94660"/>
  </p:normalViewPr>
  <p:slideViewPr>
    <p:cSldViewPr snapToObjects="1">
      <p:cViewPr>
        <p:scale>
          <a:sx n="100" d="100"/>
          <a:sy n="100" d="100"/>
        </p:scale>
        <p:origin x="-5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04/07/2018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5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332" y="0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6D1A8C79-E0F5-444C-981A-DE8491C3625F}" type="datetimeFigureOut">
              <a:rPr lang="en-GB" smtClean="0"/>
              <a:t>04/07/2018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151" y="4690822"/>
            <a:ext cx="5380348" cy="4442939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332" y="9378485"/>
            <a:ext cx="2914748" cy="494187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E005B922-9648-425E-942A-30A84FD670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116632"/>
            <a:ext cx="8688388" cy="576064"/>
          </a:xfrm>
        </p:spPr>
        <p:txBody>
          <a:bodyPr/>
          <a:lstStyle/>
          <a:p>
            <a:r>
              <a:rPr lang="en-GB" dirty="0" smtClean="0"/>
              <a:t>XRN4361 – UK Link Release 2 - Delivery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776727"/>
              </p:ext>
            </p:extLst>
          </p:nvPr>
        </p:nvGraphicFramePr>
        <p:xfrm>
          <a:off x="107505" y="934633"/>
          <a:ext cx="8952366" cy="5053597"/>
        </p:xfrm>
        <a:graphic>
          <a:graphicData uri="http://schemas.openxmlformats.org/drawingml/2006/table">
            <a:tbl>
              <a:tblPr firstRow="1" bandRow="1"/>
              <a:tblGrid>
                <a:gridCol w="1008111"/>
                <a:gridCol w="215602"/>
                <a:gridCol w="1901419"/>
                <a:gridCol w="2316691"/>
                <a:gridCol w="2316691"/>
                <a:gridCol w="1193852"/>
              </a:tblGrid>
              <a:tr h="290263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03</a:t>
                      </a:r>
                      <a:r>
                        <a:rPr lang="en-GB" sz="11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1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July </a:t>
                      </a:r>
                      <a:endParaRPr lang="en-GB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  <a:endParaRPr lang="en-GB" sz="11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90263">
                <a:tc gridSpan="2"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Plan/Time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Resources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5651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G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54285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31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+mn-lt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Full project delivery of UK Link Future Release 2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224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Plan/Time</a:t>
                      </a:r>
                    </a:p>
                    <a:p>
                      <a:pPr algn="ctr"/>
                      <a:endParaRPr lang="en-GB" sz="1100" b="1" baseline="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Regression Testing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Successfully completed for all 13 CRs in scope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Cutover/Implementation Planning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Implementation Dress Rehearsal was successfully completed on 21</a:t>
                      </a:r>
                      <a:r>
                        <a:rPr lang="en-GB" sz="1050" b="0" u="non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June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Go No Go (GONG) approved internally 7 by Customers on 28</a:t>
                      </a:r>
                      <a:r>
                        <a:rPr lang="en-GB" sz="1050" b="0" u="non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June for R2 to proceed into implementation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Implementation successfully completed (30</a:t>
                      </a:r>
                      <a:r>
                        <a:rPr lang="en-GB" sz="1050" b="0" u="non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June and 01</a:t>
                      </a:r>
                      <a:r>
                        <a:rPr lang="en-GB" sz="1050" b="0" u="non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July)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Post Implementation Support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PIS commenced on 01</a:t>
                      </a:r>
                      <a:r>
                        <a:rPr lang="en-GB" sz="1050" b="0" u="non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July 18 and plans/resources to monitor processes impacted by R2 changes deployed is in place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 number of tickets have been raised that are being worked through to analyse any issues and to fix if required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XRN4249 – Address Management – Part B – Data Migrations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Following R2 implementation, confirmation of data load plan with checkpoints/comms plan to be reviewed and agreed with DSG on 16</a:t>
                      </a:r>
                      <a:r>
                        <a:rPr lang="en-GB" sz="1050" b="0" u="non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July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36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+mn-lt"/>
                          <a:cs typeface="Arial" panose="020B0604020202020204" pitchFamily="34" charset="0"/>
                        </a:rPr>
                        <a:t>Risks &amp;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There is a risk that PIS exit is not achieved by the planned milestone date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00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+mn-lt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delivery costs are tracking to approved budgets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0263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multiple demands (e.g. 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BAU defects, Future Releases, etc) and all requirements are able to be met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0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44624"/>
            <a:ext cx="8688388" cy="648072"/>
          </a:xfrm>
        </p:spPr>
        <p:txBody>
          <a:bodyPr/>
          <a:lstStyle/>
          <a:p>
            <a:r>
              <a:rPr lang="en-GB" dirty="0" smtClean="0"/>
              <a:t>UK Link Release 2 - Plan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867395"/>
              </p:ext>
            </p:extLst>
          </p:nvPr>
        </p:nvGraphicFramePr>
        <p:xfrm>
          <a:off x="35496" y="1196752"/>
          <a:ext cx="9036495" cy="2066851"/>
        </p:xfrm>
        <a:graphic>
          <a:graphicData uri="http://schemas.openxmlformats.org/drawingml/2006/table">
            <a:tbl>
              <a:tblPr firstRow="1" bandRow="1"/>
              <a:tblGrid>
                <a:gridCol w="1057526"/>
                <a:gridCol w="730934"/>
                <a:gridCol w="730934"/>
                <a:gridCol w="584747"/>
                <a:gridCol w="657841"/>
                <a:gridCol w="657841"/>
                <a:gridCol w="657841"/>
                <a:gridCol w="657841"/>
                <a:gridCol w="657841"/>
                <a:gridCol w="730934"/>
                <a:gridCol w="730934"/>
                <a:gridCol w="250396"/>
                <a:gridCol w="319326"/>
                <a:gridCol w="611559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267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744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25/07/17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09/08/17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Aug 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20/11/17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30/07/18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267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07/06/17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11/10/17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29/01/18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(12/01/18)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16/02/18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sng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18/05/18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23/05/18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22/06/18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29/06/18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08/08/18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35496" y="4474069"/>
            <a:ext cx="6217389" cy="2506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RAG Key – Milestones are end </a:t>
            </a:r>
            <a:r>
              <a:rPr kumimoji="0" lang="en-GB" sz="9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dates:</a:t>
            </a:r>
            <a:endParaRPr kumimoji="0" lang="en-GB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lowchart: Decision 14"/>
          <p:cNvSpPr/>
          <p:nvPr/>
        </p:nvSpPr>
        <p:spPr bwMode="auto">
          <a:xfrm>
            <a:off x="5348042" y="4719497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Decision 15"/>
          <p:cNvSpPr/>
          <p:nvPr/>
        </p:nvSpPr>
        <p:spPr bwMode="auto">
          <a:xfrm>
            <a:off x="3619785" y="4718386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lowchart: Decision 16"/>
          <p:cNvSpPr/>
          <p:nvPr/>
        </p:nvSpPr>
        <p:spPr bwMode="auto">
          <a:xfrm>
            <a:off x="2017210" y="4715225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owchart: Decision 17"/>
          <p:cNvSpPr/>
          <p:nvPr/>
        </p:nvSpPr>
        <p:spPr bwMode="auto">
          <a:xfrm>
            <a:off x="7068315" y="4709971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lowchart: Decision 18"/>
          <p:cNvSpPr/>
          <p:nvPr/>
        </p:nvSpPr>
        <p:spPr bwMode="auto">
          <a:xfrm>
            <a:off x="145604" y="4718883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22265" y="4669105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missed</a:t>
            </a:r>
            <a:endParaRPr lang="en-GB" sz="700" dirty="0"/>
          </a:p>
        </p:txBody>
      </p:sp>
      <p:sp>
        <p:nvSpPr>
          <p:cNvPr id="21" name="TextBox 20"/>
          <p:cNvSpPr txBox="1"/>
          <p:nvPr/>
        </p:nvSpPr>
        <p:spPr>
          <a:xfrm>
            <a:off x="3682338" y="4667994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at risk</a:t>
            </a:r>
            <a:endParaRPr lang="en-GB" sz="700" dirty="0"/>
          </a:p>
        </p:txBody>
      </p:sp>
      <p:sp>
        <p:nvSpPr>
          <p:cNvPr id="22" name="TextBox 21"/>
          <p:cNvSpPr txBox="1"/>
          <p:nvPr/>
        </p:nvSpPr>
        <p:spPr>
          <a:xfrm>
            <a:off x="2087587" y="4664833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met</a:t>
            </a:r>
            <a:endParaRPr lang="en-GB" sz="700" dirty="0"/>
          </a:p>
        </p:txBody>
      </p:sp>
      <p:sp>
        <p:nvSpPr>
          <p:cNvPr id="23" name="TextBox 22"/>
          <p:cNvSpPr txBox="1"/>
          <p:nvPr/>
        </p:nvSpPr>
        <p:spPr>
          <a:xfrm>
            <a:off x="7137092" y="4669105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completed</a:t>
            </a:r>
            <a:endParaRPr lang="en-GB" sz="700" dirty="0"/>
          </a:p>
        </p:txBody>
      </p:sp>
      <p:sp>
        <p:nvSpPr>
          <p:cNvPr id="24" name="TextBox 23"/>
          <p:cNvSpPr txBox="1"/>
          <p:nvPr/>
        </p:nvSpPr>
        <p:spPr>
          <a:xfrm>
            <a:off x="212781" y="4668491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Planning/Milestone date to be confirmed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30083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purl.org/dc/terms/"/>
    <ds:schemaRef ds:uri="http://www.w3.org/XML/1998/namespace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16568</TotalTime>
  <Words>326</Words>
  <Application>Microsoft Office PowerPoint</Application>
  <PresentationFormat>On-screen Show (4:3)</PresentationFormat>
  <Paragraphs>94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xoserve templates</vt:lpstr>
      <vt:lpstr>XRN4361 – UK Link Release 2 - Delivery</vt:lpstr>
      <vt:lpstr>UK Link Release 2 - Plan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408</cp:revision>
  <cp:lastPrinted>2018-01-03T11:28:20Z</cp:lastPrinted>
  <dcterms:created xsi:type="dcterms:W3CDTF">2011-09-20T14:58:41Z</dcterms:created>
  <dcterms:modified xsi:type="dcterms:W3CDTF">2018-07-04T16:05:00Z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-1021999901</vt:i4>
  </property>
  <property fmtid="{D5CDD505-2E9C-101B-9397-08002B2CF9AE}" pid="4" name="_NewReviewCycle">
    <vt:lpwstr/>
  </property>
  <property fmtid="{D5CDD505-2E9C-101B-9397-08002B2CF9AE}" pid="5" name="_EmailSubject">
    <vt:lpwstr>R2 Dashboard</vt:lpwstr>
  </property>
  <property fmtid="{D5CDD505-2E9C-101B-9397-08002B2CF9AE}" pid="6" name="_AuthorEmail">
    <vt:lpwstr>lee.chambers@xoserve.com</vt:lpwstr>
  </property>
  <property fmtid="{D5CDD505-2E9C-101B-9397-08002B2CF9AE}" pid="7" name="_AuthorEmailDisplayName">
    <vt:lpwstr>Chambers, Lee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348584097</vt:i4>
  </property>
</Properties>
</file>