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4" r:id="rId5"/>
  </p:sldMasterIdLst>
  <p:notesMasterIdLst>
    <p:notesMasterId r:id="rId17"/>
  </p:notesMasterIdLst>
  <p:handoutMasterIdLst>
    <p:handoutMasterId r:id="rId18"/>
  </p:handoutMasterIdLst>
  <p:sldIdLst>
    <p:sldId id="256" r:id="rId6"/>
    <p:sldId id="301" r:id="rId7"/>
    <p:sldId id="302" r:id="rId8"/>
    <p:sldId id="312" r:id="rId9"/>
    <p:sldId id="311" r:id="rId10"/>
    <p:sldId id="313" r:id="rId11"/>
    <p:sldId id="304" r:id="rId12"/>
    <p:sldId id="316" r:id="rId13"/>
    <p:sldId id="314" r:id="rId14"/>
    <p:sldId id="315" r:id="rId15"/>
    <p:sldId id="310" r:id="rId16"/>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FFCC00"/>
    <a:srgbClr val="3E5AA8"/>
    <a:srgbClr val="1D3E61"/>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EFBE9B-A805-436F-80FC-E92AE6EB021E}" v="91" dt="2018-06-26T14:43:25.0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333" autoAdjust="0"/>
    <p:restoredTop sz="91652" autoAdjust="0"/>
  </p:normalViewPr>
  <p:slideViewPr>
    <p:cSldViewPr snapToObjects="1">
      <p:cViewPr varScale="1">
        <p:scale>
          <a:sx n="147" d="100"/>
          <a:sy n="147" d="100"/>
        </p:scale>
        <p:origin x="896" y="19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11/07/2018</a:t>
            </a:fld>
            <a:endParaRPr lang="en-GB"/>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824622D-00E0-4400-B896-CBDBA7651C36}" type="datetimeFigureOut">
              <a:rPr lang="en-GB" smtClean="0"/>
              <a:t>11/07/2018</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4ADB2A1-3096-4F64-8FB8-C266BDE06286}" type="slidenum">
              <a:rPr lang="en-GB" smtClean="0"/>
              <a:t>‹#›</a:t>
            </a:fld>
            <a:endParaRPr lang="en-GB"/>
          </a:p>
        </p:txBody>
      </p:sp>
    </p:spTree>
    <p:extLst>
      <p:ext uri="{BB962C8B-B14F-4D97-AF65-F5344CB8AC3E}">
        <p14:creationId xmlns:p14="http://schemas.microsoft.com/office/powerpoint/2010/main" val="263488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DE6C698-D02E-4E32-B43B-0820C95FE094}"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1957734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DA5EBE-E194-4A8A-BBBE-6B90DE9885F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540219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DA5EBE-E194-4A8A-BBBE-6B90DE9885F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540219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DA5EBE-E194-4A8A-BBBE-6B90DE9885F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540219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DA5EBE-E194-4A8A-BBBE-6B90DE9885F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540219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DA5EBE-E194-4A8A-BBBE-6B90DE9885F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540219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ontent slide">
    <p:spTree>
      <p:nvGrpSpPr>
        <p:cNvPr id="1" name=""/>
        <p:cNvGrpSpPr/>
        <p:nvPr/>
      </p:nvGrpSpPr>
      <p:grpSpPr>
        <a:xfrm>
          <a:off x="0" y="0"/>
          <a:ext cx="0" cy="0"/>
          <a:chOff x="0" y="0"/>
          <a:chExt cx="0" cy="0"/>
        </a:xfrm>
      </p:grpSpPr>
      <p:sp>
        <p:nvSpPr>
          <p:cNvPr id="47" name="Title 1"/>
          <p:cNvSpPr>
            <a:spLocks noGrp="1"/>
          </p:cNvSpPr>
          <p:nvPr>
            <p:ph type="ctrTitle" hasCustomPrompt="1"/>
          </p:nvPr>
        </p:nvSpPr>
        <p:spPr>
          <a:xfrm>
            <a:off x="0" y="258807"/>
            <a:ext cx="3200400" cy="909593"/>
          </a:xfrm>
          <a:prstGeom prst="rect">
            <a:avLst/>
          </a:prstGeom>
          <a:noFill/>
        </p:spPr>
        <p:txBody>
          <a:bodyPr wrap="square" lIns="0" rtlCol="0" anchor="t" anchorCtr="0">
            <a:noAutofit/>
          </a:bodyPr>
          <a:lstStyle>
            <a:lvl1pPr marL="0" algn="l">
              <a:lnSpc>
                <a:spcPct val="98000"/>
              </a:lnSpc>
              <a:tabLst>
                <a:tab pos="457200" algn="l"/>
              </a:tabLst>
              <a:defRPr lang="en-US" sz="2600" u="sng" dirty="0">
                <a:solidFill>
                  <a:schemeClr val="tx2"/>
                </a:solidFill>
                <a:latin typeface="+mj-lt"/>
                <a:ea typeface="+mn-ea"/>
                <a:cs typeface="Arial"/>
              </a:defRPr>
            </a:lvl1pPr>
          </a:lstStyle>
          <a:p>
            <a:pPr marL="0" lvl="0" algn="l"/>
            <a:r>
              <a:rPr lang="en-US" dirty="0"/>
              <a:t>Click to add title</a:t>
            </a:r>
            <a:br>
              <a:rPr lang="en-US" dirty="0"/>
            </a:br>
            <a:r>
              <a:rPr lang="en-US" dirty="0"/>
              <a:t>in two lines</a:t>
            </a:r>
          </a:p>
        </p:txBody>
      </p:sp>
      <p:sp>
        <p:nvSpPr>
          <p:cNvPr id="12" name="Rectangle 11"/>
          <p:cNvSpPr/>
          <p:nvPr userDrawn="1"/>
        </p:nvSpPr>
        <p:spPr>
          <a:xfrm>
            <a:off x="8903495" y="4963911"/>
            <a:ext cx="228600" cy="142875"/>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3" name="Text Placeholder 2"/>
          <p:cNvSpPr>
            <a:spLocks noGrp="1"/>
          </p:cNvSpPr>
          <p:nvPr>
            <p:ph type="body" sz="quarter" idx="10" hasCustomPrompt="1"/>
          </p:nvPr>
        </p:nvSpPr>
        <p:spPr>
          <a:xfrm>
            <a:off x="203200" y="1295399"/>
            <a:ext cx="8681088" cy="254001"/>
          </a:xfrm>
        </p:spPr>
        <p:txBody>
          <a:bodyPr/>
          <a:lstStyle>
            <a:lvl1pPr marL="0" indent="0" algn="l" defTabSz="1828800" rtl="0" eaLnBrk="1" latinLnBrk="0" hangingPunct="1">
              <a:lnSpc>
                <a:spcPct val="90000"/>
              </a:lnSpc>
              <a:spcBef>
                <a:spcPts val="2000"/>
              </a:spcBef>
              <a:buFont typeface="Arial" panose="020B0604020202020204" pitchFamily="34" charset="0"/>
              <a:buNone/>
              <a:defRPr lang="en-US" sz="1400" b="1"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a:t>Heading</a:t>
            </a:r>
          </a:p>
        </p:txBody>
      </p:sp>
      <p:sp>
        <p:nvSpPr>
          <p:cNvPr id="15" name="Text Placeholder 2"/>
          <p:cNvSpPr>
            <a:spLocks noGrp="1"/>
          </p:cNvSpPr>
          <p:nvPr>
            <p:ph type="body" sz="quarter" idx="11" hasCustomPrompt="1"/>
          </p:nvPr>
        </p:nvSpPr>
        <p:spPr>
          <a:xfrm>
            <a:off x="203200" y="1674584"/>
            <a:ext cx="8681088" cy="3085101"/>
          </a:xfrm>
        </p:spPr>
        <p:txBody>
          <a:bodyPr/>
          <a:lstStyle>
            <a:lvl1pPr marL="0" indent="0" algn="l" defTabSz="1828800" rtl="0" eaLnBrk="1" latinLnBrk="0" hangingPunct="1">
              <a:lnSpc>
                <a:spcPct val="100000"/>
              </a:lnSpc>
              <a:spcBef>
                <a:spcPts val="600"/>
              </a:spcBef>
              <a:buFont typeface="Arial" panose="020B0604020202020204" pitchFamily="34" charset="0"/>
              <a:buNone/>
              <a:defRPr lang="en-US" sz="1000" b="0"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r>
              <a:rPr lang="en-US" dirty="0"/>
              <a:t>Description text in Dark Grey and 24pt size. </a:t>
            </a:r>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r>
              <a:rPr lang="en-US" dirty="0" err="1"/>
              <a:t>Aenean</a:t>
            </a:r>
            <a:r>
              <a:rPr lang="en-US" dirty="0"/>
              <a:t> </a:t>
            </a:r>
            <a:r>
              <a:rPr lang="en-US" dirty="0" err="1"/>
              <a:t>lacus</a:t>
            </a:r>
            <a:r>
              <a:rPr lang="en-US" dirty="0"/>
              <a:t> </a:t>
            </a:r>
            <a:r>
              <a:rPr lang="en-US" dirty="0" err="1"/>
              <a:t>arcu</a:t>
            </a:r>
            <a:r>
              <a:rPr lang="en-US" dirty="0"/>
              <a:t>, tempus </a:t>
            </a:r>
            <a:r>
              <a:rPr lang="en-US" dirty="0" err="1"/>
              <a:t>eu</a:t>
            </a:r>
            <a:r>
              <a:rPr lang="en-US" dirty="0"/>
              <a:t> </a:t>
            </a:r>
            <a:r>
              <a:rPr lang="en-US" dirty="0" err="1"/>
              <a:t>orci</a:t>
            </a:r>
            <a:r>
              <a:rPr lang="en-US" dirty="0"/>
              <a:t> in, </a:t>
            </a:r>
            <a:r>
              <a:rPr lang="en-US" dirty="0" err="1"/>
              <a:t>consectetur</a:t>
            </a:r>
            <a:r>
              <a:rPr lang="en-US" dirty="0"/>
              <a:t> </a:t>
            </a:r>
            <a:r>
              <a:rPr lang="en-US" dirty="0" err="1"/>
              <a:t>congue</a:t>
            </a:r>
            <a:r>
              <a:rPr lang="en-US" dirty="0"/>
              <a:t> </a:t>
            </a:r>
            <a:r>
              <a:rPr lang="en-US" dirty="0" err="1"/>
              <a:t>felis</a:t>
            </a:r>
            <a:r>
              <a:rPr lang="en-US" dirty="0"/>
              <a:t>. </a:t>
            </a:r>
            <a:r>
              <a:rPr lang="en-US" dirty="0" err="1"/>
              <a:t>Donec</a:t>
            </a:r>
            <a:r>
              <a:rPr lang="en-US" dirty="0"/>
              <a:t> </a:t>
            </a:r>
            <a:r>
              <a:rPr lang="en-US" dirty="0" err="1"/>
              <a:t>ut</a:t>
            </a:r>
            <a:r>
              <a:rPr lang="en-US" dirty="0"/>
              <a:t> </a:t>
            </a:r>
            <a:r>
              <a:rPr lang="en-US" dirty="0" err="1"/>
              <a:t>augue</a:t>
            </a:r>
            <a:r>
              <a:rPr lang="en-US" dirty="0"/>
              <a:t> et </a:t>
            </a:r>
            <a:r>
              <a:rPr lang="en-US" dirty="0" err="1"/>
              <a:t>sapien</a:t>
            </a:r>
            <a:r>
              <a:rPr lang="en-US" dirty="0"/>
              <a:t> </a:t>
            </a:r>
            <a:r>
              <a:rPr lang="en-US" dirty="0" err="1"/>
              <a:t>mattis</a:t>
            </a:r>
            <a:r>
              <a:rPr lang="en-US" dirty="0"/>
              <a:t> </a:t>
            </a:r>
            <a:r>
              <a:rPr lang="en-US" dirty="0" err="1"/>
              <a:t>scelerisque</a:t>
            </a:r>
            <a:r>
              <a:rPr lang="en-US" dirty="0"/>
              <a:t>. </a:t>
            </a:r>
            <a:r>
              <a:rPr lang="en-US" dirty="0" err="1"/>
              <a:t>Curabitur</a:t>
            </a:r>
            <a:r>
              <a:rPr lang="en-US" dirty="0"/>
              <a:t> </a:t>
            </a:r>
            <a:r>
              <a:rPr lang="en-US" dirty="0" err="1"/>
              <a:t>eget</a:t>
            </a:r>
            <a:r>
              <a:rPr lang="en-US" dirty="0"/>
              <a:t> </a:t>
            </a:r>
            <a:r>
              <a:rPr lang="en-US" dirty="0" err="1"/>
              <a:t>nunc</a:t>
            </a:r>
            <a:r>
              <a:rPr lang="en-US" dirty="0"/>
              <a:t> vitae </a:t>
            </a:r>
            <a:r>
              <a:rPr lang="en-US" dirty="0" err="1"/>
              <a:t>orci</a:t>
            </a:r>
            <a:r>
              <a:rPr lang="en-US" dirty="0"/>
              <a:t> </a:t>
            </a:r>
            <a:r>
              <a:rPr lang="en-US" dirty="0" err="1"/>
              <a:t>commodo</a:t>
            </a:r>
            <a:r>
              <a:rPr lang="en-US" dirty="0"/>
              <a:t> </a:t>
            </a:r>
            <a:r>
              <a:rPr lang="en-US" dirty="0" err="1"/>
              <a:t>accumsan</a:t>
            </a:r>
            <a:r>
              <a:rPr lang="en-US" dirty="0"/>
              <a:t>. </a:t>
            </a:r>
          </a:p>
          <a:p>
            <a:pPr lvl="0"/>
            <a:r>
              <a:rPr lang="en-US" dirty="0" err="1"/>
              <a:t>Pellentesque</a:t>
            </a:r>
            <a:r>
              <a:rPr lang="en-US" dirty="0"/>
              <a:t> </a:t>
            </a:r>
            <a:r>
              <a:rPr lang="en-US" dirty="0" err="1"/>
              <a:t>sodales</a:t>
            </a:r>
            <a:r>
              <a:rPr lang="en-US" dirty="0"/>
              <a:t> </a:t>
            </a:r>
            <a:r>
              <a:rPr lang="en-US" dirty="0" err="1"/>
              <a:t>purus</a:t>
            </a:r>
            <a:r>
              <a:rPr lang="en-US" dirty="0"/>
              <a:t> et dui convallis, </a:t>
            </a:r>
            <a:r>
              <a:rPr lang="en-US" dirty="0" err="1"/>
              <a:t>sed</a:t>
            </a:r>
            <a:r>
              <a:rPr lang="en-US" dirty="0"/>
              <a:t> </a:t>
            </a:r>
            <a:r>
              <a:rPr lang="en-US" dirty="0" err="1"/>
              <a:t>facilisis</a:t>
            </a:r>
            <a:r>
              <a:rPr lang="en-US" dirty="0"/>
              <a:t> lorem </a:t>
            </a:r>
            <a:r>
              <a:rPr lang="en-US" dirty="0" err="1"/>
              <a:t>volutpat</a:t>
            </a:r>
            <a:r>
              <a:rPr lang="en-US" dirty="0"/>
              <a:t>. Integer non </a:t>
            </a:r>
            <a:r>
              <a:rPr lang="en-US" dirty="0" err="1"/>
              <a:t>elit</a:t>
            </a:r>
            <a:r>
              <a:rPr lang="en-US" dirty="0"/>
              <a:t> </a:t>
            </a:r>
            <a:r>
              <a:rPr lang="en-US" dirty="0" err="1"/>
              <a:t>lacinia</a:t>
            </a:r>
            <a:r>
              <a:rPr lang="en-US" dirty="0"/>
              <a:t> </a:t>
            </a:r>
            <a:r>
              <a:rPr lang="en-US" dirty="0" err="1"/>
              <a:t>diam</a:t>
            </a:r>
            <a:r>
              <a:rPr lang="en-US" dirty="0"/>
              <a:t> </a:t>
            </a:r>
            <a:r>
              <a:rPr lang="en-US" dirty="0" err="1"/>
              <a:t>venenatis</a:t>
            </a:r>
            <a:r>
              <a:rPr lang="en-US" dirty="0"/>
              <a:t> </a:t>
            </a:r>
            <a:r>
              <a:rPr lang="en-US" dirty="0" err="1"/>
              <a:t>consequat</a:t>
            </a:r>
            <a:r>
              <a:rPr lang="en-US" dirty="0"/>
              <a:t>. </a:t>
            </a:r>
          </a:p>
          <a:p>
            <a:pPr lvl="0"/>
            <a:r>
              <a:rPr lang="en-US" dirty="0" err="1"/>
              <a:t>Donec</a:t>
            </a:r>
            <a:r>
              <a:rPr lang="en-US" dirty="0"/>
              <a:t> maximus pharetra </a:t>
            </a:r>
            <a:r>
              <a:rPr lang="en-US" dirty="0" err="1"/>
              <a:t>sapien</a:t>
            </a:r>
            <a:r>
              <a:rPr lang="en-US" dirty="0"/>
              <a:t> sit </a:t>
            </a:r>
            <a:r>
              <a:rPr lang="en-US" dirty="0" err="1"/>
              <a:t>amet</a:t>
            </a:r>
            <a:r>
              <a:rPr lang="en-US" dirty="0"/>
              <a:t> </a:t>
            </a:r>
            <a:r>
              <a:rPr lang="en-US" dirty="0" err="1"/>
              <a:t>rhoncus</a:t>
            </a:r>
            <a:r>
              <a:rPr lang="en-US" dirty="0"/>
              <a:t>. </a:t>
            </a:r>
            <a:r>
              <a:rPr lang="en-US" dirty="0" err="1"/>
              <a:t>Vestibulum</a:t>
            </a:r>
            <a:r>
              <a:rPr lang="en-US" dirty="0"/>
              <a:t> </a:t>
            </a:r>
            <a:r>
              <a:rPr lang="en-US" dirty="0" err="1"/>
              <a:t>consequat</a:t>
            </a:r>
            <a:r>
              <a:rPr lang="en-US" dirty="0"/>
              <a:t> ligula </a:t>
            </a:r>
            <a:r>
              <a:rPr lang="en-US" dirty="0" err="1"/>
              <a:t>nunc</a:t>
            </a:r>
            <a:r>
              <a:rPr lang="en-US" dirty="0"/>
              <a:t>, ac </a:t>
            </a:r>
            <a:r>
              <a:rPr lang="en-US" dirty="0" err="1"/>
              <a:t>auctor</a:t>
            </a:r>
            <a:r>
              <a:rPr lang="en-US" dirty="0"/>
              <a:t> </a:t>
            </a:r>
            <a:r>
              <a:rPr lang="en-US" dirty="0" err="1"/>
              <a:t>massa</a:t>
            </a:r>
            <a:r>
              <a:rPr lang="en-US" dirty="0"/>
              <a:t> </a:t>
            </a:r>
            <a:r>
              <a:rPr lang="en-US" dirty="0" err="1"/>
              <a:t>luctus</a:t>
            </a:r>
            <a:r>
              <a:rPr lang="en-US" dirty="0"/>
              <a:t> a. </a:t>
            </a:r>
            <a:r>
              <a:rPr lang="en-US" dirty="0" err="1"/>
              <a:t>Suspendisse</a:t>
            </a:r>
            <a:r>
              <a:rPr lang="en-US" dirty="0"/>
              <a:t> ex mi, </a:t>
            </a:r>
            <a:r>
              <a:rPr lang="en-US" dirty="0" err="1"/>
              <a:t>imperdiet</a:t>
            </a:r>
            <a:r>
              <a:rPr lang="en-US" dirty="0"/>
              <a:t> et </a:t>
            </a:r>
            <a:r>
              <a:rPr lang="en-US" dirty="0" err="1"/>
              <a:t>risus</a:t>
            </a:r>
            <a:r>
              <a:rPr lang="en-US" dirty="0"/>
              <a:t> </a:t>
            </a:r>
            <a:r>
              <a:rPr lang="en-US" dirty="0" err="1"/>
              <a:t>tincidunt</a:t>
            </a:r>
            <a:r>
              <a:rPr lang="en-US" dirty="0"/>
              <a:t>, </a:t>
            </a:r>
            <a:r>
              <a:rPr lang="en-US" dirty="0" err="1"/>
              <a:t>varius</a:t>
            </a:r>
            <a:r>
              <a:rPr lang="en-US" dirty="0"/>
              <a:t> </a:t>
            </a:r>
            <a:r>
              <a:rPr lang="en-US" dirty="0" err="1"/>
              <a:t>viverra</a:t>
            </a:r>
            <a:r>
              <a:rPr lang="en-US" dirty="0"/>
              <a:t> lorem.</a:t>
            </a:r>
          </a:p>
          <a:p>
            <a:pPr lvl="0"/>
            <a:endParaRPr lang="en-US" dirty="0"/>
          </a:p>
        </p:txBody>
      </p:sp>
      <p:sp>
        <p:nvSpPr>
          <p:cNvPr id="16" name="Text Placeholder 2"/>
          <p:cNvSpPr>
            <a:spLocks noGrp="1"/>
          </p:cNvSpPr>
          <p:nvPr>
            <p:ph type="body" sz="quarter" idx="12" hasCustomPrompt="1"/>
          </p:nvPr>
        </p:nvSpPr>
        <p:spPr>
          <a:xfrm>
            <a:off x="203200" y="59563"/>
            <a:ext cx="1001713" cy="123794"/>
          </a:xfrm>
        </p:spPr>
        <p:txBody>
          <a:bodyPr wrap="none" tIns="0" bIns="0" anchor="ctr" anchorCtr="0"/>
          <a:lstStyle>
            <a:lvl1pPr marL="0" indent="0" algn="l" defTabSz="1828800" rtl="0" eaLnBrk="1" latinLnBrk="0" hangingPunct="1">
              <a:lnSpc>
                <a:spcPct val="90000"/>
              </a:lnSpc>
              <a:spcBef>
                <a:spcPts val="2000"/>
              </a:spcBef>
              <a:buFont typeface="Arial" panose="020B0604020202020204" pitchFamily="34" charset="0"/>
              <a:buNone/>
              <a:defRPr lang="en-US" sz="800" b="0" kern="1200" dirty="0" smtClean="0">
                <a:solidFill>
                  <a:schemeClr val="accent2"/>
                </a:solidFill>
                <a:latin typeface="+mn-lt"/>
                <a:ea typeface="+mn-ea"/>
                <a:cs typeface="+mn-cs"/>
              </a:defRPr>
            </a:lvl1pPr>
            <a:lvl2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2pPr>
            <a:lvl3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3pPr>
            <a:lvl4pPr marL="0" indent="0" algn="l" defTabSz="1828800" rtl="0" eaLnBrk="1" latinLnBrk="0" hangingPunct="1">
              <a:lnSpc>
                <a:spcPct val="90000"/>
              </a:lnSpc>
              <a:spcBef>
                <a:spcPts val="2000"/>
              </a:spcBef>
              <a:buFont typeface="Arial" panose="020B0604020202020204" pitchFamily="34" charset="0"/>
              <a:buNone/>
              <a:defRPr lang="en-US" sz="1600" b="1" kern="1200" dirty="0" smtClean="0">
                <a:solidFill>
                  <a:schemeClr val="accent1"/>
                </a:solidFill>
                <a:latin typeface="+mn-lt"/>
                <a:ea typeface="+mn-ea"/>
                <a:cs typeface="+mn-cs"/>
              </a:defRPr>
            </a:lvl4pPr>
            <a:lvl5pPr marL="0" indent="0" algn="l" defTabSz="1828800" rtl="0" eaLnBrk="1" latinLnBrk="0" hangingPunct="1">
              <a:lnSpc>
                <a:spcPct val="90000"/>
              </a:lnSpc>
              <a:spcBef>
                <a:spcPts val="2000"/>
              </a:spcBef>
              <a:buFont typeface="Arial" panose="020B0604020202020204" pitchFamily="34" charset="0"/>
              <a:buNone/>
              <a:defRPr lang="en-US" sz="1600" b="1" kern="1200" dirty="0">
                <a:solidFill>
                  <a:schemeClr val="accent1"/>
                </a:solidFill>
                <a:latin typeface="+mn-lt"/>
                <a:ea typeface="+mn-ea"/>
                <a:cs typeface="+mn-cs"/>
              </a:defRPr>
            </a:lvl5pPr>
          </a:lstStyle>
          <a:p>
            <a:pPr lvl="0"/>
            <a:r>
              <a:rPr lang="en-US" dirty="0"/>
              <a:t>0.0 Section name</a:t>
            </a:r>
          </a:p>
        </p:txBody>
      </p:sp>
      <p:sp>
        <p:nvSpPr>
          <p:cNvPr id="19" name="Shape 257"/>
          <p:cNvSpPr txBox="1">
            <a:spLocks/>
          </p:cNvSpPr>
          <p:nvPr userDrawn="1"/>
        </p:nvSpPr>
        <p:spPr>
          <a:xfrm>
            <a:off x="8884288" y="4937885"/>
            <a:ext cx="197169" cy="194925"/>
          </a:xfrm>
          <a:prstGeom prst="rect">
            <a:avLst/>
          </a:prstGeom>
          <a:noFill/>
          <a:extLst>
            <a:ext uri="{C572A759-6A51-4108-AA02-DFA0A04FC94B}">
              <ma14:wrappingTextBoxFlag xmlns="" xmlns:ma14="http://schemas.microsoft.com/office/mac/drawingml/2011/main" val="1"/>
            </a:ext>
          </a:extLst>
        </p:spPr>
        <p:txBody>
          <a:bodyPr vert="horz" lIns="0" tIns="45720" rIns="0" bIns="45720" rtlCol="0" anchor="ctr"/>
          <a:lstStyle>
            <a:defPPr>
              <a:defRPr lang="en-US"/>
            </a:defPPr>
            <a:lvl1pPr algn="ctr">
              <a:defRPr sz="600" b="0" u="none">
                <a:solidFill>
                  <a:schemeClr val="accent2"/>
                </a:solidFill>
                <a:latin typeface="Arial" pitchFamily="34" charset="0"/>
                <a:cs typeface="Arial" pitchFamily="34" charset="0"/>
              </a:defRPr>
            </a:lvl1pPr>
            <a:lvl2pPr marL="0" marR="0" indent="228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Light"/>
              </a:defRPr>
            </a:lvl9pPr>
          </a:lstStyle>
          <a:p>
            <a:fld id="{86CB4B4D-7CA3-9044-876B-883B54F8677D}" type="slidenum">
              <a:rPr lang="en-GB" smtClean="0">
                <a:solidFill>
                  <a:srgbClr val="84B8DA"/>
                </a:solidFill>
                <a:sym typeface="Arial"/>
              </a:rPr>
              <a:pPr/>
              <a:t>‹#›</a:t>
            </a:fld>
            <a:endParaRPr lang="en-GB" dirty="0">
              <a:solidFill>
                <a:srgbClr val="84B8DA"/>
              </a:solidFill>
              <a:sym typeface="Arial"/>
            </a:endParaRPr>
          </a:p>
        </p:txBody>
      </p:sp>
    </p:spTree>
    <p:extLst>
      <p:ext uri="{BB962C8B-B14F-4D97-AF65-F5344CB8AC3E}">
        <p14:creationId xmlns:p14="http://schemas.microsoft.com/office/powerpoint/2010/main" val="103594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335065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1146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272174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 id="2147484095" r:id="rId4"/>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solidFill>
                <a:srgbClr val="000000"/>
              </a:solidFill>
            </a:endParaRPr>
          </a:p>
        </p:txBody>
      </p:sp>
    </p:spTree>
    <p:extLst>
      <p:ext uri="{BB962C8B-B14F-4D97-AF65-F5344CB8AC3E}">
        <p14:creationId xmlns:p14="http://schemas.microsoft.com/office/powerpoint/2010/main" val="1451688620"/>
      </p:ext>
    </p:extLst>
  </p:cSld>
  <p:clrMap bg1="lt1" tx1="dk1" bg2="lt2" tx2="dk2" accent1="accent1" accent2="accent2" accent3="accent3" accent4="accent4" accent5="accent5" accent6="accent6" hlink="hlink" folHlink="folHlink"/>
  <p:sldLayoutIdLst>
    <p:sldLayoutId id="2147484065" r:id="rId1"/>
    <p:sldLayoutId id="2147484066" r:id="rId2"/>
    <p:sldLayoutId id="2147484067"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899592" y="1977684"/>
            <a:ext cx="7128792" cy="971550"/>
          </a:xfr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eaLnBrk="1" hangingPunct="1"/>
            <a:r>
              <a:rPr lang="en-GB" dirty="0">
                <a:solidFill>
                  <a:srgbClr val="1D3E61"/>
                </a:solidFill>
                <a:latin typeface="Calibri" panose="020F0502020204030204" pitchFamily="34" charset="0"/>
                <a:cs typeface="Calibri" panose="020F0502020204030204" pitchFamily="34" charset="0"/>
              </a:rPr>
              <a:t>Release 3 Plan Options Analysis</a:t>
            </a:r>
          </a:p>
        </p:txBody>
      </p:sp>
      <p:sp>
        <p:nvSpPr>
          <p:cNvPr id="4099" name="Subtitle 2"/>
          <p:cNvSpPr>
            <a:spLocks noGrp="1"/>
          </p:cNvSpPr>
          <p:nvPr>
            <p:ph type="subTitle" sz="quarter" idx="1"/>
          </p:nvPr>
        </p:nvSpPr>
        <p:spPr>
          <a:xfrm>
            <a:off x="0" y="2841780"/>
            <a:ext cx="9144000" cy="578644"/>
          </a:xfrm>
        </p:spPr>
        <p:txBody>
          <a:bodyPr/>
          <a:lstStyle/>
          <a:p>
            <a:r>
              <a:rPr lang="en-GB" sz="3600" dirty="0">
                <a:solidFill>
                  <a:srgbClr val="3E5AA8"/>
                </a:solidFill>
                <a:latin typeface="Calibri" panose="020F0502020204030204" pitchFamily="34" charset="0"/>
                <a:cs typeface="Calibri" panose="020F0502020204030204" pitchFamily="34" charset="0"/>
              </a:rPr>
              <a:t>11</a:t>
            </a:r>
            <a:r>
              <a:rPr lang="en-GB" sz="3600" baseline="30000" dirty="0">
                <a:solidFill>
                  <a:srgbClr val="3E5AA8"/>
                </a:solidFill>
                <a:latin typeface="Calibri" panose="020F0502020204030204" pitchFamily="34" charset="0"/>
                <a:cs typeface="Calibri" panose="020F0502020204030204" pitchFamily="34" charset="0"/>
              </a:rPr>
              <a:t>th</a:t>
            </a:r>
            <a:r>
              <a:rPr lang="en-GB" sz="3600" dirty="0">
                <a:solidFill>
                  <a:srgbClr val="3E5AA8"/>
                </a:solidFill>
                <a:latin typeface="Calibri" panose="020F0502020204030204" pitchFamily="34" charset="0"/>
                <a:cs typeface="Calibri" panose="020F0502020204030204" pitchFamily="34" charset="0"/>
              </a:rPr>
              <a:t> July 2018</a:t>
            </a:r>
          </a:p>
        </p:txBody>
      </p:sp>
    </p:spTree>
    <p:extLst>
      <p:ext uri="{BB962C8B-B14F-4D97-AF65-F5344CB8AC3E}">
        <p14:creationId xmlns:p14="http://schemas.microsoft.com/office/powerpoint/2010/main" val="1508263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10818008"/>
              </p:ext>
            </p:extLst>
          </p:nvPr>
        </p:nvGraphicFramePr>
        <p:xfrm>
          <a:off x="94583" y="3147814"/>
          <a:ext cx="8928992" cy="1051560"/>
        </p:xfrm>
        <a:graphic>
          <a:graphicData uri="http://schemas.openxmlformats.org/drawingml/2006/table">
            <a:tbl>
              <a:tblPr firstRow="1" bandRow="1"/>
              <a:tblGrid>
                <a:gridCol w="215702">
                  <a:extLst>
                    <a:ext uri="{9D8B030D-6E8A-4147-A177-3AD203B41FA5}">
                      <a16:colId xmlns:a16="http://schemas.microsoft.com/office/drawing/2014/main" val="20000"/>
                    </a:ext>
                  </a:extLst>
                </a:gridCol>
                <a:gridCol w="1928405">
                  <a:extLst>
                    <a:ext uri="{9D8B030D-6E8A-4147-A177-3AD203B41FA5}">
                      <a16:colId xmlns:a16="http://schemas.microsoft.com/office/drawing/2014/main" val="20001"/>
                    </a:ext>
                  </a:extLst>
                </a:gridCol>
                <a:gridCol w="2095954">
                  <a:extLst>
                    <a:ext uri="{9D8B030D-6E8A-4147-A177-3AD203B41FA5}">
                      <a16:colId xmlns:a16="http://schemas.microsoft.com/office/drawing/2014/main" val="20002"/>
                    </a:ext>
                  </a:extLst>
                </a:gridCol>
                <a:gridCol w="2205692">
                  <a:extLst>
                    <a:ext uri="{9D8B030D-6E8A-4147-A177-3AD203B41FA5}">
                      <a16:colId xmlns:a16="http://schemas.microsoft.com/office/drawing/2014/main" val="20003"/>
                    </a:ext>
                  </a:extLst>
                </a:gridCol>
                <a:gridCol w="2483239">
                  <a:extLst>
                    <a:ext uri="{9D8B030D-6E8A-4147-A177-3AD203B41FA5}">
                      <a16:colId xmlns:a16="http://schemas.microsoft.com/office/drawing/2014/main" val="20004"/>
                    </a:ext>
                  </a:extLst>
                </a:gridCol>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Proposed Option</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b="1" kern="1200" dirty="0">
                          <a:solidFill>
                            <a:schemeClr val="tx1"/>
                          </a:solidFill>
                          <a:latin typeface="+mn-lt"/>
                          <a:ea typeface="+mn-ea"/>
                          <a:cs typeface="+mn-cs"/>
                        </a:rPr>
                        <a:t>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GB" sz="900" dirty="0">
                          <a:solidFill>
                            <a:schemeClr val="tx1"/>
                          </a:solidFill>
                        </a:rPr>
                        <a:t>Disadvantage(s)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Contingency</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10000"/>
                  </a:ext>
                </a:extLst>
              </a:tr>
              <a:tr h="5268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800" dirty="0">
                          <a:solidFill>
                            <a:schemeClr val="tx1"/>
                          </a:solidFill>
                        </a:rPr>
                        <a:t>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u="none" dirty="0"/>
                        <a:t>Option 2: Current Plan with extended MT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u="none"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b="1" u="none" dirty="0">
                          <a:solidFill>
                            <a:srgbClr val="FF0000"/>
                          </a:solidFill>
                        </a:rPr>
                        <a:t>RED</a:t>
                      </a:r>
                      <a:endParaRPr lang="en-GB" sz="800" b="1" dirty="0">
                        <a:solidFill>
                          <a:srgbClr val="FF000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Opportunity to  CRs for Release 3 are delivered together for the original Release 3 date </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Arial"/>
                          <a:ea typeface="Calibri" panose="020F0502020204030204" pitchFamily="34" charset="0"/>
                          <a:cs typeface="Times New Roman" panose="02020603050405020304" pitchFamily="18" charset="0"/>
                        </a:rPr>
                        <a:t>The current plan for XRN 4454 has encountered delays in requirements and further build slippage mean extended MT unsuitable.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Arial"/>
                          <a:ea typeface="Calibri" panose="020F0502020204030204" pitchFamily="34" charset="0"/>
                          <a:cs typeface="Times New Roman" panose="02020603050405020304" pitchFamily="18" charset="0"/>
                        </a:rPr>
                        <a:t>All CRs pushed out to Feb 2019 delivery </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a:solidFill>
                            <a:schemeClr val="tx1"/>
                          </a:solidFill>
                          <a:latin typeface="Arial"/>
                          <a:ea typeface="+mn-ea"/>
                          <a:cs typeface="+mn-cs"/>
                        </a:rPr>
                        <a:t>N/A</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1"/>
                  </a:ext>
                </a:extLst>
              </a:tr>
            </a:tbl>
          </a:graphicData>
        </a:graphic>
      </p:graphicFrame>
      <p:sp>
        <p:nvSpPr>
          <p:cNvPr id="8" name="Title 1"/>
          <p:cNvSpPr>
            <a:spLocks noGrp="1"/>
          </p:cNvSpPr>
          <p:nvPr>
            <p:ph type="ctrTitle"/>
          </p:nvPr>
        </p:nvSpPr>
        <p:spPr>
          <a:xfrm>
            <a:off x="93516" y="88170"/>
            <a:ext cx="9050483" cy="566457"/>
          </a:xfrm>
        </p:spPr>
        <p:txBody>
          <a:bodyPr/>
          <a:lstStyle/>
          <a:p>
            <a:r>
              <a:rPr lang="en-US" sz="1600" u="none" dirty="0"/>
              <a:t>Option 2: Current Plan with extended MT</a:t>
            </a:r>
            <a:br>
              <a:rPr lang="en-GB" sz="1600" dirty="0"/>
            </a:br>
            <a:br>
              <a:rPr lang="en-US" sz="2000" u="none" dirty="0"/>
            </a:br>
            <a:endParaRPr lang="en-GB" sz="2000" u="none" dirty="0"/>
          </a:p>
        </p:txBody>
      </p:sp>
      <p:sp>
        <p:nvSpPr>
          <p:cNvPr id="6" name="Rectangle 5"/>
          <p:cNvSpPr/>
          <p:nvPr/>
        </p:nvSpPr>
        <p:spPr bwMode="auto">
          <a:xfrm>
            <a:off x="7829023" y="45368"/>
            <a:ext cx="108012" cy="108004"/>
          </a:xfrm>
          <a:prstGeom prst="rect">
            <a:avLst/>
          </a:prstGeom>
          <a:solidFill>
            <a:srgbClr val="FFFF00">
              <a:alpha val="49804"/>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9" name="Rectangle 8"/>
          <p:cNvSpPr/>
          <p:nvPr/>
        </p:nvSpPr>
        <p:spPr bwMode="auto">
          <a:xfrm>
            <a:off x="7837296" y="235551"/>
            <a:ext cx="108012" cy="108004"/>
          </a:xfrm>
          <a:prstGeom prst="rect">
            <a:avLst/>
          </a:prstGeom>
          <a:solidFill>
            <a:srgbClr val="FFC000">
              <a:alpha val="75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0" name="TextBox 9"/>
          <p:cNvSpPr txBox="1"/>
          <p:nvPr/>
        </p:nvSpPr>
        <p:spPr>
          <a:xfrm>
            <a:off x="7964981" y="7037"/>
            <a:ext cx="690111" cy="184666"/>
          </a:xfrm>
          <a:prstGeom prst="rect">
            <a:avLst/>
          </a:prstGeom>
          <a:noFill/>
        </p:spPr>
        <p:txBody>
          <a:bodyPr wrap="square" rtlCol="0">
            <a:spAutoFit/>
          </a:bodyPr>
          <a:lstStyle/>
          <a:p>
            <a:r>
              <a:rPr lang="en-GB" sz="600" dirty="0"/>
              <a:t>Delay period</a:t>
            </a:r>
          </a:p>
        </p:txBody>
      </p:sp>
      <p:sp>
        <p:nvSpPr>
          <p:cNvPr id="11" name="TextBox 10"/>
          <p:cNvSpPr txBox="1"/>
          <p:nvPr/>
        </p:nvSpPr>
        <p:spPr>
          <a:xfrm>
            <a:off x="7964981" y="200163"/>
            <a:ext cx="1155339" cy="276999"/>
          </a:xfrm>
          <a:prstGeom prst="rect">
            <a:avLst/>
          </a:prstGeom>
          <a:noFill/>
        </p:spPr>
        <p:txBody>
          <a:bodyPr wrap="square" rtlCol="0">
            <a:spAutoFit/>
          </a:bodyPr>
          <a:lstStyle/>
          <a:p>
            <a:r>
              <a:rPr lang="en-GB" sz="600" dirty="0"/>
              <a:t>Additional period required to complete phase(s)</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69" y="771550"/>
            <a:ext cx="8927706" cy="2257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063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025325379"/>
              </p:ext>
            </p:extLst>
          </p:nvPr>
        </p:nvGraphicFramePr>
        <p:xfrm>
          <a:off x="94583" y="3147814"/>
          <a:ext cx="8928992" cy="807720"/>
        </p:xfrm>
        <a:graphic>
          <a:graphicData uri="http://schemas.openxmlformats.org/drawingml/2006/table">
            <a:tbl>
              <a:tblPr firstRow="1" bandRow="1"/>
              <a:tblGrid>
                <a:gridCol w="215702">
                  <a:extLst>
                    <a:ext uri="{9D8B030D-6E8A-4147-A177-3AD203B41FA5}">
                      <a16:colId xmlns:a16="http://schemas.microsoft.com/office/drawing/2014/main" val="20000"/>
                    </a:ext>
                  </a:extLst>
                </a:gridCol>
                <a:gridCol w="1928405">
                  <a:extLst>
                    <a:ext uri="{9D8B030D-6E8A-4147-A177-3AD203B41FA5}">
                      <a16:colId xmlns:a16="http://schemas.microsoft.com/office/drawing/2014/main" val="20001"/>
                    </a:ext>
                  </a:extLst>
                </a:gridCol>
                <a:gridCol w="2095954">
                  <a:extLst>
                    <a:ext uri="{9D8B030D-6E8A-4147-A177-3AD203B41FA5}">
                      <a16:colId xmlns:a16="http://schemas.microsoft.com/office/drawing/2014/main" val="20002"/>
                    </a:ext>
                  </a:extLst>
                </a:gridCol>
                <a:gridCol w="2205692">
                  <a:extLst>
                    <a:ext uri="{9D8B030D-6E8A-4147-A177-3AD203B41FA5}">
                      <a16:colId xmlns:a16="http://schemas.microsoft.com/office/drawing/2014/main" val="20003"/>
                    </a:ext>
                  </a:extLst>
                </a:gridCol>
                <a:gridCol w="2483239">
                  <a:extLst>
                    <a:ext uri="{9D8B030D-6E8A-4147-A177-3AD203B41FA5}">
                      <a16:colId xmlns:a16="http://schemas.microsoft.com/office/drawing/2014/main" val="20004"/>
                    </a:ext>
                  </a:extLst>
                </a:gridCol>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Proposed Option</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b="1" kern="1200" dirty="0">
                          <a:solidFill>
                            <a:schemeClr val="tx1"/>
                          </a:solidFill>
                          <a:latin typeface="+mn-lt"/>
                          <a:ea typeface="+mn-ea"/>
                          <a:cs typeface="+mn-cs"/>
                        </a:rPr>
                        <a:t>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GB" sz="900" dirty="0">
                          <a:solidFill>
                            <a:schemeClr val="tx1"/>
                          </a:solidFill>
                        </a:rPr>
                        <a:t>Disadvantage(s)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Contingency</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10000"/>
                  </a:ext>
                </a:extLst>
              </a:tr>
              <a:tr h="5268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800" dirty="0">
                          <a:solidFill>
                            <a:schemeClr val="tx1"/>
                          </a:solidFill>
                        </a:rPr>
                        <a:t>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u="none" dirty="0"/>
                        <a:t>Move Release 3 delivery to Contingency Date (30</a:t>
                      </a:r>
                      <a:r>
                        <a:rPr lang="en-US" sz="800" u="none" baseline="30000" dirty="0"/>
                        <a:t>th</a:t>
                      </a:r>
                      <a:r>
                        <a:rPr lang="en-US" sz="800" u="none" dirty="0"/>
                        <a:t> Nov ’18)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u="none"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800" b="1" u="none" dirty="0">
                          <a:solidFill>
                            <a:srgbClr val="FF0000"/>
                          </a:solidFill>
                        </a:rPr>
                        <a:t>RED</a:t>
                      </a:r>
                      <a:endParaRPr lang="en-GB" sz="800" b="1" dirty="0">
                        <a:solidFill>
                          <a:srgbClr val="FF000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All CRs for Release 3 are delivered together </a:t>
                      </a:r>
                    </a:p>
                    <a:p>
                      <a:pPr marL="171450" indent="-171450">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4 weeks contingency used by R3</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lgn="l">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Plan outside Release date for all parties</a:t>
                      </a:r>
                    </a:p>
                    <a:p>
                      <a:pPr marL="171450" indent="-171450" algn="l">
                        <a:buFont typeface="Arial" panose="020B0604020202020204" pitchFamily="34" charset="0"/>
                        <a:buChar char="•"/>
                      </a:pPr>
                      <a:endParaRPr lang="en-GB" sz="800" b="0" kern="1200" baseline="0" dirty="0">
                        <a:solidFill>
                          <a:schemeClr val="dk1"/>
                        </a:solidFill>
                        <a:effectLst/>
                        <a:latin typeface="+mj-lt"/>
                        <a:ea typeface="Calibri" panose="020F0502020204030204" pitchFamily="34" charset="0"/>
                        <a:cs typeface="Times New Roman" panose="02020603050405020304" pitchFamily="18"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a:solidFill>
                            <a:schemeClr val="dk1"/>
                          </a:solidFill>
                          <a:effectLst/>
                          <a:latin typeface="Arial"/>
                          <a:ea typeface="Calibri" panose="020F0502020204030204" pitchFamily="34" charset="0"/>
                          <a:cs typeface="Times New Roman" panose="02020603050405020304" pitchFamily="18" charset="0"/>
                        </a:rPr>
                        <a:t>Delivery of 13 CRs will be impacted due to lateness of XRN 4454 (late replan)</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a:solidFill>
                            <a:schemeClr val="tx1"/>
                          </a:solidFill>
                          <a:latin typeface="Arial"/>
                          <a:ea typeface="+mn-ea"/>
                          <a:cs typeface="+mn-cs"/>
                        </a:rPr>
                        <a:t>Contingency is 1</a:t>
                      </a:r>
                      <a:r>
                        <a:rPr lang="en-GB" sz="800" kern="1200" baseline="30000" dirty="0">
                          <a:solidFill>
                            <a:schemeClr val="tx1"/>
                          </a:solidFill>
                          <a:latin typeface="Arial"/>
                          <a:ea typeface="+mn-ea"/>
                          <a:cs typeface="+mn-cs"/>
                        </a:rPr>
                        <a:t>st</a:t>
                      </a:r>
                      <a:r>
                        <a:rPr lang="en-GB" sz="800" kern="1200" baseline="0" dirty="0">
                          <a:solidFill>
                            <a:schemeClr val="tx1"/>
                          </a:solidFill>
                          <a:latin typeface="Arial"/>
                          <a:ea typeface="+mn-ea"/>
                          <a:cs typeface="+mn-cs"/>
                        </a:rPr>
                        <a:t> Feb 2019</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1"/>
                  </a:ext>
                </a:extLst>
              </a:tr>
            </a:tbl>
          </a:graphicData>
        </a:graphic>
      </p:graphicFrame>
      <p:sp>
        <p:nvSpPr>
          <p:cNvPr id="8" name="Title 1"/>
          <p:cNvSpPr>
            <a:spLocks noGrp="1"/>
          </p:cNvSpPr>
          <p:nvPr>
            <p:ph type="ctrTitle"/>
          </p:nvPr>
        </p:nvSpPr>
        <p:spPr>
          <a:xfrm>
            <a:off x="93516" y="88170"/>
            <a:ext cx="9050483" cy="566457"/>
          </a:xfrm>
        </p:spPr>
        <p:txBody>
          <a:bodyPr/>
          <a:lstStyle/>
          <a:p>
            <a:r>
              <a:rPr lang="en-US" sz="1600" u="none" dirty="0"/>
              <a:t>Option 3: Move Release 3 delivery to Contingency Date</a:t>
            </a:r>
            <a:br>
              <a:rPr lang="en-US" sz="2000" u="none" dirty="0"/>
            </a:br>
            <a:endParaRPr lang="en-GB" sz="2000" u="none" dirty="0"/>
          </a:p>
        </p:txBody>
      </p:sp>
      <p:sp>
        <p:nvSpPr>
          <p:cNvPr id="15" name="Rectangle 14"/>
          <p:cNvSpPr/>
          <p:nvPr/>
        </p:nvSpPr>
        <p:spPr>
          <a:xfrm>
            <a:off x="132379" y="4371950"/>
            <a:ext cx="8891196" cy="215444"/>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GB" sz="800" dirty="0">
                <a:solidFill>
                  <a:srgbClr val="000000">
                    <a:lumMod val="50000"/>
                    <a:lumOff val="50000"/>
                  </a:srgbClr>
                </a:solidFill>
              </a:rPr>
              <a:t>Plan also considered splitting XRN 4454 to deliver billing elements for Go live date – this was not recommended due to limited gains and greater rework</a:t>
            </a:r>
          </a:p>
        </p:txBody>
      </p:sp>
      <p:sp>
        <p:nvSpPr>
          <p:cNvPr id="9" name="Rectangle 8"/>
          <p:cNvSpPr/>
          <p:nvPr/>
        </p:nvSpPr>
        <p:spPr bwMode="auto">
          <a:xfrm>
            <a:off x="7829023" y="45368"/>
            <a:ext cx="108012" cy="108004"/>
          </a:xfrm>
          <a:prstGeom prst="rect">
            <a:avLst/>
          </a:prstGeom>
          <a:solidFill>
            <a:srgbClr val="FFFF00">
              <a:alpha val="49804"/>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0" name="Rectangle 9"/>
          <p:cNvSpPr/>
          <p:nvPr/>
        </p:nvSpPr>
        <p:spPr bwMode="auto">
          <a:xfrm>
            <a:off x="7837296" y="235551"/>
            <a:ext cx="108012" cy="108004"/>
          </a:xfrm>
          <a:prstGeom prst="rect">
            <a:avLst/>
          </a:prstGeom>
          <a:solidFill>
            <a:srgbClr val="FFC000">
              <a:alpha val="75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1" name="TextBox 10"/>
          <p:cNvSpPr txBox="1"/>
          <p:nvPr/>
        </p:nvSpPr>
        <p:spPr>
          <a:xfrm>
            <a:off x="7964981" y="7037"/>
            <a:ext cx="690111" cy="184666"/>
          </a:xfrm>
          <a:prstGeom prst="rect">
            <a:avLst/>
          </a:prstGeom>
          <a:noFill/>
        </p:spPr>
        <p:txBody>
          <a:bodyPr wrap="square" rtlCol="0">
            <a:spAutoFit/>
          </a:bodyPr>
          <a:lstStyle/>
          <a:p>
            <a:r>
              <a:rPr lang="en-GB" sz="600" dirty="0"/>
              <a:t>Delay period</a:t>
            </a:r>
          </a:p>
        </p:txBody>
      </p:sp>
      <p:sp>
        <p:nvSpPr>
          <p:cNvPr id="12" name="TextBox 11"/>
          <p:cNvSpPr txBox="1"/>
          <p:nvPr/>
        </p:nvSpPr>
        <p:spPr>
          <a:xfrm>
            <a:off x="7964981" y="200163"/>
            <a:ext cx="1155339" cy="276999"/>
          </a:xfrm>
          <a:prstGeom prst="rect">
            <a:avLst/>
          </a:prstGeom>
          <a:noFill/>
        </p:spPr>
        <p:txBody>
          <a:bodyPr wrap="square" rtlCol="0">
            <a:spAutoFit/>
          </a:bodyPr>
          <a:lstStyle/>
          <a:p>
            <a:r>
              <a:rPr lang="en-GB" sz="600" dirty="0"/>
              <a:t>Additional period required to complete phase(s)</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99542"/>
            <a:ext cx="9120320" cy="227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1688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197" y="88170"/>
            <a:ext cx="8900940" cy="566457"/>
          </a:xfrm>
        </p:spPr>
        <p:txBody>
          <a:bodyPr/>
          <a:lstStyle/>
          <a:p>
            <a:r>
              <a:rPr lang="en-GB" u="none" dirty="0"/>
              <a:t>Objective</a:t>
            </a:r>
          </a:p>
        </p:txBody>
      </p:sp>
      <p:sp>
        <p:nvSpPr>
          <p:cNvPr id="3" name="Rectangle 2"/>
          <p:cNvSpPr/>
          <p:nvPr/>
        </p:nvSpPr>
        <p:spPr>
          <a:xfrm>
            <a:off x="102197" y="622914"/>
            <a:ext cx="8891196" cy="2492990"/>
          </a:xfrm>
          <a:prstGeom prst="rect">
            <a:avLst/>
          </a:prstGeom>
        </p:spPr>
        <p:txBody>
          <a:bodyPr wrap="square">
            <a:spAutoFit/>
          </a:bodyPr>
          <a:lstStyle/>
          <a:p>
            <a:r>
              <a:rPr lang="en-GB" sz="1200" dirty="0">
                <a:solidFill>
                  <a:schemeClr val="accent3">
                    <a:lumMod val="50000"/>
                  </a:schemeClr>
                </a:solidFill>
              </a:rPr>
              <a:t>The objective of this exercise is to </a:t>
            </a:r>
          </a:p>
          <a:p>
            <a:pPr marL="742950" lvl="1" indent="-285750">
              <a:buFont typeface="+mj-lt"/>
              <a:buAutoNum type="romanUcPeriod"/>
            </a:pPr>
            <a:r>
              <a:rPr lang="en-GB" sz="1200" dirty="0">
                <a:solidFill>
                  <a:schemeClr val="accent3">
                    <a:lumMod val="50000"/>
                  </a:schemeClr>
                </a:solidFill>
              </a:rPr>
              <a:t>Protect delivery trajectory of industry prioritised change within Release 3 for the committed Go Live Date </a:t>
            </a:r>
          </a:p>
          <a:p>
            <a:pPr marL="742950" lvl="1" indent="-285750">
              <a:buFont typeface="+mj-lt"/>
              <a:buAutoNum type="romanUcPeriod"/>
            </a:pPr>
            <a:r>
              <a:rPr lang="en-GB" sz="1200" dirty="0">
                <a:solidFill>
                  <a:schemeClr val="accent3">
                    <a:lumMod val="50000"/>
                  </a:schemeClr>
                </a:solidFill>
              </a:rPr>
              <a:t>Deliver a quality plan for the remainder of scope that is delivery assured</a:t>
            </a:r>
          </a:p>
          <a:p>
            <a:pPr marL="285750" indent="-285750">
              <a:buFont typeface="Arial" panose="020B0604020202020204" pitchFamily="34" charset="0"/>
              <a:buChar char="•"/>
            </a:pPr>
            <a:endParaRPr lang="en-GB" sz="1200" dirty="0">
              <a:solidFill>
                <a:srgbClr val="3E5AA8"/>
              </a:solidFill>
            </a:endParaRPr>
          </a:p>
          <a:p>
            <a:r>
              <a:rPr lang="en-GB" sz="1200" dirty="0">
                <a:solidFill>
                  <a:srgbClr val="3E5AA8"/>
                </a:solidFill>
              </a:rPr>
              <a:t>Aim of these slides is to:</a:t>
            </a:r>
          </a:p>
          <a:p>
            <a:pPr marL="800100" lvl="1" indent="-342900">
              <a:buFont typeface="Wingdings" panose="05000000000000000000" pitchFamily="2" charset="2"/>
              <a:buChar char="§"/>
            </a:pPr>
            <a:r>
              <a:rPr lang="en-GB" sz="1200" dirty="0">
                <a:solidFill>
                  <a:srgbClr val="3E5AA8"/>
                </a:solidFill>
              </a:rPr>
              <a:t>Provide a progress update on Build and consequential testing impacts</a:t>
            </a:r>
          </a:p>
          <a:p>
            <a:pPr marL="800100" lvl="1" indent="-342900">
              <a:buFont typeface="Wingdings" panose="05000000000000000000" pitchFamily="2" charset="2"/>
              <a:buChar char="§"/>
            </a:pPr>
            <a:r>
              <a:rPr lang="en-GB" sz="1200" dirty="0">
                <a:solidFill>
                  <a:srgbClr val="3E5AA8"/>
                </a:solidFill>
              </a:rPr>
              <a:t>Provide options for consideration to mitigate risk and parallelism within the plan</a:t>
            </a:r>
          </a:p>
          <a:p>
            <a:pPr marL="342900" indent="-342900">
              <a:buFont typeface="+mj-lt"/>
              <a:buAutoNum type="arabicPeriod"/>
            </a:pPr>
            <a:endParaRPr lang="en-GB" sz="1200" dirty="0">
              <a:solidFill>
                <a:srgbClr val="3E5AA8"/>
              </a:solidFill>
            </a:endParaRPr>
          </a:p>
          <a:p>
            <a:r>
              <a:rPr lang="en-GB" sz="1200" dirty="0">
                <a:solidFill>
                  <a:srgbClr val="3E5AA8"/>
                </a:solidFill>
              </a:rPr>
              <a:t>We would like ChMC to </a:t>
            </a:r>
          </a:p>
          <a:p>
            <a:pPr marL="800100" lvl="1" indent="-342900">
              <a:buFont typeface="+mj-lt"/>
              <a:buAutoNum type="arabicPeriod"/>
            </a:pPr>
            <a:r>
              <a:rPr lang="en-GB" sz="1200" dirty="0">
                <a:solidFill>
                  <a:srgbClr val="3E5AA8"/>
                </a:solidFill>
              </a:rPr>
              <a:t>Consider the options and feedback comments and preferences to Xoserve by 18</a:t>
            </a:r>
            <a:r>
              <a:rPr lang="en-GB" sz="1200" baseline="30000" dirty="0">
                <a:solidFill>
                  <a:srgbClr val="3E5AA8"/>
                </a:solidFill>
              </a:rPr>
              <a:t>th</a:t>
            </a:r>
            <a:r>
              <a:rPr lang="en-GB" sz="1200" dirty="0">
                <a:solidFill>
                  <a:srgbClr val="3E5AA8"/>
                </a:solidFill>
              </a:rPr>
              <a:t> July ahead of </a:t>
            </a:r>
          </a:p>
          <a:p>
            <a:pPr marL="800100" lvl="1" indent="-342900">
              <a:buFont typeface="+mj-lt"/>
              <a:buAutoNum type="arabicPeriod"/>
            </a:pPr>
            <a:endParaRPr lang="en-GB" sz="1200" dirty="0">
              <a:solidFill>
                <a:srgbClr val="3E5AA8"/>
              </a:solidFill>
            </a:endParaRPr>
          </a:p>
          <a:p>
            <a:pPr marL="800100" lvl="1" indent="-342900">
              <a:buFont typeface="+mj-lt"/>
              <a:buAutoNum type="arabicPeriod"/>
            </a:pPr>
            <a:r>
              <a:rPr lang="en-GB" sz="1200" dirty="0">
                <a:solidFill>
                  <a:srgbClr val="3E5AA8"/>
                </a:solidFill>
              </a:rPr>
              <a:t>An “extraordinary” Change Managers meeting (requested) to approve the preferred options w/c 23</a:t>
            </a:r>
            <a:r>
              <a:rPr lang="en-GB" sz="1200" baseline="30000" dirty="0">
                <a:solidFill>
                  <a:srgbClr val="3E5AA8"/>
                </a:solidFill>
              </a:rPr>
              <a:t>rd</a:t>
            </a:r>
            <a:r>
              <a:rPr lang="en-GB" sz="1200" dirty="0">
                <a:solidFill>
                  <a:srgbClr val="3E5AA8"/>
                </a:solidFill>
              </a:rPr>
              <a:t> July (if different to current plan) to allow Release 3 to proceed with the ‘preferred’ delivery option</a:t>
            </a:r>
          </a:p>
        </p:txBody>
      </p:sp>
    </p:spTree>
    <p:extLst>
      <p:ext uri="{BB962C8B-B14F-4D97-AF65-F5344CB8AC3E}">
        <p14:creationId xmlns:p14="http://schemas.microsoft.com/office/powerpoint/2010/main" val="645623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ctrTitle"/>
          </p:nvPr>
        </p:nvSpPr>
        <p:spPr>
          <a:xfrm>
            <a:off x="93517" y="88170"/>
            <a:ext cx="8900940" cy="566457"/>
          </a:xfrm>
        </p:spPr>
        <p:txBody>
          <a:bodyPr/>
          <a:lstStyle/>
          <a:p>
            <a:r>
              <a:rPr lang="en-GB" u="none" dirty="0"/>
              <a:t>Current Plan</a:t>
            </a:r>
          </a:p>
        </p:txBody>
      </p:sp>
      <p:sp>
        <p:nvSpPr>
          <p:cNvPr id="7" name="TextBox 6"/>
          <p:cNvSpPr txBox="1"/>
          <p:nvPr/>
        </p:nvSpPr>
        <p:spPr>
          <a:xfrm>
            <a:off x="114944" y="3795886"/>
            <a:ext cx="8935773" cy="430887"/>
          </a:xfrm>
          <a:prstGeom prst="rect">
            <a:avLst/>
          </a:prstGeom>
          <a:solidFill>
            <a:schemeClr val="accent3">
              <a:alpha val="25000"/>
            </a:schemeClr>
          </a:solidFill>
        </p:spPr>
        <p:txBody>
          <a:bodyPr wrap="square" rtlCol="0">
            <a:spAutoFit/>
          </a:bodyPr>
          <a:lstStyle/>
          <a:p>
            <a:r>
              <a:rPr lang="en-GB" sz="1100" dirty="0">
                <a:solidFill>
                  <a:srgbClr val="0070C0"/>
                </a:solidFill>
              </a:rPr>
              <a:t>The options presented at DSG have been re-evaluated against the latest Project status (slippage accounted for) and the latest plan forecasts have been taken into account while presenting the Xoserve recommended view for this committee’s consideration</a:t>
            </a:r>
          </a:p>
        </p:txBody>
      </p:sp>
      <p:sp>
        <p:nvSpPr>
          <p:cNvPr id="9" name="Rectangle 8"/>
          <p:cNvSpPr/>
          <p:nvPr/>
        </p:nvSpPr>
        <p:spPr bwMode="auto">
          <a:xfrm>
            <a:off x="7829023" y="45368"/>
            <a:ext cx="108012" cy="108004"/>
          </a:xfrm>
          <a:prstGeom prst="rect">
            <a:avLst/>
          </a:prstGeom>
          <a:solidFill>
            <a:srgbClr val="FFFF00">
              <a:alpha val="49804"/>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0" name="Rectangle 9"/>
          <p:cNvSpPr/>
          <p:nvPr/>
        </p:nvSpPr>
        <p:spPr bwMode="auto">
          <a:xfrm>
            <a:off x="7837296" y="235551"/>
            <a:ext cx="108012" cy="108004"/>
          </a:xfrm>
          <a:prstGeom prst="rect">
            <a:avLst/>
          </a:prstGeom>
          <a:solidFill>
            <a:srgbClr val="FFC000">
              <a:alpha val="75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1" name="TextBox 10"/>
          <p:cNvSpPr txBox="1"/>
          <p:nvPr/>
        </p:nvSpPr>
        <p:spPr>
          <a:xfrm>
            <a:off x="7964981" y="7037"/>
            <a:ext cx="690111" cy="184666"/>
          </a:xfrm>
          <a:prstGeom prst="rect">
            <a:avLst/>
          </a:prstGeom>
          <a:noFill/>
        </p:spPr>
        <p:txBody>
          <a:bodyPr wrap="square" rtlCol="0">
            <a:spAutoFit/>
          </a:bodyPr>
          <a:lstStyle/>
          <a:p>
            <a:r>
              <a:rPr lang="en-GB" sz="600" dirty="0"/>
              <a:t>Delay period</a:t>
            </a:r>
          </a:p>
        </p:txBody>
      </p:sp>
      <p:sp>
        <p:nvSpPr>
          <p:cNvPr id="12" name="TextBox 11"/>
          <p:cNvSpPr txBox="1"/>
          <p:nvPr/>
        </p:nvSpPr>
        <p:spPr>
          <a:xfrm>
            <a:off x="7964981" y="200163"/>
            <a:ext cx="1155339" cy="276999"/>
          </a:xfrm>
          <a:prstGeom prst="rect">
            <a:avLst/>
          </a:prstGeom>
          <a:noFill/>
        </p:spPr>
        <p:txBody>
          <a:bodyPr wrap="square" rtlCol="0">
            <a:spAutoFit/>
          </a:bodyPr>
          <a:lstStyle/>
          <a:p>
            <a:r>
              <a:rPr lang="en-GB" sz="600" dirty="0"/>
              <a:t>Additional period required to complete phase(s)</a:t>
            </a:r>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28" y="1224864"/>
            <a:ext cx="900675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32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ctrTitle"/>
          </p:nvPr>
        </p:nvSpPr>
        <p:spPr>
          <a:xfrm>
            <a:off x="93517" y="88170"/>
            <a:ext cx="8900940" cy="566457"/>
          </a:xfrm>
        </p:spPr>
        <p:txBody>
          <a:bodyPr/>
          <a:lstStyle/>
          <a:p>
            <a:r>
              <a:rPr lang="en-GB" u="none" dirty="0"/>
              <a:t>Options summary</a:t>
            </a:r>
          </a:p>
        </p:txBody>
      </p:sp>
      <p:graphicFrame>
        <p:nvGraphicFramePr>
          <p:cNvPr id="2" name="Table 1"/>
          <p:cNvGraphicFramePr>
            <a:graphicFrameLocks noGrp="1"/>
          </p:cNvGraphicFramePr>
          <p:nvPr>
            <p:extLst>
              <p:ext uri="{D42A27DB-BD31-4B8C-83A1-F6EECF244321}">
                <p14:modId xmlns:p14="http://schemas.microsoft.com/office/powerpoint/2010/main" val="3844003136"/>
              </p:ext>
            </p:extLst>
          </p:nvPr>
        </p:nvGraphicFramePr>
        <p:xfrm>
          <a:off x="-19526" y="555526"/>
          <a:ext cx="9128030" cy="4444320"/>
        </p:xfrm>
        <a:graphic>
          <a:graphicData uri="http://schemas.openxmlformats.org/drawingml/2006/table">
            <a:tbl>
              <a:tblPr firstRow="1" bandRow="1">
                <a:tableStyleId>{5C22544A-7EE6-4342-B048-85BDC9FD1C3A}</a:tableStyleId>
              </a:tblPr>
              <a:tblGrid>
                <a:gridCol w="2913130">
                  <a:extLst>
                    <a:ext uri="{9D8B030D-6E8A-4147-A177-3AD203B41FA5}">
                      <a16:colId xmlns:a16="http://schemas.microsoft.com/office/drawing/2014/main" val="20000"/>
                    </a:ext>
                  </a:extLst>
                </a:gridCol>
                <a:gridCol w="878662">
                  <a:extLst>
                    <a:ext uri="{9D8B030D-6E8A-4147-A177-3AD203B41FA5}">
                      <a16:colId xmlns:a16="http://schemas.microsoft.com/office/drawing/2014/main" val="20001"/>
                    </a:ext>
                  </a:extLst>
                </a:gridCol>
                <a:gridCol w="2709207">
                  <a:extLst>
                    <a:ext uri="{9D8B030D-6E8A-4147-A177-3AD203B41FA5}">
                      <a16:colId xmlns:a16="http://schemas.microsoft.com/office/drawing/2014/main" val="20002"/>
                    </a:ext>
                  </a:extLst>
                </a:gridCol>
                <a:gridCol w="2627031">
                  <a:extLst>
                    <a:ext uri="{9D8B030D-6E8A-4147-A177-3AD203B41FA5}">
                      <a16:colId xmlns:a16="http://schemas.microsoft.com/office/drawing/2014/main" val="20003"/>
                    </a:ext>
                  </a:extLst>
                </a:gridCol>
              </a:tblGrid>
              <a:tr h="338774">
                <a:tc>
                  <a:txBody>
                    <a:bodyPr/>
                    <a:lstStyle/>
                    <a:p>
                      <a:r>
                        <a:rPr lang="en-GB" sz="1100" dirty="0"/>
                        <a:t>Option</a:t>
                      </a:r>
                    </a:p>
                  </a:txBody>
                  <a:tcPr/>
                </a:tc>
                <a:tc>
                  <a:txBody>
                    <a:bodyPr/>
                    <a:lstStyle/>
                    <a:p>
                      <a:pPr algn="ctr"/>
                      <a:r>
                        <a:rPr lang="en-GB" sz="1000" dirty="0"/>
                        <a:t>Confidence RAG</a:t>
                      </a:r>
                    </a:p>
                  </a:txBody>
                  <a:tcPr/>
                </a:tc>
                <a:tc>
                  <a:txBody>
                    <a:bodyPr/>
                    <a:lstStyle/>
                    <a:p>
                      <a:r>
                        <a:rPr lang="en-GB" sz="1100" dirty="0"/>
                        <a:t>Implications</a:t>
                      </a:r>
                    </a:p>
                  </a:txBody>
                  <a:tcPr/>
                </a:tc>
                <a:tc>
                  <a:txBody>
                    <a:bodyPr/>
                    <a:lstStyle/>
                    <a:p>
                      <a:r>
                        <a:rPr lang="en-GB" sz="1100" dirty="0"/>
                        <a:t>Key considerations</a:t>
                      </a:r>
                    </a:p>
                  </a:txBody>
                  <a:tcPr/>
                </a:tc>
                <a:extLst>
                  <a:ext uri="{0D108BD9-81ED-4DB2-BD59-A6C34878D82A}">
                    <a16:rowId xmlns:a16="http://schemas.microsoft.com/office/drawing/2014/main" val="10000"/>
                  </a:ext>
                </a:extLst>
              </a:tr>
              <a:tr h="302574">
                <a:tc>
                  <a:txBody>
                    <a:bodyPr/>
                    <a:lstStyle/>
                    <a:p>
                      <a:r>
                        <a:rPr lang="en-GB" sz="1000" b="1" u="none" dirty="0"/>
                        <a:t>Option 1: Current Plan (Continue As-Is)</a:t>
                      </a:r>
                      <a:endParaRPr lang="en-GB" sz="1000" b="1" dirty="0"/>
                    </a:p>
                  </a:txBody>
                  <a:tcPr/>
                </a:tc>
                <a:tc>
                  <a:txBody>
                    <a:bodyPr/>
                    <a:lstStyle/>
                    <a:p>
                      <a:endParaRPr lang="en-GB" sz="900" dirty="0"/>
                    </a:p>
                  </a:txBody>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Track 1 build is complete and testing is on track giving greater certainty in deliverability of 13 CRs for 2</a:t>
                      </a:r>
                      <a:r>
                        <a:rPr lang="en-GB" sz="800" b="0" kern="1200" baseline="30000" dirty="0">
                          <a:solidFill>
                            <a:schemeClr val="dk1"/>
                          </a:solidFill>
                          <a:effectLst/>
                          <a:latin typeface="+mn-lt"/>
                          <a:ea typeface="Calibri" panose="020F0502020204030204" pitchFamily="34" charset="0"/>
                          <a:cs typeface="Times New Roman" panose="02020603050405020304" pitchFamily="18" charset="0"/>
                        </a:rPr>
                        <a:t>nd</a:t>
                      </a: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 Nov Go Live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The current plan for XRN 4454 has encountered delays in requirements and further build slippage making the current delivery date not achievable</a:t>
                      </a:r>
                    </a:p>
                  </a:txBody>
                  <a:tcPr/>
                </a:tc>
                <a:tc>
                  <a:txBody>
                    <a:bodyPr/>
                    <a:lstStyle/>
                    <a:p>
                      <a:pPr marL="228600" indent="-228600" algn="l">
                        <a:lnSpc>
                          <a:spcPct val="100000"/>
                        </a:lnSpc>
                        <a:buFont typeface="+mj-lt"/>
                        <a:buAutoNum type="arabicPeriod"/>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Preservation of delivery for part release (13 CRs)</a:t>
                      </a:r>
                    </a:p>
                    <a:p>
                      <a:pPr marL="228600" indent="-228600" algn="l">
                        <a:lnSpc>
                          <a:spcPct val="100000"/>
                        </a:lnSpc>
                        <a:buFont typeface="+mj-lt"/>
                        <a:buAutoNum type="arabicPeriod"/>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indent="-228600" algn="l">
                        <a:lnSpc>
                          <a:spcPct val="100000"/>
                        </a:lnSpc>
                        <a:buFont typeface="+mj-lt"/>
                        <a:buAutoNum type="arabicPeriod"/>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indent="-228600" algn="l">
                        <a:lnSpc>
                          <a:spcPct val="100000"/>
                        </a:lnSpc>
                        <a:buFont typeface="+mj-lt"/>
                        <a:buAutoNum type="arabicPeriod"/>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Quality and replan considerations for delivering XRN 4454</a:t>
                      </a:r>
                    </a:p>
                  </a:txBody>
                  <a:tcPr/>
                </a:tc>
                <a:extLst>
                  <a:ext uri="{0D108BD9-81ED-4DB2-BD59-A6C34878D82A}">
                    <a16:rowId xmlns:a16="http://schemas.microsoft.com/office/drawing/2014/main" val="10001"/>
                  </a:ext>
                </a:extLst>
              </a:tr>
              <a:tr h="288032">
                <a:tc>
                  <a:txBody>
                    <a:bodyPr/>
                    <a:lstStyle/>
                    <a:p>
                      <a:r>
                        <a:rPr lang="en-US" sz="1000" b="1" u="none" dirty="0"/>
                        <a:t>Option 2: Continue As–Is with extended MT</a:t>
                      </a:r>
                      <a:r>
                        <a:rPr lang="en-US" sz="1000" u="none" dirty="0"/>
                        <a:t> for XRN 4454 (Cadent/NGT) Change</a:t>
                      </a:r>
                      <a:endParaRPr lang="en-GB" sz="1000" dirty="0"/>
                    </a:p>
                  </a:txBody>
                  <a:tcPr/>
                </a:tc>
                <a:tc>
                  <a:txBody>
                    <a:bodyPr/>
                    <a:lstStyle/>
                    <a:p>
                      <a:endParaRPr lang="en-GB" sz="900" dirty="0"/>
                    </a:p>
                  </a:txBody>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Extended MT impacts delivery of other CRs within Release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The current plan for XRN 4454 has encountered delays in requirements and further build slippage mean extended MT unsuitable.</a:t>
                      </a:r>
                    </a:p>
                  </a:txBody>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Extended MT for XRN 4454 will impact rest of Release (see appendix)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Same as above</a:t>
                      </a:r>
                    </a:p>
                  </a:txBody>
                  <a:tcPr/>
                </a:tc>
                <a:extLst>
                  <a:ext uri="{0D108BD9-81ED-4DB2-BD59-A6C34878D82A}">
                    <a16:rowId xmlns:a16="http://schemas.microsoft.com/office/drawing/2014/main" val="10002"/>
                  </a:ext>
                </a:extLst>
              </a:tr>
              <a:tr h="1008112">
                <a:tc>
                  <a:txBody>
                    <a:bodyPr/>
                    <a:lstStyle/>
                    <a:p>
                      <a:r>
                        <a:rPr lang="en-US" sz="1000" b="1" u="none" dirty="0"/>
                        <a:t>Option 3: Move Release 3 delivery to Contingency</a:t>
                      </a:r>
                      <a:r>
                        <a:rPr lang="en-US" sz="1000" b="0" u="none" dirty="0"/>
                        <a:t> </a:t>
                      </a:r>
                      <a:r>
                        <a:rPr lang="en-US" sz="1000" b="1" u="none" dirty="0"/>
                        <a:t>Date</a:t>
                      </a:r>
                      <a:r>
                        <a:rPr lang="en-US" sz="1000" b="0" u="none" dirty="0"/>
                        <a:t> </a:t>
                      </a:r>
                      <a:r>
                        <a:rPr lang="en-US" sz="1000" u="none" dirty="0"/>
                        <a:t>(30</a:t>
                      </a:r>
                      <a:r>
                        <a:rPr lang="en-US" sz="1000" u="none" baseline="30000" dirty="0"/>
                        <a:t>th</a:t>
                      </a:r>
                      <a:r>
                        <a:rPr lang="en-US" sz="1000" u="none" dirty="0"/>
                        <a:t> Nov 2018)</a:t>
                      </a:r>
                    </a:p>
                    <a:p>
                      <a:endParaRPr lang="en-GB" sz="1000" dirty="0"/>
                    </a:p>
                  </a:txBody>
                  <a:tcPr/>
                </a:tc>
                <a:tc>
                  <a:txBody>
                    <a:bodyPr/>
                    <a:lstStyle/>
                    <a:p>
                      <a:endParaRPr lang="en-GB" sz="900" dirty="0"/>
                    </a:p>
                  </a:txBody>
                  <a:tcPr/>
                </a:tc>
                <a:tc>
                  <a:txBody>
                    <a:bodyPr/>
                    <a:lstStyle/>
                    <a:p>
                      <a:pPr marL="228600" indent="-228600">
                        <a:lnSpc>
                          <a:spcPct val="100000"/>
                        </a:lnSpc>
                        <a:buFont typeface="+mj-lt"/>
                        <a:buAutoNum type="arabicPeriod"/>
                      </a:pPr>
                      <a:r>
                        <a:rPr lang="en-GB" sz="800" baseline="0" dirty="0"/>
                        <a:t>Delivery continues within R3 Contingency timelines (30</a:t>
                      </a:r>
                      <a:r>
                        <a:rPr lang="en-GB" sz="800" baseline="30000" dirty="0"/>
                        <a:t>th</a:t>
                      </a:r>
                      <a:r>
                        <a:rPr lang="en-GB" sz="800" baseline="0" dirty="0"/>
                        <a:t> Nov ‘18)</a:t>
                      </a:r>
                    </a:p>
                    <a:p>
                      <a:pPr marL="228600" indent="-228600">
                        <a:lnSpc>
                          <a:spcPct val="100000"/>
                        </a:lnSpc>
                        <a:buFont typeface="+mj-lt"/>
                        <a:buAutoNum type="arabicPeriod"/>
                      </a:pPr>
                      <a:endParaRPr lang="en-GB" sz="800" baseline="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800" kern="1200" dirty="0">
                          <a:solidFill>
                            <a:schemeClr val="dk1"/>
                          </a:solidFill>
                          <a:latin typeface="+mn-lt"/>
                          <a:ea typeface="+mn-ea"/>
                          <a:cs typeface="+mn-cs"/>
                        </a:rPr>
                        <a:t>Parallelism in plan is not mitigated in this option for Cadent CR -</a:t>
                      </a:r>
                      <a:r>
                        <a:rPr lang="en-US" sz="800" kern="1200" baseline="0" dirty="0">
                          <a:solidFill>
                            <a:schemeClr val="dk1"/>
                          </a:solidFill>
                          <a:latin typeface="+mn-lt"/>
                          <a:ea typeface="+mn-ea"/>
                          <a:cs typeface="+mn-cs"/>
                        </a:rPr>
                        <a:t> Insufficient plan time within this option to meet contingent date</a:t>
                      </a:r>
                    </a:p>
                  </a:txBody>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800" kern="1200" dirty="0">
                          <a:solidFill>
                            <a:schemeClr val="dk1"/>
                          </a:solidFill>
                          <a:latin typeface="+mn-lt"/>
                          <a:ea typeface="+mn-ea"/>
                          <a:cs typeface="+mn-cs"/>
                        </a:rPr>
                        <a:t>Risk to</a:t>
                      </a:r>
                      <a:r>
                        <a:rPr lang="en-US" sz="800" kern="1200" baseline="0" dirty="0">
                          <a:solidFill>
                            <a:schemeClr val="dk1"/>
                          </a:solidFill>
                          <a:latin typeface="+mn-lt"/>
                          <a:ea typeface="+mn-ea"/>
                          <a:cs typeface="+mn-cs"/>
                        </a:rPr>
                        <a:t> full release delivery later in the plan</a:t>
                      </a:r>
                      <a:endParaRPr lang="en-US" sz="800" kern="1200" dirty="0">
                        <a:solidFill>
                          <a:schemeClr val="dk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800" kern="1200" dirty="0">
                        <a:solidFill>
                          <a:schemeClr val="dk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GB" sz="800" kern="1200" dirty="0">
                        <a:solidFill>
                          <a:schemeClr val="dk1"/>
                        </a:solidFill>
                        <a:latin typeface="+mn-lt"/>
                        <a:ea typeface="+mn-ea"/>
                        <a:cs typeface="+mn-cs"/>
                      </a:endParaRPr>
                    </a:p>
                    <a:p>
                      <a:pPr marL="228600" indent="-228600" algn="l">
                        <a:lnSpc>
                          <a:spcPct val="100000"/>
                        </a:lnSpc>
                        <a:buFont typeface="+mj-lt"/>
                        <a:buAutoNum type="arabicPeriod"/>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XRN 4454 unlikely to achieve this date with a later replan expected adding to uncertainty in R3 delivery</a:t>
                      </a:r>
                    </a:p>
                  </a:txBody>
                  <a:tcPr/>
                </a:tc>
                <a:extLst>
                  <a:ext uri="{0D108BD9-81ED-4DB2-BD59-A6C34878D82A}">
                    <a16:rowId xmlns:a16="http://schemas.microsoft.com/office/drawing/2014/main" val="10003"/>
                  </a:ext>
                </a:extLst>
              </a:tr>
              <a:tr h="1272128">
                <a:tc>
                  <a:txBody>
                    <a:bodyPr/>
                    <a:lstStyle/>
                    <a:p>
                      <a:r>
                        <a:rPr lang="en-US" sz="1000" b="1" u="none" dirty="0"/>
                        <a:t>Option 4: Split Release 3 delivery into two tracks</a:t>
                      </a:r>
                      <a:r>
                        <a:rPr lang="en-US" sz="1000" b="1" u="none" baseline="0" dirty="0"/>
                        <a:t> (For Nov ‘ 18 and Feb’19 delivery)</a:t>
                      </a:r>
                    </a:p>
                    <a:p>
                      <a:endParaRPr lang="en-US" sz="1000" u="none" baseline="0" dirty="0"/>
                    </a:p>
                    <a:p>
                      <a:r>
                        <a:rPr lang="en-US" sz="900" i="0" u="none" baseline="0" dirty="0"/>
                        <a:t>- Track 1 13 CRs delivered on 2</a:t>
                      </a:r>
                      <a:r>
                        <a:rPr lang="en-US" sz="900" i="0" u="none" baseline="30000" dirty="0"/>
                        <a:t>nd</a:t>
                      </a:r>
                      <a:r>
                        <a:rPr lang="en-US" sz="900" i="0" u="none" baseline="0" dirty="0"/>
                        <a:t> Nov 18</a:t>
                      </a:r>
                    </a:p>
                    <a:p>
                      <a:r>
                        <a:rPr lang="en-US" sz="900" i="0" u="none" baseline="0" dirty="0"/>
                        <a:t>- Track 2 Cadent/NGT CR (XRN 4454) on 1</a:t>
                      </a:r>
                      <a:r>
                        <a:rPr lang="en-US" sz="900" i="0" u="none" baseline="30000" dirty="0"/>
                        <a:t>st</a:t>
                      </a:r>
                      <a:r>
                        <a:rPr lang="en-US" sz="900" i="0" u="none" baseline="0" dirty="0"/>
                        <a:t> Feb ’19</a:t>
                      </a:r>
                      <a:endParaRPr lang="en-GB" sz="900" i="0" dirty="0"/>
                    </a:p>
                  </a:txBody>
                  <a:tcPr/>
                </a:tc>
                <a:tc>
                  <a:txBody>
                    <a:bodyPr/>
                    <a:lstStyle/>
                    <a:p>
                      <a:endParaRPr lang="en-GB" sz="900" dirty="0"/>
                    </a:p>
                  </a:txBody>
                  <a:tcPr/>
                </a:tc>
                <a:tc>
                  <a:txBody>
                    <a:bodyPr/>
                    <a:lstStyle/>
                    <a:p>
                      <a:pPr marL="228600" indent="-228600">
                        <a:lnSpc>
                          <a:spcPct val="100000"/>
                        </a:lnSpc>
                        <a:buFont typeface="+mj-lt"/>
                        <a:buAutoNum type="arabicPeriod"/>
                      </a:pPr>
                      <a:r>
                        <a:rPr lang="en-US" sz="800" dirty="0"/>
                        <a:t>Opportunity to deliver 13 industry priority CRs on planned R3 Go Live date (build complete for these CRs)</a:t>
                      </a:r>
                    </a:p>
                    <a:p>
                      <a:pPr marL="228600" indent="-228600">
                        <a:lnSpc>
                          <a:spcPct val="100000"/>
                        </a:lnSpc>
                        <a:buFont typeface="+mj-lt"/>
                        <a:buAutoNum type="arabicPeriod"/>
                      </a:pPr>
                      <a:endParaRPr lang="en-US" sz="800" dirty="0"/>
                    </a:p>
                    <a:p>
                      <a:pPr marL="228600" indent="-228600" algn="l" defTabSz="914400" rtl="0" eaLnBrk="1" latinLnBrk="0" hangingPunct="1">
                        <a:lnSpc>
                          <a:spcPct val="100000"/>
                        </a:lnSpc>
                        <a:buFont typeface="+mj-lt"/>
                        <a:buAutoNum type="arabicPeriod"/>
                      </a:pPr>
                      <a:r>
                        <a:rPr lang="en-US" sz="800" dirty="0"/>
                        <a:t>Independent Trajectory for XRN 4454 (NGT/Cadent Separation) for delivery at earliest opportunity (</a:t>
                      </a:r>
                      <a:r>
                        <a:rPr lang="en-US" sz="800" kern="1200" dirty="0">
                          <a:solidFill>
                            <a:schemeClr val="dk1"/>
                          </a:solidFill>
                          <a:latin typeface="+mn-lt"/>
                          <a:ea typeface="+mn-ea"/>
                          <a:cs typeface="+mn-cs"/>
                        </a:rPr>
                        <a:t>Feb ’19)</a:t>
                      </a:r>
                    </a:p>
                    <a:p>
                      <a:pPr marL="228600" indent="-228600" algn="l" defTabSz="914400" rtl="0" eaLnBrk="1" latinLnBrk="0" hangingPunct="1">
                        <a:lnSpc>
                          <a:spcPct val="100000"/>
                        </a:lnSpc>
                        <a:buFont typeface="+mj-lt"/>
                        <a:buAutoNum type="arabicPeriod"/>
                      </a:pPr>
                      <a:endParaRPr lang="en-US" sz="800" kern="1200" dirty="0">
                        <a:solidFill>
                          <a:schemeClr val="dk1"/>
                        </a:solidFill>
                        <a:latin typeface="+mn-lt"/>
                        <a:ea typeface="+mn-ea"/>
                        <a:cs typeface="+mn-cs"/>
                      </a:endParaRPr>
                    </a:p>
                    <a:p>
                      <a:pPr marL="228600" indent="-228600" algn="l" defTabSz="914400" rtl="0" eaLnBrk="1" latinLnBrk="0" hangingPunct="1">
                        <a:lnSpc>
                          <a:spcPct val="100000"/>
                        </a:lnSpc>
                        <a:buFont typeface="+mj-lt"/>
                        <a:buAutoNum type="arabicPeriod"/>
                      </a:pPr>
                      <a:endParaRPr lang="en-US" sz="800" kern="1200" dirty="0">
                        <a:solidFill>
                          <a:schemeClr val="dk1"/>
                        </a:solidFill>
                        <a:latin typeface="+mn-lt"/>
                        <a:ea typeface="+mn-ea"/>
                        <a:cs typeface="+mn-cs"/>
                      </a:endParaRPr>
                    </a:p>
                  </a:txBody>
                  <a:tcPr/>
                </a:tc>
                <a:tc>
                  <a: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Track 1 build is complete and testing is on track giving greater certainty in deliverability of 13 CRs for 2</a:t>
                      </a:r>
                      <a:r>
                        <a:rPr lang="en-GB" sz="800" b="0" kern="1200" baseline="30000" dirty="0">
                          <a:solidFill>
                            <a:schemeClr val="dk1"/>
                          </a:solidFill>
                          <a:effectLst/>
                          <a:latin typeface="+mn-lt"/>
                          <a:ea typeface="Calibri" panose="020F0502020204030204" pitchFamily="34" charset="0"/>
                          <a:cs typeface="Times New Roman" panose="02020603050405020304" pitchFamily="18" charset="0"/>
                        </a:rPr>
                        <a:t>nd</a:t>
                      </a:r>
                      <a:r>
                        <a:rPr lang="en-GB" sz="800" b="0" kern="1200" baseline="0" dirty="0">
                          <a:solidFill>
                            <a:schemeClr val="dk1"/>
                          </a:solidFill>
                          <a:effectLst/>
                          <a:latin typeface="+mn-lt"/>
                          <a:ea typeface="Calibri" panose="020F0502020204030204" pitchFamily="34" charset="0"/>
                          <a:cs typeface="Times New Roman" panose="02020603050405020304" pitchFamily="18" charset="0"/>
                        </a:rPr>
                        <a:t> November 2018</a:t>
                      </a:r>
                    </a:p>
                    <a:p>
                      <a:pPr marL="228600" indent="-228600" algn="l">
                        <a:lnSpc>
                          <a:spcPct val="100000"/>
                        </a:lnSpc>
                        <a:buFont typeface="+mj-lt"/>
                        <a:buAutoNum type="arabicPeriod"/>
                      </a:pPr>
                      <a:endParaRPr lang="en-GB" sz="800" b="0" kern="1200" baseline="0" dirty="0">
                        <a:solidFill>
                          <a:schemeClr val="dk1"/>
                        </a:solidFill>
                        <a:effectLst/>
                        <a:latin typeface="+mn-lt"/>
                        <a:ea typeface="Calibri" panose="020F0502020204030204" pitchFamily="34" charset="0"/>
                        <a:cs typeface="Times New Roman" panose="02020603050405020304" pitchFamily="18" charset="0"/>
                      </a:endParaRPr>
                    </a:p>
                    <a:p>
                      <a:pPr marL="228600" indent="-228600" algn="l" defTabSz="914400" rtl="0" eaLnBrk="1" latinLnBrk="0" hangingPunct="1">
                        <a:lnSpc>
                          <a:spcPct val="100000"/>
                        </a:lnSpc>
                        <a:buFont typeface="+mj-lt"/>
                        <a:buAutoNum type="arabicPeriod"/>
                      </a:pPr>
                      <a:r>
                        <a:rPr lang="en-US" sz="800" kern="1200" dirty="0">
                          <a:solidFill>
                            <a:schemeClr val="dk1"/>
                          </a:solidFill>
                          <a:latin typeface="+mn-lt"/>
                          <a:ea typeface="+mn-ea"/>
                          <a:cs typeface="+mn-cs"/>
                        </a:rPr>
                        <a:t>2</a:t>
                      </a:r>
                      <a:r>
                        <a:rPr lang="en-US" sz="800" kern="1200" baseline="0" dirty="0">
                          <a:solidFill>
                            <a:schemeClr val="dk1"/>
                          </a:solidFill>
                          <a:latin typeface="+mn-lt"/>
                          <a:ea typeface="+mn-ea"/>
                          <a:cs typeface="+mn-cs"/>
                        </a:rPr>
                        <a:t> track approach adds fuller testing of different CRs and greater quality certainty for both streams</a:t>
                      </a:r>
                    </a:p>
                  </a:txBody>
                  <a:tcPr/>
                </a:tc>
                <a:extLst>
                  <a:ext uri="{0D108BD9-81ED-4DB2-BD59-A6C34878D82A}">
                    <a16:rowId xmlns:a16="http://schemas.microsoft.com/office/drawing/2014/main" val="10004"/>
                  </a:ext>
                </a:extLst>
              </a:tr>
            </a:tbl>
          </a:graphicData>
        </a:graphic>
      </p:graphicFrame>
      <p:sp>
        <p:nvSpPr>
          <p:cNvPr id="38" name="Oval 37"/>
          <p:cNvSpPr/>
          <p:nvPr/>
        </p:nvSpPr>
        <p:spPr>
          <a:xfrm>
            <a:off x="3227383" y="1059582"/>
            <a:ext cx="216024" cy="216000"/>
          </a:xfrm>
          <a:prstGeom prst="ellipse">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T1</a:t>
            </a:r>
          </a:p>
        </p:txBody>
      </p:sp>
      <p:sp>
        <p:nvSpPr>
          <p:cNvPr id="10" name="Oval 9"/>
          <p:cNvSpPr/>
          <p:nvPr/>
        </p:nvSpPr>
        <p:spPr>
          <a:xfrm>
            <a:off x="3227383" y="1965206"/>
            <a:ext cx="216024" cy="216000"/>
          </a:xfrm>
          <a:prstGeom prst="ellipse">
            <a:avLst/>
          </a:prstGeom>
          <a:solidFill>
            <a:srgbClr val="D2232A"/>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T1</a:t>
            </a:r>
          </a:p>
        </p:txBody>
      </p:sp>
      <p:sp>
        <p:nvSpPr>
          <p:cNvPr id="11" name="Oval 10"/>
          <p:cNvSpPr/>
          <p:nvPr/>
        </p:nvSpPr>
        <p:spPr>
          <a:xfrm>
            <a:off x="3227528" y="1544206"/>
            <a:ext cx="216024" cy="216000"/>
          </a:xfrm>
          <a:prstGeom prst="ellipse">
            <a:avLst/>
          </a:prstGeom>
          <a:solidFill>
            <a:srgbClr val="D2232A"/>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T2</a:t>
            </a:r>
          </a:p>
        </p:txBody>
      </p:sp>
      <p:sp>
        <p:nvSpPr>
          <p:cNvPr id="3" name="Rectangle 2"/>
          <p:cNvSpPr/>
          <p:nvPr/>
        </p:nvSpPr>
        <p:spPr>
          <a:xfrm>
            <a:off x="-19526" y="4935408"/>
            <a:ext cx="9163526" cy="200055"/>
          </a:xfrm>
          <a:prstGeom prst="rect">
            <a:avLst/>
          </a:prstGeom>
          <a:solidFill>
            <a:schemeClr val="bg1"/>
          </a:solidFill>
        </p:spPr>
        <p:txBody>
          <a:bodyPr wrap="square">
            <a:spAutoFit/>
          </a:bodyPr>
          <a:lstStyle/>
          <a:p>
            <a:r>
              <a:rPr lang="en-GB" sz="700" dirty="0">
                <a:solidFill>
                  <a:schemeClr val="tx1">
                    <a:lumMod val="50000"/>
                    <a:lumOff val="50000"/>
                  </a:schemeClr>
                </a:solidFill>
              </a:rPr>
              <a:t>Another industry proposed option of continue As-is with no Market Trials within release has been evaluated and not recommended due to limited benefits and potential higher ‘quality risk’ considerations </a:t>
            </a:r>
          </a:p>
        </p:txBody>
      </p:sp>
      <p:cxnSp>
        <p:nvCxnSpPr>
          <p:cNvPr id="12" name="Straight Connector 11"/>
          <p:cNvCxnSpPr/>
          <p:nvPr/>
        </p:nvCxnSpPr>
        <p:spPr>
          <a:xfrm>
            <a:off x="2900576" y="1402777"/>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915816" y="2723386"/>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882828" y="3723878"/>
            <a:ext cx="6228184" cy="0"/>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30" name="Oval 29"/>
          <p:cNvSpPr/>
          <p:nvPr/>
        </p:nvSpPr>
        <p:spPr>
          <a:xfrm>
            <a:off x="3227528" y="2427758"/>
            <a:ext cx="216024" cy="216000"/>
          </a:xfrm>
          <a:prstGeom prst="ellipse">
            <a:avLst/>
          </a:prstGeom>
          <a:solidFill>
            <a:srgbClr val="D2232A"/>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T2</a:t>
            </a:r>
          </a:p>
        </p:txBody>
      </p:sp>
      <p:sp>
        <p:nvSpPr>
          <p:cNvPr id="31" name="Oval 30"/>
          <p:cNvSpPr/>
          <p:nvPr/>
        </p:nvSpPr>
        <p:spPr>
          <a:xfrm>
            <a:off x="3227528" y="3219822"/>
            <a:ext cx="216024" cy="216000"/>
          </a:xfrm>
          <a:prstGeom prst="ellipse">
            <a:avLst/>
          </a:prstGeom>
          <a:solidFill>
            <a:srgbClr val="D2232A"/>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T2</a:t>
            </a:r>
          </a:p>
        </p:txBody>
      </p:sp>
      <p:sp>
        <p:nvSpPr>
          <p:cNvPr id="32" name="Oval 31"/>
          <p:cNvSpPr/>
          <p:nvPr/>
        </p:nvSpPr>
        <p:spPr>
          <a:xfrm>
            <a:off x="3227528" y="2787774"/>
            <a:ext cx="216024" cy="216000"/>
          </a:xfrm>
          <a:prstGeom prst="ellipse">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T1</a:t>
            </a:r>
          </a:p>
        </p:txBody>
      </p:sp>
      <p:cxnSp>
        <p:nvCxnSpPr>
          <p:cNvPr id="33" name="Straight Connector 32"/>
          <p:cNvCxnSpPr/>
          <p:nvPr/>
        </p:nvCxnSpPr>
        <p:spPr>
          <a:xfrm>
            <a:off x="2891986" y="2258333"/>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900576" y="3075806"/>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915816" y="4874865"/>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2900576" y="4227934"/>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2900576" y="1890457"/>
            <a:ext cx="6192688" cy="0"/>
          </a:xfrm>
          <a:prstGeom prst="line">
            <a:avLst/>
          </a:prstGeom>
          <a:ln w="3175"/>
        </p:spPr>
        <p:style>
          <a:lnRef idx="2">
            <a:schemeClr val="accent1"/>
          </a:lnRef>
          <a:fillRef idx="0">
            <a:schemeClr val="accent1"/>
          </a:fillRef>
          <a:effectRef idx="1">
            <a:schemeClr val="accent1"/>
          </a:effectRef>
          <a:fontRef idx="minor">
            <a:schemeClr val="tx1"/>
          </a:fontRef>
        </p:style>
      </p:cxnSp>
      <p:sp>
        <p:nvSpPr>
          <p:cNvPr id="41" name="Oval 40"/>
          <p:cNvSpPr/>
          <p:nvPr/>
        </p:nvSpPr>
        <p:spPr>
          <a:xfrm>
            <a:off x="3203848" y="4299966"/>
            <a:ext cx="216024" cy="216000"/>
          </a:xfrm>
          <a:prstGeom prst="ellipse">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T2</a:t>
            </a:r>
          </a:p>
        </p:txBody>
      </p:sp>
      <p:sp>
        <p:nvSpPr>
          <p:cNvPr id="42" name="Oval 41"/>
          <p:cNvSpPr/>
          <p:nvPr/>
        </p:nvSpPr>
        <p:spPr>
          <a:xfrm>
            <a:off x="3203848" y="3867918"/>
            <a:ext cx="216024" cy="216000"/>
          </a:xfrm>
          <a:prstGeom prst="ellipse">
            <a:avLst/>
          </a:prstGeom>
          <a:solidFill>
            <a:srgbClr val="92D050"/>
          </a:solidFill>
          <a:ln>
            <a:solidFill>
              <a:srgbClr val="92D05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GB" sz="700" dirty="0">
                <a:solidFill>
                  <a:srgbClr val="FFFFFF"/>
                </a:solidFill>
              </a:rPr>
              <a:t>T1</a:t>
            </a:r>
          </a:p>
        </p:txBody>
      </p:sp>
      <p:sp>
        <p:nvSpPr>
          <p:cNvPr id="27" name="TextBox 26"/>
          <p:cNvSpPr txBox="1"/>
          <p:nvPr/>
        </p:nvSpPr>
        <p:spPr>
          <a:xfrm>
            <a:off x="7164288" y="88170"/>
            <a:ext cx="1830169" cy="338554"/>
          </a:xfrm>
          <a:prstGeom prst="rect">
            <a:avLst/>
          </a:prstGeom>
          <a:noFill/>
        </p:spPr>
        <p:txBody>
          <a:bodyPr wrap="square" rtlCol="0">
            <a:spAutoFit/>
          </a:bodyPr>
          <a:lstStyle/>
          <a:p>
            <a:r>
              <a:rPr lang="en-GB" sz="800" dirty="0">
                <a:solidFill>
                  <a:schemeClr val="tx1">
                    <a:lumMod val="50000"/>
                    <a:lumOff val="50000"/>
                  </a:schemeClr>
                </a:solidFill>
              </a:rPr>
              <a:t>T1 = delivery of Track 1 (13 CRs)</a:t>
            </a:r>
          </a:p>
          <a:p>
            <a:r>
              <a:rPr lang="en-GB" sz="800" dirty="0">
                <a:solidFill>
                  <a:schemeClr val="tx1">
                    <a:lumMod val="50000"/>
                    <a:lumOff val="50000"/>
                  </a:schemeClr>
                </a:solidFill>
              </a:rPr>
              <a:t>T2 = Delivery of XRN 4454</a:t>
            </a:r>
          </a:p>
        </p:txBody>
      </p:sp>
    </p:spTree>
    <p:extLst>
      <p:ext uri="{BB962C8B-B14F-4D97-AF65-F5344CB8AC3E}">
        <p14:creationId xmlns:p14="http://schemas.microsoft.com/office/powerpoint/2010/main" val="296672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44207101"/>
              </p:ext>
            </p:extLst>
          </p:nvPr>
        </p:nvGraphicFramePr>
        <p:xfrm>
          <a:off x="94583" y="3486502"/>
          <a:ext cx="8928992" cy="1173480"/>
        </p:xfrm>
        <a:graphic>
          <a:graphicData uri="http://schemas.openxmlformats.org/drawingml/2006/table">
            <a:tbl>
              <a:tblPr firstRow="1" bandRow="1"/>
              <a:tblGrid>
                <a:gridCol w="215702">
                  <a:extLst>
                    <a:ext uri="{9D8B030D-6E8A-4147-A177-3AD203B41FA5}">
                      <a16:colId xmlns:a16="http://schemas.microsoft.com/office/drawing/2014/main" val="20000"/>
                    </a:ext>
                  </a:extLst>
                </a:gridCol>
                <a:gridCol w="1928405">
                  <a:extLst>
                    <a:ext uri="{9D8B030D-6E8A-4147-A177-3AD203B41FA5}">
                      <a16:colId xmlns:a16="http://schemas.microsoft.com/office/drawing/2014/main" val="20001"/>
                    </a:ext>
                  </a:extLst>
                </a:gridCol>
                <a:gridCol w="2095954">
                  <a:extLst>
                    <a:ext uri="{9D8B030D-6E8A-4147-A177-3AD203B41FA5}">
                      <a16:colId xmlns:a16="http://schemas.microsoft.com/office/drawing/2014/main" val="20002"/>
                    </a:ext>
                  </a:extLst>
                </a:gridCol>
                <a:gridCol w="2205692">
                  <a:extLst>
                    <a:ext uri="{9D8B030D-6E8A-4147-A177-3AD203B41FA5}">
                      <a16:colId xmlns:a16="http://schemas.microsoft.com/office/drawing/2014/main" val="20003"/>
                    </a:ext>
                  </a:extLst>
                </a:gridCol>
                <a:gridCol w="2483239">
                  <a:extLst>
                    <a:ext uri="{9D8B030D-6E8A-4147-A177-3AD203B41FA5}">
                      <a16:colId xmlns:a16="http://schemas.microsoft.com/office/drawing/2014/main" val="20004"/>
                    </a:ext>
                  </a:extLst>
                </a:gridCol>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Proposed Option</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b="1" kern="1200" dirty="0">
                          <a:solidFill>
                            <a:schemeClr val="tx1"/>
                          </a:solidFill>
                          <a:latin typeface="+mn-lt"/>
                          <a:ea typeface="+mn-ea"/>
                          <a:cs typeface="+mn-cs"/>
                        </a:rPr>
                        <a:t>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GB" sz="900" dirty="0">
                          <a:solidFill>
                            <a:schemeClr val="tx1"/>
                          </a:solidFill>
                        </a:rPr>
                        <a:t>Disadvantage(s)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Contingency</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10000"/>
                  </a:ext>
                </a:extLst>
              </a:tr>
              <a:tr h="5268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800" dirty="0">
                          <a:solidFill>
                            <a:schemeClr val="tx1"/>
                          </a:solidFill>
                        </a:rPr>
                        <a:t>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u="none" dirty="0"/>
                        <a:t>Split Release 3 delivery into two tracks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b="1" baseline="0" dirty="0">
                        <a:solidFill>
                          <a:srgbClr val="00B05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800" b="1" baseline="0" dirty="0">
                          <a:solidFill>
                            <a:srgbClr val="00B050"/>
                          </a:solidFill>
                        </a:rPr>
                        <a:t>GREEN</a:t>
                      </a:r>
                      <a:endParaRPr lang="en-GB" sz="800" b="1" dirty="0">
                        <a:solidFill>
                          <a:srgbClr val="00B05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a:solidFill>
                          <a:schemeClr val="tx1"/>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Opportunity to deliver 13 industry priority CRs on planned R3 Go Live date (build is complete for these CRs)</a:t>
                      </a:r>
                    </a:p>
                    <a:p>
                      <a:pPr marL="171450" indent="-171450">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Controlled Trajectory for XRN 4454 independent of 13 CRs </a:t>
                      </a:r>
                    </a:p>
                    <a:p>
                      <a:pPr marL="171450" indent="-171450">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Fuller testing of XRN 4454</a:t>
                      </a:r>
                    </a:p>
                    <a:p>
                      <a:pPr marL="171450" indent="-171450">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Adds greater quality certainty for both sets of CRs</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lgn="l">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2 Go Live points</a:t>
                      </a:r>
                    </a:p>
                    <a:p>
                      <a:pPr marL="171450" indent="-171450" algn="l">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Some elements of parallelism (e.g. PIS period for 13 CRs with MT for XRN 4454 is being undertaken)</a:t>
                      </a:r>
                    </a:p>
                    <a:p>
                      <a:pPr marL="171450" indent="-171450" algn="l">
                        <a:buFont typeface="Arial" panose="020B0604020202020204" pitchFamily="34" charset="0"/>
                        <a:buChar char="•"/>
                      </a:pPr>
                      <a:r>
                        <a:rPr lang="en-GB" sz="700" b="0" kern="1200" baseline="0" dirty="0">
                          <a:solidFill>
                            <a:schemeClr val="dk1"/>
                          </a:solidFill>
                          <a:effectLst/>
                          <a:latin typeface="+mj-lt"/>
                          <a:ea typeface="Calibri" panose="020F0502020204030204" pitchFamily="34" charset="0"/>
                          <a:cs typeface="Times New Roman" panose="02020603050405020304" pitchFamily="18" charset="0"/>
                        </a:rPr>
                        <a:t>Potential cost implications may exist for this option</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Contingency for 13 CRs is </a:t>
                      </a:r>
                      <a:r>
                        <a:rPr lang="en-GB" sz="700" kern="1200" baseline="0" dirty="0">
                          <a:solidFill>
                            <a:schemeClr val="tx1"/>
                          </a:solidFill>
                          <a:latin typeface="Arial"/>
                          <a:ea typeface="+mn-ea"/>
                          <a:cs typeface="+mn-cs"/>
                        </a:rPr>
                        <a:t>30</a:t>
                      </a:r>
                      <a:r>
                        <a:rPr lang="en-GB" sz="700" kern="1200" baseline="30000" dirty="0">
                          <a:solidFill>
                            <a:schemeClr val="tx1"/>
                          </a:solidFill>
                          <a:latin typeface="Arial"/>
                          <a:ea typeface="+mn-ea"/>
                          <a:cs typeface="+mn-cs"/>
                        </a:rPr>
                        <a:t>th</a:t>
                      </a:r>
                      <a:r>
                        <a:rPr lang="en-GB" sz="700" kern="1200" baseline="0" dirty="0">
                          <a:solidFill>
                            <a:schemeClr val="tx1"/>
                          </a:solidFill>
                          <a:latin typeface="Arial"/>
                          <a:ea typeface="+mn-ea"/>
                          <a:cs typeface="+mn-cs"/>
                        </a:rPr>
                        <a:t> November ’18</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baseline="0" dirty="0">
                          <a:solidFill>
                            <a:schemeClr val="tx1"/>
                          </a:solidFill>
                          <a:latin typeface="+mn-lt"/>
                          <a:ea typeface="+mn-ea"/>
                          <a:cs typeface="+mn-cs"/>
                        </a:rPr>
                        <a:t>Contingency for XRN 4454 is 1</a:t>
                      </a:r>
                      <a:r>
                        <a:rPr lang="en-GB" sz="700" kern="1200" baseline="30000" dirty="0">
                          <a:solidFill>
                            <a:schemeClr val="tx1"/>
                          </a:solidFill>
                          <a:latin typeface="+mn-lt"/>
                          <a:ea typeface="+mn-ea"/>
                          <a:cs typeface="+mn-cs"/>
                        </a:rPr>
                        <a:t>st</a:t>
                      </a:r>
                      <a:r>
                        <a:rPr lang="en-GB" sz="700" kern="1200" baseline="0" dirty="0">
                          <a:solidFill>
                            <a:schemeClr val="tx1"/>
                          </a:solidFill>
                          <a:latin typeface="+mn-lt"/>
                          <a:ea typeface="+mn-ea"/>
                          <a:cs typeface="+mn-cs"/>
                        </a:rPr>
                        <a:t> March ‘19 based on earliest billing window available.</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1"/>
                  </a:ext>
                </a:extLst>
              </a:tr>
            </a:tbl>
          </a:graphicData>
        </a:graphic>
      </p:graphicFrame>
      <p:sp>
        <p:nvSpPr>
          <p:cNvPr id="8" name="Title 1"/>
          <p:cNvSpPr>
            <a:spLocks noGrp="1"/>
          </p:cNvSpPr>
          <p:nvPr>
            <p:ph type="ctrTitle"/>
          </p:nvPr>
        </p:nvSpPr>
        <p:spPr>
          <a:xfrm>
            <a:off x="93516" y="88170"/>
            <a:ext cx="9050483" cy="566457"/>
          </a:xfrm>
        </p:spPr>
        <p:txBody>
          <a:bodyPr/>
          <a:lstStyle/>
          <a:p>
            <a:r>
              <a:rPr lang="en-US" sz="1600" u="none" dirty="0"/>
              <a:t>Option 4: Split Release 3 delivery into two tracks</a:t>
            </a:r>
            <a:endParaRPr lang="en-GB" sz="1600" u="none" dirty="0"/>
          </a:p>
        </p:txBody>
      </p:sp>
      <p:sp>
        <p:nvSpPr>
          <p:cNvPr id="11" name="Rectangle 10"/>
          <p:cNvSpPr/>
          <p:nvPr/>
        </p:nvSpPr>
        <p:spPr>
          <a:xfrm>
            <a:off x="0" y="4732570"/>
            <a:ext cx="6948264" cy="276999"/>
          </a:xfrm>
          <a:prstGeom prst="rect">
            <a:avLst/>
          </a:prstGeom>
          <a:noFill/>
        </p:spPr>
        <p:txBody>
          <a:bodyPr wrap="square">
            <a:spAutoFit/>
          </a:bodyPr>
          <a:lstStyle/>
          <a:p>
            <a:r>
              <a:rPr lang="en-GB" sz="1200" b="1" u="sng" dirty="0">
                <a:solidFill>
                  <a:srgbClr val="00B050"/>
                </a:solidFill>
              </a:rPr>
              <a:t>This is the project recommended option</a:t>
            </a:r>
          </a:p>
        </p:txBody>
      </p:sp>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16" y="654627"/>
            <a:ext cx="9095383" cy="270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bwMode="auto">
          <a:xfrm>
            <a:off x="7829023" y="45368"/>
            <a:ext cx="108012" cy="108004"/>
          </a:xfrm>
          <a:prstGeom prst="rect">
            <a:avLst/>
          </a:prstGeom>
          <a:solidFill>
            <a:srgbClr val="FFFF00">
              <a:alpha val="49804"/>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6" name="Rectangle 15"/>
          <p:cNvSpPr/>
          <p:nvPr/>
        </p:nvSpPr>
        <p:spPr bwMode="auto">
          <a:xfrm>
            <a:off x="7837296" y="235551"/>
            <a:ext cx="108012" cy="108004"/>
          </a:xfrm>
          <a:prstGeom prst="rect">
            <a:avLst/>
          </a:prstGeom>
          <a:solidFill>
            <a:srgbClr val="FFC000">
              <a:alpha val="75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7" name="TextBox 16"/>
          <p:cNvSpPr txBox="1"/>
          <p:nvPr/>
        </p:nvSpPr>
        <p:spPr>
          <a:xfrm>
            <a:off x="7964981" y="7037"/>
            <a:ext cx="690111" cy="184666"/>
          </a:xfrm>
          <a:prstGeom prst="rect">
            <a:avLst/>
          </a:prstGeom>
          <a:noFill/>
        </p:spPr>
        <p:txBody>
          <a:bodyPr wrap="square" rtlCol="0">
            <a:spAutoFit/>
          </a:bodyPr>
          <a:lstStyle/>
          <a:p>
            <a:r>
              <a:rPr lang="en-GB" sz="600" dirty="0"/>
              <a:t>Delay period</a:t>
            </a:r>
          </a:p>
        </p:txBody>
      </p:sp>
      <p:sp>
        <p:nvSpPr>
          <p:cNvPr id="18" name="TextBox 17"/>
          <p:cNvSpPr txBox="1"/>
          <p:nvPr/>
        </p:nvSpPr>
        <p:spPr>
          <a:xfrm>
            <a:off x="7964981" y="200163"/>
            <a:ext cx="1155339" cy="276999"/>
          </a:xfrm>
          <a:prstGeom prst="rect">
            <a:avLst/>
          </a:prstGeom>
          <a:noFill/>
        </p:spPr>
        <p:txBody>
          <a:bodyPr wrap="square" rtlCol="0">
            <a:spAutoFit/>
          </a:bodyPr>
          <a:lstStyle/>
          <a:p>
            <a:r>
              <a:rPr lang="en-GB" sz="600" dirty="0"/>
              <a:t>Additional period required to complete phase(s)</a:t>
            </a:r>
          </a:p>
        </p:txBody>
      </p:sp>
    </p:spTree>
    <p:extLst>
      <p:ext uri="{BB962C8B-B14F-4D97-AF65-F5344CB8AC3E}">
        <p14:creationId xmlns:p14="http://schemas.microsoft.com/office/powerpoint/2010/main" val="3702305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1"/>
          <p:cNvSpPr>
            <a:spLocks noGrp="1"/>
          </p:cNvSpPr>
          <p:nvPr>
            <p:ph type="ctrTitle"/>
          </p:nvPr>
        </p:nvSpPr>
        <p:spPr>
          <a:xfrm>
            <a:off x="93517" y="88170"/>
            <a:ext cx="8900940" cy="566457"/>
          </a:xfrm>
        </p:spPr>
        <p:txBody>
          <a:bodyPr/>
          <a:lstStyle/>
          <a:p>
            <a:r>
              <a:rPr lang="en-GB" u="none" dirty="0"/>
              <a:t>Options summary</a:t>
            </a:r>
          </a:p>
        </p:txBody>
      </p:sp>
      <p:sp>
        <p:nvSpPr>
          <p:cNvPr id="3" name="TextBox 2"/>
          <p:cNvSpPr txBox="1"/>
          <p:nvPr/>
        </p:nvSpPr>
        <p:spPr>
          <a:xfrm>
            <a:off x="22126" y="654627"/>
            <a:ext cx="9021015" cy="2092881"/>
          </a:xfrm>
          <a:prstGeom prst="rect">
            <a:avLst/>
          </a:prstGeom>
          <a:solidFill>
            <a:schemeClr val="bg1"/>
          </a:solidFill>
        </p:spPr>
        <p:txBody>
          <a:bodyPr wrap="square" rtlCol="0">
            <a:spAutoFit/>
          </a:bodyPr>
          <a:lstStyle/>
          <a:p>
            <a:pPr marL="285750" indent="-285750">
              <a:lnSpc>
                <a:spcPct val="200000"/>
              </a:lnSpc>
              <a:buFont typeface="Wingdings" panose="05000000000000000000" pitchFamily="2" charset="2"/>
              <a:buChar char="§"/>
            </a:pPr>
            <a:r>
              <a:rPr lang="en-GB" sz="1200" dirty="0">
                <a:solidFill>
                  <a:srgbClr val="3E5AA8"/>
                </a:solidFill>
              </a:rPr>
              <a:t>The latest round of planning forecasts have shown a greater slippage of build and testing forecasts for XRN 4454 </a:t>
            </a:r>
          </a:p>
          <a:p>
            <a:pPr marL="285750" indent="-285750">
              <a:lnSpc>
                <a:spcPct val="200000"/>
              </a:lnSpc>
              <a:buFont typeface="Wingdings" panose="05000000000000000000" pitchFamily="2" charset="2"/>
              <a:buChar char="§"/>
            </a:pPr>
            <a:r>
              <a:rPr lang="en-GB" sz="1200" dirty="0">
                <a:solidFill>
                  <a:srgbClr val="3E5AA8"/>
                </a:solidFill>
              </a:rPr>
              <a:t>These phase forecasts have been taken into account while presenting the Xoserve recommended view for this committee’s consideration (Option 4) </a:t>
            </a:r>
          </a:p>
          <a:p>
            <a:pPr marL="285750" indent="-285750">
              <a:lnSpc>
                <a:spcPct val="200000"/>
              </a:lnSpc>
              <a:buFont typeface="Wingdings" panose="05000000000000000000" pitchFamily="2" charset="2"/>
              <a:buChar char="§"/>
            </a:pPr>
            <a:r>
              <a:rPr lang="en-US" sz="1200" dirty="0">
                <a:solidFill>
                  <a:srgbClr val="3E5AA8"/>
                </a:solidFill>
              </a:rPr>
              <a:t>This plan option geared towards earliest delivery dates for most of R3 scope while ensuring plan certainty for remaining scope, contingency scenarios have been thought through and presented within the slides</a:t>
            </a:r>
          </a:p>
          <a:p>
            <a:pPr marL="171450" indent="-171450">
              <a:buFont typeface="Wingdings" panose="05000000000000000000" pitchFamily="2" charset="2"/>
              <a:buChar char="Ø"/>
            </a:pPr>
            <a:endParaRPr lang="en-GB" sz="1000" dirty="0">
              <a:solidFill>
                <a:srgbClr val="000000"/>
              </a:solidFill>
            </a:endParaRPr>
          </a:p>
        </p:txBody>
      </p:sp>
    </p:spTree>
    <p:extLst>
      <p:ext uri="{BB962C8B-B14F-4D97-AF65-F5344CB8AC3E}">
        <p14:creationId xmlns:p14="http://schemas.microsoft.com/office/powerpoint/2010/main" val="330590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93517" y="88170"/>
            <a:ext cx="8900940" cy="566457"/>
          </a:xfrm>
        </p:spPr>
        <p:txBody>
          <a:bodyPr/>
          <a:lstStyle/>
          <a:p>
            <a:r>
              <a:rPr lang="en-GB" u="none" dirty="0"/>
              <a:t>Next Steps</a:t>
            </a:r>
          </a:p>
        </p:txBody>
      </p:sp>
      <p:sp>
        <p:nvSpPr>
          <p:cNvPr id="3" name="TextBox 2"/>
          <p:cNvSpPr txBox="1"/>
          <p:nvPr/>
        </p:nvSpPr>
        <p:spPr>
          <a:xfrm>
            <a:off x="93517" y="654627"/>
            <a:ext cx="8900939" cy="1569660"/>
          </a:xfrm>
          <a:prstGeom prst="rect">
            <a:avLst/>
          </a:prstGeom>
          <a:noFill/>
        </p:spPr>
        <p:txBody>
          <a:bodyPr wrap="square" rtlCol="0">
            <a:spAutoFit/>
          </a:bodyPr>
          <a:lstStyle/>
          <a:p>
            <a:pPr marL="285750" indent="-285750">
              <a:lnSpc>
                <a:spcPct val="200000"/>
              </a:lnSpc>
              <a:buFont typeface="Wingdings" panose="05000000000000000000" pitchFamily="2" charset="2"/>
              <a:buChar char="Ø"/>
            </a:pPr>
            <a:r>
              <a:rPr lang="en-GB" sz="1200" dirty="0">
                <a:solidFill>
                  <a:srgbClr val="3E5AA8"/>
                </a:solidFill>
              </a:rPr>
              <a:t>R3 Plan options for </a:t>
            </a:r>
            <a:r>
              <a:rPr lang="en-GB" sz="1200" b="1" dirty="0">
                <a:solidFill>
                  <a:srgbClr val="3E5AA8"/>
                </a:solidFill>
              </a:rPr>
              <a:t>ChMC consideration and feedback </a:t>
            </a:r>
            <a:r>
              <a:rPr lang="en-GB" sz="1200" dirty="0">
                <a:solidFill>
                  <a:srgbClr val="3E5AA8"/>
                </a:solidFill>
              </a:rPr>
              <a:t>requested</a:t>
            </a:r>
          </a:p>
          <a:p>
            <a:pPr marL="285750" indent="-285750">
              <a:lnSpc>
                <a:spcPct val="200000"/>
              </a:lnSpc>
              <a:buFont typeface="Wingdings" panose="05000000000000000000" pitchFamily="2" charset="2"/>
              <a:buChar char="Ø"/>
            </a:pPr>
            <a:r>
              <a:rPr lang="en-GB" sz="1200" dirty="0">
                <a:solidFill>
                  <a:srgbClr val="3E5AA8"/>
                </a:solidFill>
              </a:rPr>
              <a:t>Options to be presented to DSG on 16</a:t>
            </a:r>
            <a:r>
              <a:rPr lang="en-GB" sz="1200" baseline="30000" dirty="0">
                <a:solidFill>
                  <a:srgbClr val="3E5AA8"/>
                </a:solidFill>
              </a:rPr>
              <a:t>th</a:t>
            </a:r>
            <a:r>
              <a:rPr lang="en-GB" sz="1200" dirty="0">
                <a:solidFill>
                  <a:srgbClr val="3E5AA8"/>
                </a:solidFill>
              </a:rPr>
              <a:t> July for a detailed discussion for their recommendation </a:t>
            </a:r>
          </a:p>
          <a:p>
            <a:pPr marL="285750" indent="-285750">
              <a:lnSpc>
                <a:spcPct val="200000"/>
              </a:lnSpc>
              <a:buFont typeface="Wingdings" panose="05000000000000000000" pitchFamily="2" charset="2"/>
              <a:buChar char="Ø"/>
            </a:pPr>
            <a:r>
              <a:rPr lang="en-GB" sz="1200" b="1" dirty="0">
                <a:solidFill>
                  <a:srgbClr val="3E5AA8"/>
                </a:solidFill>
              </a:rPr>
              <a:t>Decision sought by w/c 23</a:t>
            </a:r>
            <a:r>
              <a:rPr lang="en-GB" sz="1200" b="1" baseline="30000" dirty="0">
                <a:solidFill>
                  <a:srgbClr val="3E5AA8"/>
                </a:solidFill>
              </a:rPr>
              <a:t>rd</a:t>
            </a:r>
            <a:r>
              <a:rPr lang="en-GB" sz="1200" b="1" dirty="0">
                <a:solidFill>
                  <a:srgbClr val="3E5AA8"/>
                </a:solidFill>
              </a:rPr>
              <a:t> July </a:t>
            </a:r>
            <a:r>
              <a:rPr lang="en-GB" sz="1200" dirty="0">
                <a:solidFill>
                  <a:srgbClr val="3E5AA8"/>
                </a:solidFill>
              </a:rPr>
              <a:t>to enable Xoserve and market participants to sufficiently prepare for subsequent MT and deployment trajectories (request for Extraordinary ChMC)</a:t>
            </a:r>
          </a:p>
        </p:txBody>
      </p:sp>
    </p:spTree>
    <p:extLst>
      <p:ext uri="{BB962C8B-B14F-4D97-AF65-F5344CB8AC3E}">
        <p14:creationId xmlns:p14="http://schemas.microsoft.com/office/powerpoint/2010/main" val="350594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93517" y="1851670"/>
            <a:ext cx="8900940" cy="566457"/>
          </a:xfrm>
        </p:spPr>
        <p:txBody>
          <a:bodyPr/>
          <a:lstStyle/>
          <a:p>
            <a:r>
              <a:rPr lang="en-GB" u="none" dirty="0"/>
              <a:t>Appendices</a:t>
            </a:r>
          </a:p>
        </p:txBody>
      </p:sp>
    </p:spTree>
    <p:extLst>
      <p:ext uri="{BB962C8B-B14F-4D97-AF65-F5344CB8AC3E}">
        <p14:creationId xmlns:p14="http://schemas.microsoft.com/office/powerpoint/2010/main" val="375121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444784959"/>
              </p:ext>
            </p:extLst>
          </p:nvPr>
        </p:nvGraphicFramePr>
        <p:xfrm>
          <a:off x="94583" y="3147814"/>
          <a:ext cx="8928992" cy="1173480"/>
        </p:xfrm>
        <a:graphic>
          <a:graphicData uri="http://schemas.openxmlformats.org/drawingml/2006/table">
            <a:tbl>
              <a:tblPr firstRow="1" bandRow="1"/>
              <a:tblGrid>
                <a:gridCol w="215702">
                  <a:extLst>
                    <a:ext uri="{9D8B030D-6E8A-4147-A177-3AD203B41FA5}">
                      <a16:colId xmlns:a16="http://schemas.microsoft.com/office/drawing/2014/main" val="20000"/>
                    </a:ext>
                  </a:extLst>
                </a:gridCol>
                <a:gridCol w="1928405">
                  <a:extLst>
                    <a:ext uri="{9D8B030D-6E8A-4147-A177-3AD203B41FA5}">
                      <a16:colId xmlns:a16="http://schemas.microsoft.com/office/drawing/2014/main" val="20001"/>
                    </a:ext>
                  </a:extLst>
                </a:gridCol>
                <a:gridCol w="2095954">
                  <a:extLst>
                    <a:ext uri="{9D8B030D-6E8A-4147-A177-3AD203B41FA5}">
                      <a16:colId xmlns:a16="http://schemas.microsoft.com/office/drawing/2014/main" val="20002"/>
                    </a:ext>
                  </a:extLst>
                </a:gridCol>
                <a:gridCol w="2205692">
                  <a:extLst>
                    <a:ext uri="{9D8B030D-6E8A-4147-A177-3AD203B41FA5}">
                      <a16:colId xmlns:a16="http://schemas.microsoft.com/office/drawing/2014/main" val="20003"/>
                    </a:ext>
                  </a:extLst>
                </a:gridCol>
                <a:gridCol w="2483239">
                  <a:extLst>
                    <a:ext uri="{9D8B030D-6E8A-4147-A177-3AD203B41FA5}">
                      <a16:colId xmlns:a16="http://schemas.microsoft.com/office/drawing/2014/main" val="20004"/>
                    </a:ext>
                  </a:extLst>
                </a:gridCol>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Proposed Option</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b="1" kern="1200" dirty="0">
                          <a:solidFill>
                            <a:schemeClr val="tx1"/>
                          </a:solidFill>
                          <a:latin typeface="+mn-lt"/>
                          <a:ea typeface="+mn-ea"/>
                          <a:cs typeface="+mn-cs"/>
                        </a:rPr>
                        <a:t>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l"/>
                      <a:r>
                        <a:rPr lang="en-GB" sz="900" dirty="0">
                          <a:solidFill>
                            <a:schemeClr val="tx1"/>
                          </a:solidFill>
                        </a:rPr>
                        <a:t>Disadvantage(s)</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GB" sz="900" dirty="0">
                          <a:solidFill>
                            <a:schemeClr val="tx1"/>
                          </a:solidFill>
                        </a:rPr>
                        <a:t>Contingency</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10000"/>
                  </a:ext>
                </a:extLst>
              </a:tr>
              <a:tr h="526895">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GB" sz="800" dirty="0">
                          <a:solidFill>
                            <a:schemeClr val="tx1"/>
                          </a:solidFill>
                        </a:rPr>
                        <a:t>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u="none" dirty="0"/>
                        <a:t>Option 1: Current Plan (Continue As-Is)</a:t>
                      </a:r>
                      <a:endParaRPr lang="en-GB" sz="8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u="none" dirty="0"/>
                    </a:p>
                    <a:p>
                      <a:pPr marL="0" marR="0" indent="0" algn="l" defTabSz="914400" rtl="0" eaLnBrk="1" fontAlgn="auto" latinLnBrk="0" hangingPunct="1">
                        <a:lnSpc>
                          <a:spcPct val="100000"/>
                        </a:lnSpc>
                        <a:spcBef>
                          <a:spcPts val="0"/>
                        </a:spcBef>
                        <a:spcAft>
                          <a:spcPts val="0"/>
                        </a:spcAft>
                        <a:buClrTx/>
                        <a:buSzTx/>
                        <a:buFontTx/>
                        <a:buNone/>
                        <a:tabLst/>
                        <a:defRPr/>
                      </a:pPr>
                      <a:r>
                        <a:rPr lang="en-US" sz="800" b="1" u="none" dirty="0">
                          <a:solidFill>
                            <a:srgbClr val="FF0000"/>
                          </a:solidFill>
                        </a:rPr>
                        <a:t>RED</a:t>
                      </a:r>
                      <a:endParaRPr lang="en-GB" sz="800" b="1" dirty="0">
                        <a:solidFill>
                          <a:srgbClr val="FF000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indent="-171450">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All CRs for Release 3 are delivered together for the original Release 3 date </a:t>
                      </a:r>
                    </a:p>
                    <a:p>
                      <a:pPr marL="171450" indent="-171450">
                        <a:buFont typeface="Arial" panose="020B0604020202020204" pitchFamily="34" charset="0"/>
                        <a:buChar char="•"/>
                      </a:pPr>
                      <a:r>
                        <a:rPr lang="en-GB" sz="800" b="0" kern="1200" baseline="0" dirty="0">
                          <a:solidFill>
                            <a:schemeClr val="dk1"/>
                          </a:solidFill>
                          <a:effectLst/>
                          <a:latin typeface="+mj-lt"/>
                          <a:ea typeface="Calibri" panose="020F0502020204030204" pitchFamily="34" charset="0"/>
                          <a:cs typeface="Times New Roman" panose="02020603050405020304" pitchFamily="18" charset="0"/>
                        </a:rPr>
                        <a:t>Track 1 (13 CRs) have completed build and are on track in Testing making this track achievable for original Go Live timelines</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a:solidFill>
                            <a:schemeClr val="dk1"/>
                          </a:solidFill>
                          <a:effectLst/>
                          <a:latin typeface="Arial"/>
                          <a:ea typeface="Calibri" panose="020F0502020204030204" pitchFamily="34" charset="0"/>
                          <a:cs typeface="Times New Roman" panose="02020603050405020304" pitchFamily="18" charset="0"/>
                        </a:rPr>
                        <a:t>Insufficient plan time to complete XRN 4454 for 02</a:t>
                      </a:r>
                      <a:r>
                        <a:rPr lang="en-GB" sz="800" b="0" kern="1200" baseline="30000" dirty="0">
                          <a:solidFill>
                            <a:schemeClr val="dk1"/>
                          </a:solidFill>
                          <a:effectLst/>
                          <a:latin typeface="Arial"/>
                          <a:ea typeface="Calibri" panose="020F0502020204030204" pitchFamily="34" charset="0"/>
                          <a:cs typeface="Times New Roman" panose="02020603050405020304" pitchFamily="18" charset="0"/>
                        </a:rPr>
                        <a:t>nd</a:t>
                      </a:r>
                      <a:r>
                        <a:rPr lang="en-GB" sz="800" b="0" kern="1200" baseline="0" dirty="0">
                          <a:solidFill>
                            <a:schemeClr val="dk1"/>
                          </a:solidFill>
                          <a:effectLst/>
                          <a:latin typeface="Arial"/>
                          <a:ea typeface="Calibri" panose="020F0502020204030204" pitchFamily="34" charset="0"/>
                          <a:cs typeface="Times New Roman" panose="02020603050405020304" pitchFamily="18" charset="0"/>
                        </a:rPr>
                        <a:t> November 2018</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0" kern="1200" baseline="0" dirty="0">
                        <a:solidFill>
                          <a:schemeClr val="dk1"/>
                        </a:solidFill>
                        <a:effectLst/>
                        <a:latin typeface="Arial"/>
                        <a:ea typeface="Calibri" panose="020F0502020204030204" pitchFamily="34" charset="0"/>
                        <a:cs typeface="Times New Roman" panose="02020603050405020304" pitchFamily="18"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baseline="0" dirty="0">
                          <a:solidFill>
                            <a:schemeClr val="tx1"/>
                          </a:solidFill>
                          <a:latin typeface="Arial"/>
                          <a:ea typeface="+mn-ea"/>
                          <a:cs typeface="+mn-cs"/>
                        </a:rPr>
                        <a:t>1</a:t>
                      </a:r>
                      <a:r>
                        <a:rPr lang="en-GB" sz="800" kern="1200" baseline="30000" dirty="0">
                          <a:solidFill>
                            <a:schemeClr val="tx1"/>
                          </a:solidFill>
                          <a:latin typeface="Arial"/>
                          <a:ea typeface="+mn-ea"/>
                          <a:cs typeface="+mn-cs"/>
                        </a:rPr>
                        <a:t>st</a:t>
                      </a:r>
                      <a:r>
                        <a:rPr lang="en-GB" sz="800" kern="1200" baseline="0" dirty="0">
                          <a:solidFill>
                            <a:schemeClr val="tx1"/>
                          </a:solidFill>
                          <a:latin typeface="Arial"/>
                          <a:ea typeface="+mn-ea"/>
                          <a:cs typeface="+mn-cs"/>
                        </a:rPr>
                        <a:t> February 2019</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extLst>
                  <a:ext uri="{0D108BD9-81ED-4DB2-BD59-A6C34878D82A}">
                    <a16:rowId xmlns:a16="http://schemas.microsoft.com/office/drawing/2014/main" val="10001"/>
                  </a:ext>
                </a:extLst>
              </a:tr>
            </a:tbl>
          </a:graphicData>
        </a:graphic>
      </p:graphicFrame>
      <p:sp>
        <p:nvSpPr>
          <p:cNvPr id="8" name="Title 1"/>
          <p:cNvSpPr>
            <a:spLocks noGrp="1"/>
          </p:cNvSpPr>
          <p:nvPr>
            <p:ph type="ctrTitle"/>
          </p:nvPr>
        </p:nvSpPr>
        <p:spPr>
          <a:xfrm>
            <a:off x="93516" y="88170"/>
            <a:ext cx="9050483" cy="566457"/>
          </a:xfrm>
        </p:spPr>
        <p:txBody>
          <a:bodyPr/>
          <a:lstStyle/>
          <a:p>
            <a:r>
              <a:rPr lang="en-GB" sz="1600" u="none" dirty="0"/>
              <a:t>Option 1: Current Plan (Continue As-Is)</a:t>
            </a:r>
            <a:br>
              <a:rPr lang="en-GB" sz="1600" dirty="0"/>
            </a:br>
            <a:br>
              <a:rPr lang="en-US" sz="2000" u="none" dirty="0"/>
            </a:br>
            <a:endParaRPr lang="en-GB" sz="2000" u="none" dirty="0"/>
          </a:p>
        </p:txBody>
      </p:sp>
      <p:sp>
        <p:nvSpPr>
          <p:cNvPr id="6" name="Rectangle 5"/>
          <p:cNvSpPr/>
          <p:nvPr/>
        </p:nvSpPr>
        <p:spPr bwMode="auto">
          <a:xfrm>
            <a:off x="7829023" y="45368"/>
            <a:ext cx="108012" cy="108004"/>
          </a:xfrm>
          <a:prstGeom prst="rect">
            <a:avLst/>
          </a:prstGeom>
          <a:solidFill>
            <a:srgbClr val="FFFF00">
              <a:alpha val="49804"/>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9" name="Rectangle 8"/>
          <p:cNvSpPr/>
          <p:nvPr/>
        </p:nvSpPr>
        <p:spPr bwMode="auto">
          <a:xfrm>
            <a:off x="7837296" y="235551"/>
            <a:ext cx="108012" cy="108004"/>
          </a:xfrm>
          <a:prstGeom prst="rect">
            <a:avLst/>
          </a:prstGeom>
          <a:solidFill>
            <a:srgbClr val="FFC000">
              <a:alpha val="75000"/>
            </a:srgb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
        <p:nvSpPr>
          <p:cNvPr id="10" name="TextBox 9"/>
          <p:cNvSpPr txBox="1"/>
          <p:nvPr/>
        </p:nvSpPr>
        <p:spPr>
          <a:xfrm>
            <a:off x="7964981" y="7037"/>
            <a:ext cx="690111" cy="184666"/>
          </a:xfrm>
          <a:prstGeom prst="rect">
            <a:avLst/>
          </a:prstGeom>
          <a:noFill/>
        </p:spPr>
        <p:txBody>
          <a:bodyPr wrap="square" rtlCol="0">
            <a:spAutoFit/>
          </a:bodyPr>
          <a:lstStyle/>
          <a:p>
            <a:r>
              <a:rPr lang="en-GB" sz="600" dirty="0"/>
              <a:t>Delay period</a:t>
            </a:r>
          </a:p>
        </p:txBody>
      </p:sp>
      <p:sp>
        <p:nvSpPr>
          <p:cNvPr id="11" name="TextBox 10"/>
          <p:cNvSpPr txBox="1"/>
          <p:nvPr/>
        </p:nvSpPr>
        <p:spPr>
          <a:xfrm>
            <a:off x="7964981" y="200163"/>
            <a:ext cx="1155339" cy="276999"/>
          </a:xfrm>
          <a:prstGeom prst="rect">
            <a:avLst/>
          </a:prstGeom>
          <a:noFill/>
        </p:spPr>
        <p:txBody>
          <a:bodyPr wrap="square" rtlCol="0">
            <a:spAutoFit/>
          </a:bodyPr>
          <a:lstStyle/>
          <a:p>
            <a:r>
              <a:rPr lang="en-GB" sz="600" dirty="0"/>
              <a:t>Additional period required to complete phase(s)</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218" y="843558"/>
            <a:ext cx="8849357" cy="2122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924729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81274E0A6DBA40B91C7098DD22AC2E" ma:contentTypeVersion="19" ma:contentTypeDescription="Create a new document." ma:contentTypeScope="" ma:versionID="2fb2fcaf1aa3404c2edea340a394d031">
  <xsd:schema xmlns:xsd="http://www.w3.org/2001/XMLSchema" xmlns:xs="http://www.w3.org/2001/XMLSchema" xmlns:p="http://schemas.microsoft.com/office/2006/metadata/properties" xmlns:ns2="a8d00b61-02e3-4ab5-b77b-0ca9e0a046b4" xmlns:ns3="64e0fceb-84a8-442e-b1e6-39fc5bdeafdf" targetNamespace="http://schemas.microsoft.com/office/2006/metadata/properties" ma:root="true" ma:fieldsID="64ec8ca3daa722ec470252d43603b2b5" ns2:_="" ns3:_="">
    <xsd:import namespace="a8d00b61-02e3-4ab5-b77b-0ca9e0a046b4"/>
    <xsd:import namespace="64e0fceb-84a8-442e-b1e6-39fc5bdeafdf"/>
    <xsd:element name="properties">
      <xsd:complexType>
        <xsd:sequence>
          <xsd:element name="documentManagement">
            <xsd:complexType>
              <xsd:all>
                <xsd:element ref="ns2:Owner" minOccurs="0"/>
                <xsd:element ref="ns2:Product_x0020_Type_x0020_" minOccurs="0"/>
                <xsd:element ref="ns2:Status_x0020_" minOccurs="0"/>
                <xsd:element ref="ns2:Project_x0020_Phase_x0020_" minOccurs="0"/>
                <xsd:element ref="ns2:Last_x0020_Reviewd_x0020_Date_x0020_" minOccurs="0"/>
                <xsd:element ref="ns2:Approved_x0020_date_x0020_" minOccurs="0"/>
                <xsd:element ref="ns2:Next_x0020_Review_x0020_Date_x0020_" minOccurs="0"/>
                <xsd:element ref="ns2:Version_x0020_Number_x0020_" minOccurs="0"/>
                <xsd:element ref="ns2:File_x0020_Name_x0020_" minOccurs="0"/>
                <xsd:element ref="ns2:MediaServiceMetadata" minOccurs="0"/>
                <xsd:element ref="ns2:MediaServiceFastMetadata" minOccurs="0"/>
                <xsd:element ref="ns3:SharedWithUsers" minOccurs="0"/>
                <xsd:element ref="ns3:SharedWithDetails" minOccurs="0"/>
                <xsd:element ref="ns2:Template_x0020_Description_x0020_" minOccurs="0"/>
                <xsd:element ref="ns2:Next_x0020_Review_x0020_Date" minOccurs="0"/>
                <xsd:element ref="ns2:Change_x0020_Life_x0020_Cyc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00b61-02e3-4ab5-b77b-0ca9e0a046b4" elementFormDefault="qualified">
    <xsd:import namespace="http://schemas.microsoft.com/office/2006/documentManagement/types"/>
    <xsd:import namespace="http://schemas.microsoft.com/office/infopath/2007/PartnerControls"/>
    <xsd:element name="Owner" ma:index="2" nillable="true" ma:displayName="Template Owner " ma:default="Unknown" ma:internalName="Owner">
      <xsd:simpleType>
        <xsd:restriction base="dms:Choice">
          <xsd:enumeration value="Adam Turbitt"/>
          <xsd:enumeration value="Anesu Chivenga"/>
          <xsd:enumeration value="Catrin Morgan"/>
          <xsd:enumeration value="Deborah Coyle"/>
          <xsd:enumeration value="Ian Bevan"/>
          <xsd:enumeration value="Max Pemberton"/>
          <xsd:enumeration value="Mike Entwistle"/>
          <xsd:enumeration value="Rebecca Perkins"/>
          <xsd:enumeration value="Alex Stuart"/>
          <xsd:enumeration value="Andy Simpson"/>
          <xsd:enumeration value="Emma Smith"/>
          <xsd:enumeration value="Finance"/>
          <xsd:enumeration value="Procurement"/>
          <xsd:enumeration value="Rachel Hinsley"/>
          <xsd:enumeration value="Susan Helders"/>
          <xsd:enumeration value="Harvey Padham"/>
          <xsd:enumeration value="Mark Tullett"/>
          <xsd:enumeration value="Luke Moise"/>
          <xsd:enumeration value="Paul Crump"/>
          <xsd:enumeration value="Nikhil Jain"/>
          <xsd:enumeration value="Morag Cutts"/>
          <xsd:enumeration value="Parminder Dhir"/>
          <xsd:enumeration value="Unknown"/>
        </xsd:restriction>
      </xsd:simpleType>
    </xsd:element>
    <xsd:element name="Product_x0020_Type_x0020_" ma:index="3" nillable="true" ma:displayName="Template Type " ma:internalName="Product_x0020_Type_x0020_">
      <xsd:simpleType>
        <xsd:restriction base="dms:Choice">
          <xsd:enumeration value="LWI"/>
          <xsd:enumeration value="Process Flow"/>
          <xsd:enumeration value="Change Delivery Template"/>
          <xsd:enumeration value="Email Template"/>
          <xsd:enumeration value="TOR"/>
          <xsd:enumeration value="Guidance"/>
          <xsd:enumeration value="Working File"/>
          <xsd:enumeration value="PDT Guidance"/>
          <xsd:enumeration value="Unknown"/>
        </xsd:restriction>
      </xsd:simpleType>
    </xsd:element>
    <xsd:element name="Status_x0020_" ma:index="4" nillable="true" ma:displayName="Template Status " ma:internalName="Status_x0020_">
      <xsd:simpleType>
        <xsd:restriction base="dms:Choice">
          <xsd:enumeration value="Approved"/>
          <xsd:enumeration value="Draft"/>
          <xsd:enumeration value="For Review"/>
        </xsd:restriction>
      </xsd:simpleType>
    </xsd:element>
    <xsd:element name="Project_x0020_Phase_x0020_" ma:index="5" nillable="true" ma:displayName="Level 1 Milestones " ma:internalName="Project_x0020_Phase_x0020_">
      <xsd:simpleType>
        <xsd:restriction base="dms:Choice">
          <xsd:enumeration value="1. Capture"/>
          <xsd:enumeration value="2. Start Up"/>
          <xsd:enumeration value="3. Initiation"/>
          <xsd:enumeration value="4. Design"/>
          <xsd:enumeration value="5. Build"/>
          <xsd:enumeration value="6. Test"/>
          <xsd:enumeration value="7. Training"/>
          <xsd:enumeration value="8. Implementation"/>
          <xsd:enumeration value="9. Closedown"/>
          <xsd:enumeration value="10. CIO Office Document"/>
        </xsd:restriction>
      </xsd:simpleType>
    </xsd:element>
    <xsd:element name="Last_x0020_Reviewd_x0020_Date_x0020_" ma:index="6" nillable="true" ma:displayName="Last Reviewed Date " ma:format="DateOnly" ma:internalName="Last_x0020_Reviewd_x0020_Date_x0020_">
      <xsd:simpleType>
        <xsd:restriction base="dms:DateTime"/>
      </xsd:simpleType>
    </xsd:element>
    <xsd:element name="Approved_x0020_date_x0020_" ma:index="7" nillable="true" ma:displayName="Approved date " ma:format="DateOnly" ma:internalName="Approved_x0020_date_x0020_">
      <xsd:simpleType>
        <xsd:restriction base="dms:DateTime"/>
      </xsd:simpleType>
    </xsd:element>
    <xsd:element name="Next_x0020_Review_x0020_Date_x0020_" ma:index="8" nillable="true" ma:displayName="Next Review Date " ma:format="DateOnly" ma:internalName="Next_x0020_Review_x0020_Date_x0020_">
      <xsd:simpleType>
        <xsd:restriction base="dms:DateTime"/>
      </xsd:simpleType>
    </xsd:element>
    <xsd:element name="Version_x0020_Number_x0020_" ma:index="9" nillable="true" ma:displayName="Version Number " ma:internalName="Version_x0020_Number_x0020_" ma:percentage="FALSE">
      <xsd:simpleType>
        <xsd:restriction base="dms:Number"/>
      </xsd:simpleType>
    </xsd:element>
    <xsd:element name="File_x0020_Name_x0020_" ma:index="10" nillable="true" ma:displayName="File Name " ma:internalName="File_x0020_Name_x0020_">
      <xsd:simpleType>
        <xsd:restriction base="dms:Text">
          <xsd:maxLength value="255"/>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Template_x0020_Description_x0020_" ma:index="21" nillable="true" ma:displayName="Template Description " ma:internalName="Template_x0020_Description_x0020_">
      <xsd:simpleType>
        <xsd:restriction base="dms:Note">
          <xsd:maxLength value="255"/>
        </xsd:restriction>
      </xsd:simpleType>
    </xsd:element>
    <xsd:element name="Next_x0020_Review_x0020_Date" ma:index="22" nillable="true" ma:displayName="Next Review Date" ma:format="DateOnly" ma:internalName="Next_x0020_Review_x0020_Date">
      <xsd:simpleType>
        <xsd:restriction base="dms:DateTime"/>
      </xsd:simpleType>
    </xsd:element>
    <xsd:element name="Change_x0020_Life_x0020_Cycle" ma:index="23" nillable="true" ma:displayName="Change Life Cycle" ma:description="What life cycle of the project" ma:internalName="Change_x0020_Life_x0020_Cycl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4e0fceb-84a8-442e-b1e6-39fc5bdeafd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ext_x0020_Review_x0020_Date_x0020_ xmlns="a8d00b61-02e3-4ab5-b77b-0ca9e0a046b4" xsi:nil="true"/>
    <Product_x0020_Type_x0020_ xmlns="a8d00b61-02e3-4ab5-b77b-0ca9e0a046b4" xsi:nil="true"/>
    <File_x0020_Name_x0020_ xmlns="a8d00b61-02e3-4ab5-b77b-0ca9e0a046b4" xsi:nil="true"/>
    <Next_x0020_Review_x0020_Date xmlns="a8d00b61-02e3-4ab5-b77b-0ca9e0a046b4" xsi:nil="true"/>
    <Project_x0020_Phase_x0020_ xmlns="a8d00b61-02e3-4ab5-b77b-0ca9e0a046b4" xsi:nil="true"/>
    <Change_x0020_Life_x0020_Cycle xmlns="a8d00b61-02e3-4ab5-b77b-0ca9e0a046b4" xsi:nil="true"/>
    <Status_x0020_ xmlns="a8d00b61-02e3-4ab5-b77b-0ca9e0a046b4" xsi:nil="true"/>
    <Approved_x0020_date_x0020_ xmlns="a8d00b61-02e3-4ab5-b77b-0ca9e0a046b4" xsi:nil="true"/>
    <Template_x0020_Description_x0020_ xmlns="a8d00b61-02e3-4ab5-b77b-0ca9e0a046b4" xsi:nil="true"/>
    <Owner xmlns="a8d00b61-02e3-4ab5-b77b-0ca9e0a046b4">Unknown</Owner>
    <Version_x0020_Number_x0020_ xmlns="a8d00b61-02e3-4ab5-b77b-0ca9e0a046b4" xsi:nil="true"/>
    <Last_x0020_Reviewd_x0020_Date_x0020_ xmlns="a8d00b61-02e3-4ab5-b77b-0ca9e0a046b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566B12-EF3C-4183-95CB-CBEC5851A5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d00b61-02e3-4ab5-b77b-0ca9e0a046b4"/>
    <ds:schemaRef ds:uri="64e0fceb-84a8-442e-b1e6-39fc5bdeaf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45E1A-EA83-463B-B744-ADE3D05E8049}">
  <ds:schemaRefs>
    <ds:schemaRef ds:uri="http://purl.org/dc/terms/"/>
    <ds:schemaRef ds:uri="http://www.w3.org/XML/1998/namespac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http://schemas.openxmlformats.org/package/2006/metadata/core-properties"/>
    <ds:schemaRef ds:uri="64e0fceb-84a8-442e-b1e6-39fc5bdeafdf"/>
    <ds:schemaRef ds:uri="a8d00b61-02e3-4ab5-b77b-0ca9e0a046b4"/>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6474</TotalTime>
  <Words>1171</Words>
  <Application>Microsoft Macintosh PowerPoint</Application>
  <PresentationFormat>On-screen Show (16:9)</PresentationFormat>
  <Paragraphs>156</Paragraphs>
  <Slides>11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ＭＳ Ｐゴシック</vt:lpstr>
      <vt:lpstr>Arial</vt:lpstr>
      <vt:lpstr>Calibri</vt:lpstr>
      <vt:lpstr>Times New Roman</vt:lpstr>
      <vt:lpstr>Wingdings</vt:lpstr>
      <vt:lpstr>xoserve templates</vt:lpstr>
      <vt:lpstr>1_xoserve templates</vt:lpstr>
      <vt:lpstr>Release 3 Plan Options Analysis</vt:lpstr>
      <vt:lpstr>Objective</vt:lpstr>
      <vt:lpstr>Current Plan</vt:lpstr>
      <vt:lpstr>Options summary</vt:lpstr>
      <vt:lpstr>Option 4: Split Release 3 delivery into two tracks</vt:lpstr>
      <vt:lpstr>Options summary</vt:lpstr>
      <vt:lpstr>Next Steps</vt:lpstr>
      <vt:lpstr>Appendices</vt:lpstr>
      <vt:lpstr>Option 1: Current Plan (Continue As-Is)  </vt:lpstr>
      <vt:lpstr>Option 2: Current Plan with extended MT  </vt:lpstr>
      <vt:lpstr>Option 3: Move Release 3 delivery to Contingency Date </vt:lpstr>
    </vt:vector>
  </TitlesOfParts>
  <Company>DC Freelance</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chris.shanley@gasgovernance.co.uk</cp:lastModifiedBy>
  <cp:revision>264</cp:revision>
  <cp:lastPrinted>2018-06-26T15:58:46Z</cp:lastPrinted>
  <dcterms:created xsi:type="dcterms:W3CDTF">2011-09-20T14:58:41Z</dcterms:created>
  <dcterms:modified xsi:type="dcterms:W3CDTF">2018-07-11T07:04:19Z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-289732853</vt:i4>
  </property>
  <property fmtid="{D5CDD505-2E9C-101B-9397-08002B2CF9AE}" pid="4" name="_NewReviewCycle">
    <vt:lpwstr/>
  </property>
  <property fmtid="{D5CDD505-2E9C-101B-9397-08002B2CF9AE}" pid="5" name="_EmailSubject">
    <vt:lpwstr>Extraordinary PMB for Release 3  options</vt:lpwstr>
  </property>
  <property fmtid="{D5CDD505-2E9C-101B-9397-08002B2CF9AE}" pid="6" name="_AuthorEmail">
    <vt:lpwstr>Padmini.Duvvuri@xoserve.com</vt:lpwstr>
  </property>
  <property fmtid="{D5CDD505-2E9C-101B-9397-08002B2CF9AE}" pid="7" name="_AuthorEmailDisplayName">
    <vt:lpwstr>Duvvuri, Padmini</vt:lpwstr>
  </property>
  <property fmtid="{D5CDD505-2E9C-101B-9397-08002B2CF9AE}" pid="8" name="ContentTypeId">
    <vt:lpwstr>0x0101002281274E0A6DBA40B91C7098DD22AC2E</vt:lpwstr>
  </property>
  <property fmtid="{D5CDD505-2E9C-101B-9397-08002B2CF9AE}" pid="9" name="_PreviousAdHocReviewCycleID">
    <vt:i4>2133920263</vt:i4>
  </property>
</Properties>
</file>