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notesMasterIdLst>
    <p:notesMasterId r:id="rId10"/>
  </p:notesMasterIdLst>
  <p:handoutMasterIdLst>
    <p:handoutMasterId r:id="rId11"/>
  </p:handoutMasterIdLst>
  <p:sldIdLst>
    <p:sldId id="339" r:id="rId5"/>
    <p:sldId id="382" r:id="rId6"/>
    <p:sldId id="391" r:id="rId7"/>
    <p:sldId id="380" r:id="rId8"/>
    <p:sldId id="390" r:id="rId9"/>
  </p:sldIdLst>
  <p:sldSz cx="9144000" cy="5143500" type="screen16x9"/>
  <p:notesSz cx="6724650" cy="9874250"/>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1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Foster" initials="LF"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C0C0C0"/>
    <a:srgbClr val="26A412"/>
    <a:srgbClr val="FFCC00"/>
    <a:srgbClr val="F09F0E"/>
    <a:srgbClr val="D2232A"/>
    <a:srgbClr val="1D3E61"/>
    <a:srgbClr val="68A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19" autoAdjust="0"/>
    <p:restoredTop sz="94658" autoAdjust="0"/>
  </p:normalViewPr>
  <p:slideViewPr>
    <p:cSldViewPr snapToObjects="1">
      <p:cViewPr varScale="1">
        <p:scale>
          <a:sx n="123" d="100"/>
          <a:sy n="123" d="100"/>
        </p:scale>
        <p:origin x="1216" y="18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04/07/2018</a:t>
            </a:fld>
            <a:endParaRPr lang="en-GB"/>
          </a:p>
        </p:txBody>
      </p:sp>
      <p:sp>
        <p:nvSpPr>
          <p:cNvPr id="65540" name="Rectangle 4"/>
          <p:cNvSpPr>
            <a:spLocks noGrp="1" noChangeArrowheads="1"/>
          </p:cNvSpPr>
          <p:nvPr>
            <p:ph type="ftr" sz="quarter" idx="2"/>
          </p:nvPr>
        </p:nvSpPr>
        <p:spPr bwMode="auto">
          <a:xfrm>
            <a:off x="0"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35" tIns="45717" rIns="91435" bIns="45717" rtlCol="0"/>
          <a:lstStyle>
            <a:lvl1pPr algn="l">
              <a:defRPr sz="1200"/>
            </a:lvl1pPr>
          </a:lstStyle>
          <a:p>
            <a:endParaRPr lang="en-GB"/>
          </a:p>
        </p:txBody>
      </p:sp>
      <p:sp>
        <p:nvSpPr>
          <p:cNvPr id="3" name="Date Placeholder 2"/>
          <p:cNvSpPr>
            <a:spLocks noGrp="1"/>
          </p:cNvSpPr>
          <p:nvPr>
            <p:ph type="dt" idx="1"/>
          </p:nvPr>
        </p:nvSpPr>
        <p:spPr>
          <a:xfrm>
            <a:off x="3808414" y="0"/>
            <a:ext cx="2914650" cy="493713"/>
          </a:xfrm>
          <a:prstGeom prst="rect">
            <a:avLst/>
          </a:prstGeom>
        </p:spPr>
        <p:txBody>
          <a:bodyPr vert="horz" lIns="91435" tIns="45717" rIns="91435" bIns="45717" rtlCol="0"/>
          <a:lstStyle>
            <a:lvl1pPr algn="r">
              <a:defRPr sz="1200"/>
            </a:lvl1pPr>
          </a:lstStyle>
          <a:p>
            <a:fld id="{4F0B033A-D7A2-4873-87D3-52E71CC76346}" type="datetimeFigureOut">
              <a:rPr lang="en-GB" smtClean="0"/>
              <a:t>04/07/2018</a:t>
            </a:fld>
            <a:endParaRPr lang="en-GB"/>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35" tIns="45717" rIns="91435" bIns="45717" rtlCol="0" anchor="ctr"/>
          <a:lstStyle/>
          <a:p>
            <a:endParaRPr lang="en-GB"/>
          </a:p>
        </p:txBody>
      </p:sp>
      <p:sp>
        <p:nvSpPr>
          <p:cNvPr id="5" name="Notes Placeholder 4"/>
          <p:cNvSpPr>
            <a:spLocks noGrp="1"/>
          </p:cNvSpPr>
          <p:nvPr>
            <p:ph type="body" sz="quarter" idx="3"/>
          </p:nvPr>
        </p:nvSpPr>
        <p:spPr>
          <a:xfrm>
            <a:off x="673100" y="4691063"/>
            <a:ext cx="5378450" cy="4443412"/>
          </a:xfrm>
          <a:prstGeom prst="rect">
            <a:avLst/>
          </a:prstGeom>
        </p:spPr>
        <p:txBody>
          <a:bodyPr vert="horz" lIns="91435" tIns="45717" rIns="91435" bIns="457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951"/>
            <a:ext cx="2914650" cy="493713"/>
          </a:xfrm>
          <a:prstGeom prst="rect">
            <a:avLst/>
          </a:prstGeom>
        </p:spPr>
        <p:txBody>
          <a:bodyPr vert="horz" lIns="91435" tIns="45717" rIns="91435"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3808414" y="9378951"/>
            <a:ext cx="2914650" cy="493713"/>
          </a:xfrm>
          <a:prstGeom prst="rect">
            <a:avLst/>
          </a:prstGeom>
        </p:spPr>
        <p:txBody>
          <a:bodyPr vert="horz" lIns="91435" tIns="45717" rIns="91435" bIns="4571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4" y="4443960"/>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2715766"/>
            <a:ext cx="9144000" cy="971550"/>
          </a:xfrm>
        </p:spPr>
        <p:txBody>
          <a:bodyPr/>
          <a:lstStyle/>
          <a:p>
            <a:r>
              <a:rPr lang="en-US" sz="3200" dirty="0"/>
              <a:t>DSC ChMC CSS update</a:t>
            </a:r>
            <a:br>
              <a:rPr lang="en-US" sz="3200" dirty="0"/>
            </a:br>
            <a:r>
              <a:rPr lang="en-US" sz="3200" dirty="0"/>
              <a:t>6</a:t>
            </a:r>
            <a:r>
              <a:rPr lang="en-US" sz="3200" baseline="30000" dirty="0"/>
              <a:t>th</a:t>
            </a:r>
            <a:r>
              <a:rPr lang="en-US" sz="3200" dirty="0"/>
              <a:t> July </a:t>
            </a:r>
            <a:r>
              <a:rPr lang="en-US" sz="2400" dirty="0"/>
              <a:t>2018</a:t>
            </a:r>
            <a:br>
              <a:rPr lang="en-US" sz="2400" dirty="0"/>
            </a:br>
            <a:endParaRPr lang="en-US" sz="2000" dirty="0"/>
          </a:p>
        </p:txBody>
      </p:sp>
    </p:spTree>
    <p:extLst>
      <p:ext uri="{BB962C8B-B14F-4D97-AF65-F5344CB8AC3E}">
        <p14:creationId xmlns:p14="http://schemas.microsoft.com/office/powerpoint/2010/main" val="335244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err="1"/>
              <a:t>Ofgem</a:t>
            </a:r>
            <a:r>
              <a:rPr lang="en-GB" sz="2800" dirty="0"/>
              <a:t> Switching Programme – Key Updates</a:t>
            </a:r>
          </a:p>
        </p:txBody>
      </p:sp>
      <p:sp>
        <p:nvSpPr>
          <p:cNvPr id="3" name="Content Placeholder 2"/>
          <p:cNvSpPr>
            <a:spLocks noGrp="1"/>
          </p:cNvSpPr>
          <p:nvPr>
            <p:ph idx="1"/>
          </p:nvPr>
        </p:nvSpPr>
        <p:spPr>
          <a:xfrm>
            <a:off x="228600" y="681540"/>
            <a:ext cx="8686800" cy="3618402"/>
          </a:xfrm>
        </p:spPr>
        <p:txBody>
          <a:bodyPr/>
          <a:lstStyle/>
          <a:p>
            <a:r>
              <a:rPr lang="en-GB" sz="2000" dirty="0"/>
              <a:t>At June </a:t>
            </a:r>
            <a:r>
              <a:rPr lang="en-GB" sz="2000" dirty="0" err="1"/>
              <a:t>CoMC</a:t>
            </a:r>
            <a:r>
              <a:rPr lang="en-GB" sz="2000" dirty="0"/>
              <a:t> committee, Xoserve requested:</a:t>
            </a:r>
          </a:p>
          <a:p>
            <a:pPr lvl="1"/>
            <a:r>
              <a:rPr lang="en-GB" sz="1800" dirty="0"/>
              <a:t>Approval for CSS Consequential and Bid budgets within BP18</a:t>
            </a:r>
          </a:p>
          <a:p>
            <a:pPr lvl="1"/>
            <a:r>
              <a:rPr lang="en-GB" sz="1800" dirty="0"/>
              <a:t>Approval to submit a non-binding response to DCC’s CSS Bid pre-qualification questionnaire</a:t>
            </a:r>
          </a:p>
          <a:p>
            <a:pPr marL="0" indent="0">
              <a:buNone/>
            </a:pPr>
            <a:r>
              <a:rPr lang="en-GB" sz="1800" dirty="0"/>
              <a:t>Both of these requests were approved.</a:t>
            </a:r>
          </a:p>
          <a:p>
            <a:r>
              <a:rPr lang="en-GB" sz="1800" dirty="0"/>
              <a:t>Xoserve received the Prequalification Questionnaire from DCC on 29/06/18.  Response to the Questionnaire is required for 13/07/18.</a:t>
            </a:r>
          </a:p>
          <a:p>
            <a:pPr lvl="0"/>
            <a:r>
              <a:rPr lang="en-GB" sz="1800" dirty="0"/>
              <a:t>Level 2 analysis for CSS Consequential continues. This analysis requires the extraction and assessment of high level requirements in order to drive solution options.  The analysis will be ongoing until the end of September at which point we will begin our level 3 analysis and commence Industry discussions for potential solution options.  These discussions will be taken through DSG.</a:t>
            </a:r>
          </a:p>
          <a:p>
            <a:pPr marL="0" indent="0">
              <a:buNone/>
            </a:pPr>
            <a:endParaRPr lang="en-GB" sz="1800" dirty="0"/>
          </a:p>
          <a:p>
            <a:pPr marL="0" indent="0">
              <a:buNone/>
            </a:pPr>
            <a:endParaRPr lang="en-GB" sz="2200" dirty="0"/>
          </a:p>
        </p:txBody>
      </p:sp>
    </p:spTree>
    <p:extLst>
      <p:ext uri="{BB962C8B-B14F-4D97-AF65-F5344CB8AC3E}">
        <p14:creationId xmlns:p14="http://schemas.microsoft.com/office/powerpoint/2010/main" val="213650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err="1"/>
              <a:t>Ofgem</a:t>
            </a:r>
            <a:r>
              <a:rPr lang="en-GB" sz="2800" dirty="0"/>
              <a:t> Switching Programme – Key Updates</a:t>
            </a:r>
          </a:p>
        </p:txBody>
      </p:sp>
      <p:sp>
        <p:nvSpPr>
          <p:cNvPr id="3" name="Content Placeholder 2"/>
          <p:cNvSpPr>
            <a:spLocks noGrp="1"/>
          </p:cNvSpPr>
          <p:nvPr>
            <p:ph idx="1"/>
          </p:nvPr>
        </p:nvSpPr>
        <p:spPr/>
        <p:txBody>
          <a:bodyPr/>
          <a:lstStyle/>
          <a:p>
            <a:pPr lvl="0"/>
            <a:r>
              <a:rPr lang="en-GB" sz="1800" dirty="0" err="1"/>
              <a:t>Ofgem</a:t>
            </a:r>
            <a:r>
              <a:rPr lang="en-GB" sz="1800" dirty="0"/>
              <a:t> released a consultation on the 5</a:t>
            </a:r>
            <a:r>
              <a:rPr lang="en-GB" sz="1800" baseline="30000" dirty="0"/>
              <a:t>th</a:t>
            </a:r>
            <a:r>
              <a:rPr lang="en-GB" sz="1800" dirty="0"/>
              <a:t> June for Proposed Modifications to Regulation and Governance for the new switching arrangements.  Proposals include a new dual fuel Retail Energy Code and new licence obligations.  Xoserve are currently reviewing the proposals and will share our response at </a:t>
            </a:r>
            <a:r>
              <a:rPr lang="en-GB" sz="1800" dirty="0" err="1"/>
              <a:t>CoMC</a:t>
            </a:r>
            <a:r>
              <a:rPr lang="en-GB" sz="1800" dirty="0"/>
              <a:t> on the 23</a:t>
            </a:r>
            <a:r>
              <a:rPr lang="en-GB" sz="1800" baseline="30000" dirty="0"/>
              <a:t>rd</a:t>
            </a:r>
            <a:r>
              <a:rPr lang="en-GB" sz="1800" dirty="0"/>
              <a:t> July.</a:t>
            </a:r>
          </a:p>
          <a:p>
            <a:pPr lvl="0"/>
            <a:r>
              <a:rPr lang="en-GB" sz="1800" dirty="0"/>
              <a:t>The Modification 630R review group scheduled for the 29</a:t>
            </a:r>
            <a:r>
              <a:rPr lang="en-GB" sz="1800" baseline="30000" dirty="0"/>
              <a:t>th</a:t>
            </a:r>
            <a:r>
              <a:rPr lang="en-GB" sz="1800" dirty="0"/>
              <a:t> June was cancelled.  The Workgroup report is now being prepared via e-mail and submitted to Panel. Topics covered and suggested solutions will be considered as part of the level 2 CSS Consequential analysis.</a:t>
            </a:r>
          </a:p>
          <a:p>
            <a:r>
              <a:rPr lang="en-GB" sz="1800" dirty="0"/>
              <a:t>This pack  also includes for your continued information the updates provided at the June meeting on forthcoming </a:t>
            </a:r>
            <a:r>
              <a:rPr lang="en-GB" sz="1800" dirty="0" err="1"/>
              <a:t>ChMC</a:t>
            </a:r>
            <a:r>
              <a:rPr lang="en-GB" sz="1800" dirty="0"/>
              <a:t> and </a:t>
            </a:r>
            <a:r>
              <a:rPr lang="en-GB" sz="1800" dirty="0" err="1"/>
              <a:t>CoMC</a:t>
            </a:r>
            <a:r>
              <a:rPr lang="en-GB" sz="1800" dirty="0"/>
              <a:t> considerations and associated governance.</a:t>
            </a:r>
          </a:p>
          <a:p>
            <a:pPr lvl="0"/>
            <a:endParaRPr lang="en-GB" sz="1800" dirty="0"/>
          </a:p>
          <a:p>
            <a:pPr lvl="0"/>
            <a:endParaRPr lang="en-GB" sz="1800" dirty="0"/>
          </a:p>
          <a:p>
            <a:pPr lvl="0"/>
            <a:endParaRPr lang="en-GB" sz="1800" dirty="0"/>
          </a:p>
          <a:p>
            <a:endParaRPr lang="en-GB" dirty="0"/>
          </a:p>
        </p:txBody>
      </p:sp>
    </p:spTree>
    <p:extLst>
      <p:ext uri="{BB962C8B-B14F-4D97-AF65-F5344CB8AC3E}">
        <p14:creationId xmlns:p14="http://schemas.microsoft.com/office/powerpoint/2010/main" val="191000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08412174"/>
              </p:ext>
            </p:extLst>
          </p:nvPr>
        </p:nvGraphicFramePr>
        <p:xfrm>
          <a:off x="80306" y="288559"/>
          <a:ext cx="9001110" cy="4251536"/>
        </p:xfrm>
        <a:graphic>
          <a:graphicData uri="http://schemas.openxmlformats.org/drawingml/2006/table">
            <a:tbl>
              <a:tblPr firstRow="1" bandRow="1">
                <a:tableStyleId>{5C22544A-7EE6-4342-B048-85BDC9FD1C3A}</a:tableStyleId>
              </a:tblPr>
              <a:tblGrid>
                <a:gridCol w="152010">
                  <a:extLst>
                    <a:ext uri="{9D8B030D-6E8A-4147-A177-3AD203B41FA5}">
                      <a16:colId xmlns:a16="http://schemas.microsoft.com/office/drawing/2014/main" val="20000"/>
                    </a:ext>
                  </a:extLst>
                </a:gridCol>
                <a:gridCol w="589940">
                  <a:extLst>
                    <a:ext uri="{9D8B030D-6E8A-4147-A177-3AD203B41FA5}">
                      <a16:colId xmlns:a16="http://schemas.microsoft.com/office/drawing/2014/main" val="20001"/>
                    </a:ext>
                  </a:extLst>
                </a:gridCol>
                <a:gridCol w="589940">
                  <a:extLst>
                    <a:ext uri="{9D8B030D-6E8A-4147-A177-3AD203B41FA5}">
                      <a16:colId xmlns:a16="http://schemas.microsoft.com/office/drawing/2014/main" val="20002"/>
                    </a:ext>
                  </a:extLst>
                </a:gridCol>
                <a:gridCol w="589940">
                  <a:extLst>
                    <a:ext uri="{9D8B030D-6E8A-4147-A177-3AD203B41FA5}">
                      <a16:colId xmlns:a16="http://schemas.microsoft.com/office/drawing/2014/main" val="20003"/>
                    </a:ext>
                  </a:extLst>
                </a:gridCol>
                <a:gridCol w="589940">
                  <a:extLst>
                    <a:ext uri="{9D8B030D-6E8A-4147-A177-3AD203B41FA5}">
                      <a16:colId xmlns:a16="http://schemas.microsoft.com/office/drawing/2014/main" val="20004"/>
                    </a:ext>
                  </a:extLst>
                </a:gridCol>
                <a:gridCol w="589940">
                  <a:extLst>
                    <a:ext uri="{9D8B030D-6E8A-4147-A177-3AD203B41FA5}">
                      <a16:colId xmlns:a16="http://schemas.microsoft.com/office/drawing/2014/main" val="20005"/>
                    </a:ext>
                  </a:extLst>
                </a:gridCol>
                <a:gridCol w="589940">
                  <a:extLst>
                    <a:ext uri="{9D8B030D-6E8A-4147-A177-3AD203B41FA5}">
                      <a16:colId xmlns:a16="http://schemas.microsoft.com/office/drawing/2014/main" val="20006"/>
                    </a:ext>
                  </a:extLst>
                </a:gridCol>
                <a:gridCol w="589940">
                  <a:extLst>
                    <a:ext uri="{9D8B030D-6E8A-4147-A177-3AD203B41FA5}">
                      <a16:colId xmlns:a16="http://schemas.microsoft.com/office/drawing/2014/main" val="20007"/>
                    </a:ext>
                  </a:extLst>
                </a:gridCol>
                <a:gridCol w="589940">
                  <a:extLst>
                    <a:ext uri="{9D8B030D-6E8A-4147-A177-3AD203B41FA5}">
                      <a16:colId xmlns:a16="http://schemas.microsoft.com/office/drawing/2014/main" val="20008"/>
                    </a:ext>
                  </a:extLst>
                </a:gridCol>
                <a:gridCol w="589940">
                  <a:extLst>
                    <a:ext uri="{9D8B030D-6E8A-4147-A177-3AD203B41FA5}">
                      <a16:colId xmlns:a16="http://schemas.microsoft.com/office/drawing/2014/main" val="20009"/>
                    </a:ext>
                  </a:extLst>
                </a:gridCol>
                <a:gridCol w="589940">
                  <a:extLst>
                    <a:ext uri="{9D8B030D-6E8A-4147-A177-3AD203B41FA5}">
                      <a16:colId xmlns:a16="http://schemas.microsoft.com/office/drawing/2014/main" val="20010"/>
                    </a:ext>
                  </a:extLst>
                </a:gridCol>
                <a:gridCol w="589940">
                  <a:extLst>
                    <a:ext uri="{9D8B030D-6E8A-4147-A177-3AD203B41FA5}">
                      <a16:colId xmlns:a16="http://schemas.microsoft.com/office/drawing/2014/main" val="20011"/>
                    </a:ext>
                  </a:extLst>
                </a:gridCol>
                <a:gridCol w="586648">
                  <a:extLst>
                    <a:ext uri="{9D8B030D-6E8A-4147-A177-3AD203B41FA5}">
                      <a16:colId xmlns:a16="http://schemas.microsoft.com/office/drawing/2014/main" val="20012"/>
                    </a:ext>
                  </a:extLst>
                </a:gridCol>
                <a:gridCol w="593232">
                  <a:extLst>
                    <a:ext uri="{9D8B030D-6E8A-4147-A177-3AD203B41FA5}">
                      <a16:colId xmlns:a16="http://schemas.microsoft.com/office/drawing/2014/main" val="20013"/>
                    </a:ext>
                  </a:extLst>
                </a:gridCol>
                <a:gridCol w="589940">
                  <a:extLst>
                    <a:ext uri="{9D8B030D-6E8A-4147-A177-3AD203B41FA5}">
                      <a16:colId xmlns:a16="http://schemas.microsoft.com/office/drawing/2014/main" val="20014"/>
                    </a:ext>
                  </a:extLst>
                </a:gridCol>
                <a:gridCol w="589940">
                  <a:extLst>
                    <a:ext uri="{9D8B030D-6E8A-4147-A177-3AD203B41FA5}">
                      <a16:colId xmlns:a16="http://schemas.microsoft.com/office/drawing/2014/main" val="20015"/>
                    </a:ext>
                  </a:extLst>
                </a:gridCol>
              </a:tblGrid>
              <a:tr h="194310">
                <a:tc>
                  <a:txBody>
                    <a:bodyPr/>
                    <a:lstStyle/>
                    <a:p>
                      <a:pPr algn="ctr"/>
                      <a:endParaRPr lang="en-GB" sz="800" dirty="0">
                        <a:solidFill>
                          <a:schemeClr val="bg1"/>
                        </a:solidFill>
                      </a:endParaRPr>
                    </a:p>
                  </a:txBody>
                  <a:tcPr marL="63305" marR="63305" marT="34290" marB="34290">
                    <a:lnL w="12700" cmpd="sng">
                      <a:noFill/>
                    </a:lnL>
                    <a:lnT w="12700" cmpd="sng">
                      <a:noFill/>
                    </a:lnT>
                    <a:noFill/>
                  </a:tcPr>
                </a:tc>
                <a:tc>
                  <a:txBody>
                    <a:bodyPr/>
                    <a:lstStyle/>
                    <a:p>
                      <a:pPr algn="ctr"/>
                      <a:r>
                        <a:rPr lang="en-GB" sz="800" dirty="0">
                          <a:solidFill>
                            <a:schemeClr val="bg1"/>
                          </a:solidFill>
                        </a:rPr>
                        <a:t>Q1 18</a:t>
                      </a:r>
                    </a:p>
                  </a:txBody>
                  <a:tcPr marL="63305" marR="63305" marT="34290" marB="34290"/>
                </a:tc>
                <a:tc>
                  <a:txBody>
                    <a:bodyPr/>
                    <a:lstStyle/>
                    <a:p>
                      <a:pPr algn="ctr"/>
                      <a:r>
                        <a:rPr lang="en-GB" sz="800" dirty="0">
                          <a:solidFill>
                            <a:schemeClr val="bg1"/>
                          </a:solidFill>
                        </a:rPr>
                        <a:t>Q2 18</a:t>
                      </a:r>
                    </a:p>
                  </a:txBody>
                  <a:tcPr marL="63305" marR="63305" marT="34290" marB="34290"/>
                </a:tc>
                <a:tc>
                  <a:txBody>
                    <a:bodyPr/>
                    <a:lstStyle/>
                    <a:p>
                      <a:pPr algn="ctr"/>
                      <a:r>
                        <a:rPr lang="en-GB" sz="800" dirty="0">
                          <a:solidFill>
                            <a:schemeClr val="bg1"/>
                          </a:solidFill>
                        </a:rPr>
                        <a:t>Q3</a:t>
                      </a:r>
                      <a:r>
                        <a:rPr lang="en-GB" sz="800" baseline="0" dirty="0">
                          <a:solidFill>
                            <a:schemeClr val="bg1"/>
                          </a:solidFill>
                        </a:rPr>
                        <a:t> 18</a:t>
                      </a:r>
                      <a:endParaRPr lang="en-GB" sz="800" dirty="0">
                        <a:solidFill>
                          <a:schemeClr val="bg1"/>
                        </a:solidFill>
                      </a:endParaRPr>
                    </a:p>
                  </a:txBody>
                  <a:tcPr marL="63305" marR="63305" marT="34290" marB="34290"/>
                </a:tc>
                <a:tc>
                  <a:txBody>
                    <a:bodyPr/>
                    <a:lstStyle/>
                    <a:p>
                      <a:pPr algn="ctr"/>
                      <a:r>
                        <a:rPr lang="en-GB" sz="800" dirty="0">
                          <a:solidFill>
                            <a:schemeClr val="bg1"/>
                          </a:solidFill>
                        </a:rPr>
                        <a:t>Q4 18</a:t>
                      </a:r>
                    </a:p>
                  </a:txBody>
                  <a:tcPr marL="63305" marR="63305" marT="34290" marB="34290"/>
                </a:tc>
                <a:tc>
                  <a:txBody>
                    <a:bodyPr/>
                    <a:lstStyle/>
                    <a:p>
                      <a:pPr algn="ctr"/>
                      <a:r>
                        <a:rPr lang="en-GB" sz="800" dirty="0">
                          <a:solidFill>
                            <a:schemeClr val="bg1"/>
                          </a:solidFill>
                        </a:rPr>
                        <a:t>Q1 19</a:t>
                      </a:r>
                    </a:p>
                  </a:txBody>
                  <a:tcPr marL="63305" marR="63305" marT="34290" marB="34290"/>
                </a:tc>
                <a:tc>
                  <a:txBody>
                    <a:bodyPr/>
                    <a:lstStyle/>
                    <a:p>
                      <a:pPr algn="ctr"/>
                      <a:r>
                        <a:rPr lang="en-GB" sz="800" dirty="0">
                          <a:solidFill>
                            <a:schemeClr val="bg1"/>
                          </a:solidFill>
                        </a:rPr>
                        <a:t>Q2 19</a:t>
                      </a:r>
                    </a:p>
                  </a:txBody>
                  <a:tcPr marL="63305" marR="63305" marT="34290" marB="34290"/>
                </a:tc>
                <a:tc>
                  <a:txBody>
                    <a:bodyPr/>
                    <a:lstStyle/>
                    <a:p>
                      <a:pPr algn="ctr"/>
                      <a:r>
                        <a:rPr lang="en-GB" sz="800" dirty="0">
                          <a:solidFill>
                            <a:schemeClr val="bg1"/>
                          </a:solidFill>
                        </a:rPr>
                        <a:t>Q3 19</a:t>
                      </a:r>
                    </a:p>
                  </a:txBody>
                  <a:tcPr marL="63305" marR="63305" marT="34290" marB="34290"/>
                </a:tc>
                <a:tc>
                  <a:txBody>
                    <a:bodyPr/>
                    <a:lstStyle/>
                    <a:p>
                      <a:pPr algn="ctr"/>
                      <a:r>
                        <a:rPr lang="en-GB" sz="800" dirty="0">
                          <a:solidFill>
                            <a:schemeClr val="bg1"/>
                          </a:solidFill>
                        </a:rPr>
                        <a:t>Q4 19</a:t>
                      </a:r>
                    </a:p>
                  </a:txBody>
                  <a:tcPr marL="63305" marR="63305" marT="34290" marB="34290"/>
                </a:tc>
                <a:tc>
                  <a:txBody>
                    <a:bodyPr/>
                    <a:lstStyle/>
                    <a:p>
                      <a:pPr algn="ctr"/>
                      <a:r>
                        <a:rPr lang="en-GB" sz="800" dirty="0">
                          <a:solidFill>
                            <a:schemeClr val="bg1"/>
                          </a:solidFill>
                        </a:rPr>
                        <a:t>Q1 20</a:t>
                      </a:r>
                    </a:p>
                  </a:txBody>
                  <a:tcPr marL="63305" marR="63305" marT="34290" marB="34290"/>
                </a:tc>
                <a:tc>
                  <a:txBody>
                    <a:bodyPr/>
                    <a:lstStyle/>
                    <a:p>
                      <a:pPr algn="ctr"/>
                      <a:r>
                        <a:rPr lang="en-GB" sz="800" dirty="0">
                          <a:solidFill>
                            <a:schemeClr val="bg1"/>
                          </a:solidFill>
                        </a:rPr>
                        <a:t>Q2 20</a:t>
                      </a:r>
                    </a:p>
                  </a:txBody>
                  <a:tcPr marL="63305" marR="63305" marT="34290" marB="34290"/>
                </a:tc>
                <a:tc>
                  <a:txBody>
                    <a:bodyPr/>
                    <a:lstStyle/>
                    <a:p>
                      <a:pPr algn="ctr"/>
                      <a:r>
                        <a:rPr lang="en-GB" sz="800" dirty="0">
                          <a:solidFill>
                            <a:schemeClr val="bg1"/>
                          </a:solidFill>
                        </a:rPr>
                        <a:t>Q3</a:t>
                      </a:r>
                      <a:r>
                        <a:rPr lang="en-GB" sz="800" baseline="0" dirty="0">
                          <a:solidFill>
                            <a:schemeClr val="bg1"/>
                          </a:solidFill>
                        </a:rPr>
                        <a:t> 20</a:t>
                      </a:r>
                      <a:endParaRPr lang="en-GB" sz="800" dirty="0">
                        <a:solidFill>
                          <a:schemeClr val="bg1"/>
                        </a:solidFill>
                      </a:endParaRPr>
                    </a:p>
                  </a:txBody>
                  <a:tcPr marL="63305" marR="63305" marT="34290" marB="34290"/>
                </a:tc>
                <a:tc>
                  <a:txBody>
                    <a:bodyPr/>
                    <a:lstStyle/>
                    <a:p>
                      <a:pPr algn="ctr"/>
                      <a:r>
                        <a:rPr lang="en-GB" sz="800" dirty="0">
                          <a:solidFill>
                            <a:schemeClr val="bg1"/>
                          </a:solidFill>
                        </a:rPr>
                        <a:t>Q4 20</a:t>
                      </a:r>
                    </a:p>
                  </a:txBody>
                  <a:tcPr marL="63305" marR="63305" marT="34290" marB="34290"/>
                </a:tc>
                <a:tc>
                  <a:txBody>
                    <a:bodyPr/>
                    <a:lstStyle/>
                    <a:p>
                      <a:pPr algn="ctr"/>
                      <a:r>
                        <a:rPr lang="en-GB" sz="800" dirty="0">
                          <a:solidFill>
                            <a:schemeClr val="bg1"/>
                          </a:solidFill>
                        </a:rPr>
                        <a:t>Q1 21</a:t>
                      </a:r>
                    </a:p>
                  </a:txBody>
                  <a:tcPr marL="63305" marR="63305" marT="34290" marB="34290"/>
                </a:tc>
                <a:tc>
                  <a:txBody>
                    <a:bodyPr/>
                    <a:lstStyle/>
                    <a:p>
                      <a:pPr algn="ctr"/>
                      <a:r>
                        <a:rPr lang="en-GB" sz="800" dirty="0">
                          <a:solidFill>
                            <a:schemeClr val="bg1"/>
                          </a:solidFill>
                        </a:rPr>
                        <a:t>Q3</a:t>
                      </a:r>
                      <a:r>
                        <a:rPr lang="en-GB" sz="800" baseline="0" dirty="0">
                          <a:solidFill>
                            <a:schemeClr val="bg1"/>
                          </a:solidFill>
                        </a:rPr>
                        <a:t> 21</a:t>
                      </a:r>
                      <a:endParaRPr lang="en-GB" sz="800" dirty="0">
                        <a:solidFill>
                          <a:schemeClr val="bg1"/>
                        </a:solidFill>
                      </a:endParaRPr>
                    </a:p>
                  </a:txBody>
                  <a:tcPr marL="63305" marR="63305" marT="34290" marB="34290"/>
                </a:tc>
                <a:tc>
                  <a:txBody>
                    <a:bodyPr/>
                    <a:lstStyle/>
                    <a:p>
                      <a:pPr algn="ctr"/>
                      <a:r>
                        <a:rPr lang="en-GB" sz="800" dirty="0">
                          <a:solidFill>
                            <a:schemeClr val="bg1"/>
                          </a:solidFill>
                        </a:rPr>
                        <a:t>Q4 21</a:t>
                      </a:r>
                    </a:p>
                  </a:txBody>
                  <a:tcPr marL="63305" marR="63305" marT="34290" marB="34290"/>
                </a:tc>
                <a:extLst>
                  <a:ext uri="{0D108BD9-81ED-4DB2-BD59-A6C34878D82A}">
                    <a16:rowId xmlns:a16="http://schemas.microsoft.com/office/drawing/2014/main" val="10000"/>
                  </a:ext>
                </a:extLst>
              </a:tr>
              <a:tr h="1194908">
                <a:tc>
                  <a:txBody>
                    <a:bodyPr/>
                    <a:lstStyle/>
                    <a:p>
                      <a:pPr algn="ctr"/>
                      <a:r>
                        <a:rPr lang="en-GB" sz="800" b="1" dirty="0"/>
                        <a:t>Ofgem</a:t>
                      </a:r>
                      <a:r>
                        <a:rPr lang="en-GB" sz="800" b="1" baseline="0" dirty="0"/>
                        <a:t> Timeline</a:t>
                      </a:r>
                      <a:endParaRPr lang="en-GB" sz="800" b="1" dirty="0"/>
                    </a:p>
                  </a:txBody>
                  <a:tcPr marL="63305" marR="63305" marT="34290" marB="34290" vert="vert270" anchor="ctr"/>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extLst>
                  <a:ext uri="{0D108BD9-81ED-4DB2-BD59-A6C34878D82A}">
                    <a16:rowId xmlns:a16="http://schemas.microsoft.com/office/drawing/2014/main" val="10001"/>
                  </a:ext>
                </a:extLst>
              </a:tr>
              <a:tr h="1620180">
                <a:tc>
                  <a:txBody>
                    <a:bodyPr/>
                    <a:lstStyle/>
                    <a:p>
                      <a:pPr algn="ctr"/>
                      <a:r>
                        <a:rPr lang="en-GB" sz="800" b="1" dirty="0" err="1"/>
                        <a:t>CSS</a:t>
                      </a:r>
                      <a:r>
                        <a:rPr lang="en-GB" sz="800" b="1" dirty="0"/>
                        <a:t> Consequential (</a:t>
                      </a:r>
                      <a:r>
                        <a:rPr lang="en-GB" sz="800" b="1" dirty="0" err="1"/>
                        <a:t>CSSC</a:t>
                      </a:r>
                      <a:r>
                        <a:rPr lang="en-GB" sz="800" b="1" dirty="0"/>
                        <a:t>)</a:t>
                      </a:r>
                    </a:p>
                  </a:txBody>
                  <a:tcPr marL="0" marR="0" marT="0" marB="34290" vert="vert270" anchor="ctr"/>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extLst>
                  <a:ext uri="{0D108BD9-81ED-4DB2-BD59-A6C34878D82A}">
                    <a16:rowId xmlns:a16="http://schemas.microsoft.com/office/drawing/2014/main" val="10002"/>
                  </a:ext>
                </a:extLst>
              </a:tr>
              <a:tr h="1242138">
                <a:tc>
                  <a:txBody>
                    <a:bodyPr/>
                    <a:lstStyle/>
                    <a:p>
                      <a:pPr algn="ctr"/>
                      <a:r>
                        <a:rPr lang="en-GB" sz="800" b="1" dirty="0" err="1"/>
                        <a:t>CSS</a:t>
                      </a:r>
                      <a:r>
                        <a:rPr lang="en-GB" sz="800" b="1" baseline="0" dirty="0"/>
                        <a:t> Bid (</a:t>
                      </a:r>
                      <a:r>
                        <a:rPr lang="en-GB" sz="800" b="1" baseline="0" dirty="0" err="1"/>
                        <a:t>CSSB</a:t>
                      </a:r>
                      <a:r>
                        <a:rPr lang="en-GB" sz="800" b="1" baseline="0" dirty="0"/>
                        <a:t>)</a:t>
                      </a:r>
                      <a:endParaRPr lang="en-GB" sz="800" b="1" dirty="0"/>
                    </a:p>
                  </a:txBody>
                  <a:tcPr marL="63305" marR="63305" marT="34290" marB="34290" vert="vert270" anchor="ctr"/>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tc>
                  <a:txBody>
                    <a:bodyPr/>
                    <a:lstStyle/>
                    <a:p>
                      <a:endParaRPr lang="en-GB" sz="1400" dirty="0"/>
                    </a:p>
                  </a:txBody>
                  <a:tcPr marL="63305" marR="63305" marT="34290" marB="34290"/>
                </a:tc>
                <a:extLst>
                  <a:ext uri="{0D108BD9-81ED-4DB2-BD59-A6C34878D82A}">
                    <a16:rowId xmlns:a16="http://schemas.microsoft.com/office/drawing/2014/main" val="10003"/>
                  </a:ext>
                </a:extLst>
              </a:tr>
            </a:tbl>
          </a:graphicData>
        </a:graphic>
      </p:graphicFrame>
      <p:sp>
        <p:nvSpPr>
          <p:cNvPr id="5" name="Pentagon 4"/>
          <p:cNvSpPr/>
          <p:nvPr/>
        </p:nvSpPr>
        <p:spPr bwMode="auto">
          <a:xfrm>
            <a:off x="1280986" y="897564"/>
            <a:ext cx="678254" cy="162018"/>
          </a:xfrm>
          <a:prstGeom prst="homePlate">
            <a:avLst/>
          </a:prstGeom>
          <a:solidFill>
            <a:schemeClr val="accent2">
              <a:alpha val="50000"/>
            </a:scheme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800" dirty="0"/>
              <a:t>Pre-Qual.</a:t>
            </a:r>
          </a:p>
        </p:txBody>
      </p:sp>
      <p:sp>
        <p:nvSpPr>
          <p:cNvPr id="6" name="Pentagon 5"/>
          <p:cNvSpPr/>
          <p:nvPr/>
        </p:nvSpPr>
        <p:spPr bwMode="auto">
          <a:xfrm>
            <a:off x="1967605" y="1078528"/>
            <a:ext cx="909503" cy="157309"/>
          </a:xfrm>
          <a:prstGeom prst="homePlate">
            <a:avLst/>
          </a:prstGeom>
          <a:solidFill>
            <a:schemeClr val="accent2">
              <a:alpha val="50000"/>
            </a:scheme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800" dirty="0"/>
              <a:t>Tender Process</a:t>
            </a:r>
          </a:p>
        </p:txBody>
      </p:sp>
      <p:sp>
        <p:nvSpPr>
          <p:cNvPr id="7" name="Isosceles Triangle 6"/>
          <p:cNvSpPr/>
          <p:nvPr/>
        </p:nvSpPr>
        <p:spPr bwMode="auto">
          <a:xfrm>
            <a:off x="2834023" y="1275607"/>
            <a:ext cx="162018" cy="144015"/>
          </a:xfrm>
          <a:prstGeom prst="triangle">
            <a:avLst/>
          </a:prstGeom>
          <a:solidFill>
            <a:srgbClr val="1D3E61">
              <a:alpha val="50000"/>
            </a:srgbClr>
          </a:solidFill>
          <a:ln w="9525"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endParaRPr lang="en-GB"/>
          </a:p>
        </p:txBody>
      </p:sp>
      <p:sp>
        <p:nvSpPr>
          <p:cNvPr id="8" name="Pentagon 7"/>
          <p:cNvSpPr/>
          <p:nvPr/>
        </p:nvSpPr>
        <p:spPr bwMode="auto">
          <a:xfrm>
            <a:off x="2884808" y="1076867"/>
            <a:ext cx="479723" cy="160105"/>
          </a:xfrm>
          <a:prstGeom prst="homePlate">
            <a:avLst/>
          </a:prstGeom>
          <a:solidFill>
            <a:schemeClr val="accent2">
              <a:alpha val="50000"/>
            </a:scheme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800" dirty="0"/>
              <a:t>Contract</a:t>
            </a:r>
          </a:p>
        </p:txBody>
      </p:sp>
      <p:sp>
        <p:nvSpPr>
          <p:cNvPr id="9" name="TextBox 8"/>
          <p:cNvSpPr txBox="1"/>
          <p:nvPr/>
        </p:nvSpPr>
        <p:spPr>
          <a:xfrm>
            <a:off x="2605571" y="1388873"/>
            <a:ext cx="685525" cy="253916"/>
          </a:xfrm>
          <a:prstGeom prst="rect">
            <a:avLst/>
          </a:prstGeom>
          <a:noFill/>
        </p:spPr>
        <p:txBody>
          <a:bodyPr wrap="none" lIns="68580" tIns="34290" rIns="68580" bIns="34290" rtlCol="0">
            <a:spAutoFit/>
          </a:bodyPr>
          <a:lstStyle/>
          <a:p>
            <a:pPr algn="ctr"/>
            <a:r>
              <a:rPr lang="en-GB" sz="600" dirty="0"/>
              <a:t>Contract </a:t>
            </a:r>
          </a:p>
          <a:p>
            <a:pPr algn="ctr"/>
            <a:r>
              <a:rPr lang="en-GB" sz="600" dirty="0"/>
              <a:t>Award – Feb 19</a:t>
            </a:r>
          </a:p>
        </p:txBody>
      </p:sp>
      <p:sp>
        <p:nvSpPr>
          <p:cNvPr id="10" name="Pentagon 9"/>
          <p:cNvSpPr/>
          <p:nvPr/>
        </p:nvSpPr>
        <p:spPr bwMode="auto">
          <a:xfrm>
            <a:off x="3401204" y="1383618"/>
            <a:ext cx="2862319" cy="162018"/>
          </a:xfrm>
          <a:prstGeom prst="homePlate">
            <a:avLst/>
          </a:prstGeom>
          <a:solidFill>
            <a:schemeClr val="accent2">
              <a:alpha val="50000"/>
            </a:scheme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800" dirty="0"/>
              <a:t>Build &amp; Test</a:t>
            </a:r>
          </a:p>
        </p:txBody>
      </p:sp>
      <p:sp>
        <p:nvSpPr>
          <p:cNvPr id="12" name="Pentagon 11"/>
          <p:cNvSpPr/>
          <p:nvPr/>
        </p:nvSpPr>
        <p:spPr bwMode="auto">
          <a:xfrm>
            <a:off x="1007783" y="2043690"/>
            <a:ext cx="522058" cy="158657"/>
          </a:xfrm>
          <a:prstGeom prst="homePlate">
            <a:avLst/>
          </a:prstGeom>
          <a:solidFill>
            <a:schemeClr val="accent2">
              <a:alpha val="50000"/>
            </a:schemeClr>
          </a:solidFill>
          <a:ln w="1905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700" dirty="0"/>
              <a:t>Level 2 IA</a:t>
            </a:r>
          </a:p>
        </p:txBody>
      </p:sp>
      <p:sp>
        <p:nvSpPr>
          <p:cNvPr id="13" name="Pentagon 12"/>
          <p:cNvSpPr/>
          <p:nvPr/>
        </p:nvSpPr>
        <p:spPr bwMode="auto">
          <a:xfrm>
            <a:off x="1573542" y="2368488"/>
            <a:ext cx="730145" cy="156654"/>
          </a:xfrm>
          <a:prstGeom prst="homePlate">
            <a:avLst/>
          </a:prstGeom>
          <a:solidFill>
            <a:schemeClr val="accent2">
              <a:alpha val="50000"/>
            </a:scheme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t>Level 3 IA</a:t>
            </a:r>
          </a:p>
        </p:txBody>
      </p:sp>
      <p:sp>
        <p:nvSpPr>
          <p:cNvPr id="14" name="Pentagon 13"/>
          <p:cNvSpPr/>
          <p:nvPr/>
        </p:nvSpPr>
        <p:spPr bwMode="auto">
          <a:xfrm>
            <a:off x="899592" y="1774422"/>
            <a:ext cx="7411841" cy="162018"/>
          </a:xfrm>
          <a:prstGeom prst="homePlate">
            <a:avLst/>
          </a:prstGeom>
          <a:solidFill>
            <a:schemeClr val="accent2">
              <a:alpha val="50000"/>
            </a:scheme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t>Customer &amp; Stakeholder Engagement</a:t>
            </a:r>
          </a:p>
        </p:txBody>
      </p:sp>
      <p:sp>
        <p:nvSpPr>
          <p:cNvPr id="15" name="Pentagon 14"/>
          <p:cNvSpPr/>
          <p:nvPr/>
        </p:nvSpPr>
        <p:spPr bwMode="auto">
          <a:xfrm>
            <a:off x="2547978" y="2368488"/>
            <a:ext cx="2996129" cy="164638"/>
          </a:xfrm>
          <a:prstGeom prst="homePlate">
            <a:avLst/>
          </a:prstGeom>
          <a:solidFill>
            <a:schemeClr val="accent2">
              <a:alpha val="50000"/>
            </a:scheme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t>Solution Agnostic – Delivery (Design, Build &amp; Test)</a:t>
            </a:r>
          </a:p>
        </p:txBody>
      </p:sp>
      <p:sp>
        <p:nvSpPr>
          <p:cNvPr id="18" name="Pentagon 17"/>
          <p:cNvSpPr/>
          <p:nvPr/>
        </p:nvSpPr>
        <p:spPr bwMode="auto">
          <a:xfrm>
            <a:off x="5544108" y="2368488"/>
            <a:ext cx="863013" cy="164638"/>
          </a:xfrm>
          <a:prstGeom prst="homePlate">
            <a:avLst/>
          </a:prstGeom>
          <a:solidFill>
            <a:schemeClr val="accent2">
              <a:alpha val="50000"/>
            </a:scheme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t>MT</a:t>
            </a:r>
          </a:p>
        </p:txBody>
      </p:sp>
      <p:sp>
        <p:nvSpPr>
          <p:cNvPr id="19" name="Pentagon 18"/>
          <p:cNvSpPr/>
          <p:nvPr/>
        </p:nvSpPr>
        <p:spPr bwMode="auto">
          <a:xfrm>
            <a:off x="6432740" y="2377114"/>
            <a:ext cx="510263" cy="162018"/>
          </a:xfrm>
          <a:prstGeom prst="homePlate">
            <a:avLst/>
          </a:prstGeom>
          <a:solidFill>
            <a:schemeClr val="accent2">
              <a:alpha val="50000"/>
            </a:scheme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t>Imp.</a:t>
            </a:r>
          </a:p>
        </p:txBody>
      </p:sp>
      <p:sp>
        <p:nvSpPr>
          <p:cNvPr id="20" name="Pentagon 19"/>
          <p:cNvSpPr/>
          <p:nvPr/>
        </p:nvSpPr>
        <p:spPr bwMode="auto">
          <a:xfrm>
            <a:off x="6948265" y="2377114"/>
            <a:ext cx="576064" cy="162018"/>
          </a:xfrm>
          <a:prstGeom prst="homePlate">
            <a:avLst/>
          </a:prstGeom>
          <a:solidFill>
            <a:schemeClr val="accent2">
              <a:alpha val="50000"/>
            </a:scheme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t>PIS</a:t>
            </a:r>
          </a:p>
        </p:txBody>
      </p:sp>
      <p:sp>
        <p:nvSpPr>
          <p:cNvPr id="25" name="TextBox 24"/>
          <p:cNvSpPr txBox="1"/>
          <p:nvPr/>
        </p:nvSpPr>
        <p:spPr>
          <a:xfrm>
            <a:off x="1341724" y="2782757"/>
            <a:ext cx="1012137" cy="253916"/>
          </a:xfrm>
          <a:prstGeom prst="rect">
            <a:avLst/>
          </a:prstGeom>
          <a:noFill/>
        </p:spPr>
        <p:txBody>
          <a:bodyPr wrap="none" lIns="68580" tIns="34290" rIns="68580" bIns="34290" rtlCol="0">
            <a:spAutoFit/>
          </a:bodyPr>
          <a:lstStyle/>
          <a:p>
            <a:pPr algn="ctr"/>
            <a:r>
              <a:rPr lang="en-GB" sz="600" dirty="0"/>
              <a:t>‘No regrets’ delivery plan </a:t>
            </a:r>
          </a:p>
          <a:p>
            <a:pPr algn="ctr"/>
            <a:r>
              <a:rPr lang="en-GB" sz="600" dirty="0"/>
              <a:t>&amp; costs understood</a:t>
            </a:r>
          </a:p>
        </p:txBody>
      </p:sp>
      <p:sp>
        <p:nvSpPr>
          <p:cNvPr id="27" name="Pentagon 26"/>
          <p:cNvSpPr/>
          <p:nvPr/>
        </p:nvSpPr>
        <p:spPr bwMode="auto">
          <a:xfrm>
            <a:off x="3563888" y="2600891"/>
            <a:ext cx="2619291" cy="162018"/>
          </a:xfrm>
          <a:prstGeom prst="homePlate">
            <a:avLst/>
          </a:prstGeom>
          <a:solidFill>
            <a:schemeClr val="accent2">
              <a:alpha val="50000"/>
            </a:scheme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t>Solution Specific Design and Delivery </a:t>
            </a:r>
          </a:p>
        </p:txBody>
      </p:sp>
      <p:sp>
        <p:nvSpPr>
          <p:cNvPr id="32" name="Pentagon 31"/>
          <p:cNvSpPr/>
          <p:nvPr/>
        </p:nvSpPr>
        <p:spPr bwMode="auto">
          <a:xfrm>
            <a:off x="1425883" y="3052564"/>
            <a:ext cx="5374455" cy="157460"/>
          </a:xfrm>
          <a:prstGeom prst="homePlate">
            <a:avLst/>
          </a:prstGeom>
          <a:solidFill>
            <a:schemeClr val="accent2">
              <a:alpha val="50000"/>
            </a:scheme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t>Data Cleanse</a:t>
            </a:r>
          </a:p>
        </p:txBody>
      </p:sp>
      <p:sp>
        <p:nvSpPr>
          <p:cNvPr id="43" name="Pentagon 42"/>
          <p:cNvSpPr/>
          <p:nvPr/>
        </p:nvSpPr>
        <p:spPr bwMode="auto">
          <a:xfrm>
            <a:off x="1000055" y="3901798"/>
            <a:ext cx="547061" cy="150912"/>
          </a:xfrm>
          <a:prstGeom prst="homePlate">
            <a:avLst/>
          </a:prstGeom>
          <a:solidFill>
            <a:schemeClr val="accent2">
              <a:alpha val="50000"/>
            </a:scheme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400" dirty="0"/>
              <a:t>L2 Solution Options</a:t>
            </a:r>
          </a:p>
        </p:txBody>
      </p:sp>
      <p:sp>
        <p:nvSpPr>
          <p:cNvPr id="48" name="Pentagon 47"/>
          <p:cNvSpPr/>
          <p:nvPr/>
        </p:nvSpPr>
        <p:spPr bwMode="auto">
          <a:xfrm>
            <a:off x="3391779" y="4233174"/>
            <a:ext cx="2152330" cy="162018"/>
          </a:xfrm>
          <a:prstGeom prst="homePlate">
            <a:avLst/>
          </a:prstGeom>
          <a:solidFill>
            <a:schemeClr val="accent2">
              <a:alpha val="50000"/>
            </a:scheme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t>Delivery – Design, Build, Test</a:t>
            </a:r>
          </a:p>
        </p:txBody>
      </p:sp>
      <p:sp>
        <p:nvSpPr>
          <p:cNvPr id="55" name="Pentagon 54"/>
          <p:cNvSpPr/>
          <p:nvPr/>
        </p:nvSpPr>
        <p:spPr bwMode="auto">
          <a:xfrm>
            <a:off x="7020272" y="4233174"/>
            <a:ext cx="528434" cy="153842"/>
          </a:xfrm>
          <a:prstGeom prst="homePlate">
            <a:avLst/>
          </a:prstGeom>
          <a:solidFill>
            <a:schemeClr val="accent2">
              <a:alpha val="50000"/>
            </a:scheme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t>PIS</a:t>
            </a:r>
          </a:p>
        </p:txBody>
      </p:sp>
      <p:sp>
        <p:nvSpPr>
          <p:cNvPr id="56" name="Pentagon 55"/>
          <p:cNvSpPr/>
          <p:nvPr/>
        </p:nvSpPr>
        <p:spPr bwMode="auto">
          <a:xfrm>
            <a:off x="2843808" y="4233174"/>
            <a:ext cx="540060" cy="162018"/>
          </a:xfrm>
          <a:prstGeom prst="homePlate">
            <a:avLst/>
          </a:prstGeom>
          <a:solidFill>
            <a:schemeClr val="accent2">
              <a:alpha val="50000"/>
            </a:scheme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t>Contract</a:t>
            </a:r>
          </a:p>
        </p:txBody>
      </p:sp>
      <p:sp>
        <p:nvSpPr>
          <p:cNvPr id="3" name="TextBox 2"/>
          <p:cNvSpPr txBox="1"/>
          <p:nvPr/>
        </p:nvSpPr>
        <p:spPr>
          <a:xfrm>
            <a:off x="7845185" y="1387063"/>
            <a:ext cx="1220527" cy="176972"/>
          </a:xfrm>
          <a:prstGeom prst="rect">
            <a:avLst/>
          </a:prstGeom>
          <a:noFill/>
        </p:spPr>
        <p:txBody>
          <a:bodyPr wrap="none" lIns="68580" tIns="34290" rIns="68580" bIns="34290" rtlCol="0">
            <a:spAutoFit/>
          </a:bodyPr>
          <a:lstStyle/>
          <a:p>
            <a:r>
              <a:rPr lang="en-GB" sz="700" i="1" dirty="0"/>
              <a:t>Indicative Ofgem Timelines</a:t>
            </a:r>
          </a:p>
        </p:txBody>
      </p:sp>
      <p:sp>
        <p:nvSpPr>
          <p:cNvPr id="35" name="Flowchart: Decision 34"/>
          <p:cNvSpPr/>
          <p:nvPr/>
        </p:nvSpPr>
        <p:spPr bwMode="auto">
          <a:xfrm>
            <a:off x="395536" y="929357"/>
            <a:ext cx="180000" cy="180000"/>
          </a:xfrm>
          <a:prstGeom prst="flowChartDecision">
            <a:avLst/>
          </a:prstGeom>
          <a:solidFill>
            <a:srgbClr val="000000"/>
          </a:solidFill>
          <a:ln w="19050" cap="flat" cmpd="sng" algn="ctr">
            <a:solidFill>
              <a:srgbClr val="1D3E6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endParaRPr lang="en-GB"/>
          </a:p>
        </p:txBody>
      </p:sp>
      <p:sp>
        <p:nvSpPr>
          <p:cNvPr id="41" name="TextBox 40"/>
          <p:cNvSpPr txBox="1"/>
          <p:nvPr/>
        </p:nvSpPr>
        <p:spPr>
          <a:xfrm>
            <a:off x="251520" y="1145382"/>
            <a:ext cx="478737" cy="346249"/>
          </a:xfrm>
          <a:prstGeom prst="rect">
            <a:avLst/>
          </a:prstGeom>
          <a:noFill/>
        </p:spPr>
        <p:txBody>
          <a:bodyPr wrap="none" lIns="68580" tIns="34290" rIns="68580" bIns="34290" rtlCol="0">
            <a:spAutoFit/>
          </a:bodyPr>
          <a:lstStyle/>
          <a:p>
            <a:r>
              <a:rPr lang="en-GB" sz="600" dirty="0"/>
              <a:t>Agnostic </a:t>
            </a:r>
          </a:p>
          <a:p>
            <a:r>
              <a:rPr lang="en-GB" sz="600" dirty="0"/>
              <a:t>Design </a:t>
            </a:r>
          </a:p>
          <a:p>
            <a:r>
              <a:rPr lang="en-GB" sz="600" dirty="0"/>
              <a:t>Baselined</a:t>
            </a:r>
          </a:p>
        </p:txBody>
      </p:sp>
      <p:sp>
        <p:nvSpPr>
          <p:cNvPr id="57" name="Flowchart: Decision 56"/>
          <p:cNvSpPr/>
          <p:nvPr/>
        </p:nvSpPr>
        <p:spPr bwMode="auto">
          <a:xfrm>
            <a:off x="3567855" y="768030"/>
            <a:ext cx="176149" cy="183540"/>
          </a:xfrm>
          <a:prstGeom prst="flowChartDecision">
            <a:avLst/>
          </a:prstGeom>
          <a:solidFill>
            <a:schemeClr val="bg1">
              <a:lumMod val="65000"/>
              <a:alpha val="50000"/>
            </a:schemeClr>
          </a:solidFill>
          <a:ln w="12700" cap="flat" cmpd="sng" algn="ctr">
            <a:solidFill>
              <a:schemeClr val="bg1">
                <a:lumMod val="50000"/>
              </a:schemeClr>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endParaRPr lang="en-GB" sz="800"/>
          </a:p>
        </p:txBody>
      </p:sp>
      <p:sp>
        <p:nvSpPr>
          <p:cNvPr id="58" name="TextBox 57"/>
          <p:cNvSpPr txBox="1"/>
          <p:nvPr/>
        </p:nvSpPr>
        <p:spPr>
          <a:xfrm>
            <a:off x="2955356" y="570590"/>
            <a:ext cx="740828" cy="253916"/>
          </a:xfrm>
          <a:prstGeom prst="rect">
            <a:avLst/>
          </a:prstGeom>
          <a:noFill/>
        </p:spPr>
        <p:txBody>
          <a:bodyPr wrap="none" lIns="68580" tIns="34290" rIns="68580" bIns="34290" rtlCol="0">
            <a:spAutoFit/>
          </a:bodyPr>
          <a:lstStyle/>
          <a:p>
            <a:r>
              <a:rPr lang="en-GB" sz="600" dirty="0"/>
              <a:t>Solution Specific </a:t>
            </a:r>
          </a:p>
          <a:p>
            <a:r>
              <a:rPr lang="en-GB" sz="600" dirty="0"/>
              <a:t>Design Baselined</a:t>
            </a:r>
          </a:p>
        </p:txBody>
      </p:sp>
      <p:sp>
        <p:nvSpPr>
          <p:cNvPr id="59" name="TextBox 58"/>
          <p:cNvSpPr txBox="1"/>
          <p:nvPr/>
        </p:nvSpPr>
        <p:spPr>
          <a:xfrm>
            <a:off x="1630538" y="1985235"/>
            <a:ext cx="774086" cy="253916"/>
          </a:xfrm>
          <a:prstGeom prst="rect">
            <a:avLst/>
          </a:prstGeom>
          <a:noFill/>
        </p:spPr>
        <p:txBody>
          <a:bodyPr wrap="square" lIns="68580" tIns="34290" rIns="68580" bIns="34290" rtlCol="0">
            <a:spAutoFit/>
          </a:bodyPr>
          <a:lstStyle/>
          <a:p>
            <a:r>
              <a:rPr lang="en-GB" sz="600" dirty="0"/>
              <a:t>Identify ‘Regrets / No Regrets’ Work</a:t>
            </a:r>
          </a:p>
        </p:txBody>
      </p:sp>
      <p:sp>
        <p:nvSpPr>
          <p:cNvPr id="60" name="Pentagon 59"/>
          <p:cNvSpPr/>
          <p:nvPr/>
        </p:nvSpPr>
        <p:spPr bwMode="auto">
          <a:xfrm>
            <a:off x="7548707" y="2367812"/>
            <a:ext cx="911725" cy="162018"/>
          </a:xfrm>
          <a:prstGeom prst="homePlate">
            <a:avLst/>
          </a:prstGeom>
          <a:solidFill>
            <a:schemeClr val="accent2">
              <a:alpha val="50000"/>
            </a:scheme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t>Industry Delays?</a:t>
            </a:r>
          </a:p>
        </p:txBody>
      </p:sp>
      <p:sp>
        <p:nvSpPr>
          <p:cNvPr id="61" name="Pentagon 60"/>
          <p:cNvSpPr/>
          <p:nvPr/>
        </p:nvSpPr>
        <p:spPr bwMode="auto">
          <a:xfrm>
            <a:off x="7565315" y="4233174"/>
            <a:ext cx="890133" cy="153842"/>
          </a:xfrm>
          <a:prstGeom prst="homePlate">
            <a:avLst/>
          </a:prstGeom>
          <a:solidFill>
            <a:schemeClr val="accent2">
              <a:alpha val="50000"/>
            </a:scheme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t>Industry Delays?</a:t>
            </a:r>
          </a:p>
        </p:txBody>
      </p:sp>
      <p:sp>
        <p:nvSpPr>
          <p:cNvPr id="62" name="Pentagon 61"/>
          <p:cNvSpPr/>
          <p:nvPr/>
        </p:nvSpPr>
        <p:spPr bwMode="auto">
          <a:xfrm>
            <a:off x="5544108" y="4233174"/>
            <a:ext cx="888632" cy="153842"/>
          </a:xfrm>
          <a:prstGeom prst="homePlate">
            <a:avLst/>
          </a:prstGeom>
          <a:solidFill>
            <a:schemeClr val="accent2">
              <a:alpha val="50000"/>
            </a:scheme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t>MT</a:t>
            </a:r>
          </a:p>
        </p:txBody>
      </p:sp>
      <p:sp>
        <p:nvSpPr>
          <p:cNvPr id="63" name="Pentagon 62"/>
          <p:cNvSpPr/>
          <p:nvPr/>
        </p:nvSpPr>
        <p:spPr bwMode="auto">
          <a:xfrm>
            <a:off x="6452834" y="4233174"/>
            <a:ext cx="561289" cy="162018"/>
          </a:xfrm>
          <a:prstGeom prst="homePlate">
            <a:avLst/>
          </a:prstGeom>
          <a:solidFill>
            <a:schemeClr val="accent2">
              <a:alpha val="50000"/>
            </a:scheme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t>Imp.</a:t>
            </a:r>
          </a:p>
        </p:txBody>
      </p:sp>
      <p:sp>
        <p:nvSpPr>
          <p:cNvPr id="65" name="TextBox 64"/>
          <p:cNvSpPr txBox="1"/>
          <p:nvPr/>
        </p:nvSpPr>
        <p:spPr>
          <a:xfrm>
            <a:off x="1891212" y="2531604"/>
            <a:ext cx="529633" cy="223138"/>
          </a:xfrm>
          <a:prstGeom prst="rect">
            <a:avLst/>
          </a:prstGeom>
          <a:noFill/>
        </p:spPr>
        <p:txBody>
          <a:bodyPr wrap="none" lIns="68580" tIns="34290" rIns="68580" bIns="34290" rtlCol="0">
            <a:spAutoFit/>
          </a:bodyPr>
          <a:lstStyle/>
          <a:p>
            <a:pPr algn="ctr"/>
            <a:r>
              <a:rPr lang="en-GB" sz="500" b="1" dirty="0"/>
              <a:t>Pre-Delivery </a:t>
            </a:r>
          </a:p>
          <a:p>
            <a:pPr algn="ctr"/>
            <a:r>
              <a:rPr lang="en-GB" sz="500" b="1" dirty="0"/>
              <a:t>Checkpoint</a:t>
            </a:r>
          </a:p>
        </p:txBody>
      </p:sp>
      <p:sp>
        <p:nvSpPr>
          <p:cNvPr id="67" name="TextBox 66"/>
          <p:cNvSpPr txBox="1"/>
          <p:nvPr/>
        </p:nvSpPr>
        <p:spPr>
          <a:xfrm>
            <a:off x="1043926" y="2525142"/>
            <a:ext cx="501580" cy="230833"/>
          </a:xfrm>
          <a:prstGeom prst="rect">
            <a:avLst/>
          </a:prstGeom>
          <a:noFill/>
        </p:spPr>
        <p:txBody>
          <a:bodyPr wrap="none" lIns="68580" tIns="34290" rIns="68580" bIns="34290" rtlCol="0">
            <a:spAutoFit/>
          </a:bodyPr>
          <a:lstStyle/>
          <a:p>
            <a:pPr algn="ctr"/>
            <a:r>
              <a:rPr lang="en-GB" sz="500" b="1" dirty="0"/>
              <a:t>Pre-Level 3 </a:t>
            </a:r>
          </a:p>
          <a:p>
            <a:pPr algn="ctr"/>
            <a:r>
              <a:rPr lang="en-GB" sz="500" b="1" dirty="0"/>
              <a:t>Check Point</a:t>
            </a:r>
          </a:p>
        </p:txBody>
      </p:sp>
      <p:sp>
        <p:nvSpPr>
          <p:cNvPr id="72" name="Flowchart: Decision 71"/>
          <p:cNvSpPr/>
          <p:nvPr/>
        </p:nvSpPr>
        <p:spPr bwMode="auto">
          <a:xfrm>
            <a:off x="2805141" y="768030"/>
            <a:ext cx="195652" cy="183540"/>
          </a:xfrm>
          <a:prstGeom prst="flowChartDecision">
            <a:avLst/>
          </a:prstGeom>
          <a:solidFill>
            <a:schemeClr val="bg1">
              <a:lumMod val="65000"/>
              <a:alpha val="50000"/>
            </a:schemeClr>
          </a:solidFill>
          <a:ln w="12700" cap="flat" cmpd="sng" algn="ctr">
            <a:solidFill>
              <a:schemeClr val="bg1">
                <a:lumMod val="50000"/>
              </a:schemeClr>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endParaRPr lang="en-GB" sz="800"/>
          </a:p>
        </p:txBody>
      </p:sp>
      <p:cxnSp>
        <p:nvCxnSpPr>
          <p:cNvPr id="74" name="Straight Arrow Connector 73"/>
          <p:cNvCxnSpPr/>
          <p:nvPr/>
        </p:nvCxnSpPr>
        <p:spPr bwMode="auto">
          <a:xfrm>
            <a:off x="3018010" y="853084"/>
            <a:ext cx="522842" cy="1"/>
          </a:xfrm>
          <a:prstGeom prst="straightConnector1">
            <a:avLst/>
          </a:prstGeom>
          <a:solidFill>
            <a:schemeClr val="accent1">
              <a:alpha val="50000"/>
            </a:schemeClr>
          </a:solidFill>
          <a:ln w="9525" cap="flat" cmpd="sng" algn="ctr">
            <a:solidFill>
              <a:schemeClr val="bg1">
                <a:lumMod val="50000"/>
              </a:schemeClr>
            </a:solidFill>
            <a:prstDash val="dash"/>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 name="Flowchart: Decision 76"/>
          <p:cNvSpPr/>
          <p:nvPr/>
        </p:nvSpPr>
        <p:spPr bwMode="auto">
          <a:xfrm>
            <a:off x="657036" y="2255789"/>
            <a:ext cx="180000" cy="180000"/>
          </a:xfrm>
          <a:prstGeom prst="flowChartDecision">
            <a:avLst/>
          </a:prstGeom>
          <a:solidFill>
            <a:srgbClr val="000000"/>
          </a:solidFill>
          <a:ln w="19050" cap="flat" cmpd="sng" algn="ctr">
            <a:solidFill>
              <a:srgbClr val="1D3E6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endParaRPr lang="en-GB"/>
          </a:p>
        </p:txBody>
      </p:sp>
      <p:sp>
        <p:nvSpPr>
          <p:cNvPr id="78" name="TextBox 77"/>
          <p:cNvSpPr txBox="1"/>
          <p:nvPr/>
        </p:nvSpPr>
        <p:spPr>
          <a:xfrm>
            <a:off x="561662" y="2426673"/>
            <a:ext cx="447479" cy="346249"/>
          </a:xfrm>
          <a:prstGeom prst="rect">
            <a:avLst/>
          </a:prstGeom>
          <a:noFill/>
        </p:spPr>
        <p:txBody>
          <a:bodyPr wrap="none" lIns="68580" tIns="34290" rIns="68580" bIns="34290" rtlCol="0">
            <a:spAutoFit/>
          </a:bodyPr>
          <a:lstStyle/>
          <a:p>
            <a:pPr algn="ctr"/>
            <a:r>
              <a:rPr lang="en-GB" sz="600" dirty="0"/>
              <a:t>Level 1 </a:t>
            </a:r>
          </a:p>
          <a:p>
            <a:pPr algn="ctr"/>
            <a:r>
              <a:rPr lang="en-GB" sz="600" dirty="0"/>
              <a:t>Impact</a:t>
            </a:r>
          </a:p>
          <a:p>
            <a:pPr algn="ctr"/>
            <a:r>
              <a:rPr lang="en-GB" sz="600" dirty="0"/>
              <a:t>Analysis </a:t>
            </a:r>
          </a:p>
        </p:txBody>
      </p:sp>
      <p:sp>
        <p:nvSpPr>
          <p:cNvPr id="68" name="Pentagon 67"/>
          <p:cNvSpPr/>
          <p:nvPr/>
        </p:nvSpPr>
        <p:spPr bwMode="auto">
          <a:xfrm>
            <a:off x="305527" y="3423084"/>
            <a:ext cx="1662078" cy="171201"/>
          </a:xfrm>
          <a:prstGeom prst="homePlate">
            <a:avLst/>
          </a:prstGeom>
          <a:solidFill>
            <a:schemeClr val="accent2">
              <a:alpha val="50000"/>
            </a:schemeClr>
          </a:solidFill>
          <a:ln w="1905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700" dirty="0"/>
              <a:t>Demo</a:t>
            </a:r>
          </a:p>
        </p:txBody>
      </p:sp>
      <p:sp>
        <p:nvSpPr>
          <p:cNvPr id="2" name="TextBox 1"/>
          <p:cNvSpPr txBox="1"/>
          <p:nvPr/>
        </p:nvSpPr>
        <p:spPr>
          <a:xfrm>
            <a:off x="1817748" y="4387016"/>
            <a:ext cx="524824" cy="161583"/>
          </a:xfrm>
          <a:prstGeom prst="rect">
            <a:avLst/>
          </a:prstGeom>
          <a:noFill/>
        </p:spPr>
        <p:txBody>
          <a:bodyPr wrap="none" lIns="68580" tIns="34290" rIns="68580" bIns="34290" rtlCol="0">
            <a:spAutoFit/>
          </a:bodyPr>
          <a:lstStyle/>
          <a:p>
            <a:r>
              <a:rPr lang="en-GB" sz="600" dirty="0"/>
              <a:t>Pre-Qualify</a:t>
            </a:r>
          </a:p>
        </p:txBody>
      </p:sp>
      <p:sp>
        <p:nvSpPr>
          <p:cNvPr id="73" name="TextBox 72"/>
          <p:cNvSpPr txBox="1"/>
          <p:nvPr/>
        </p:nvSpPr>
        <p:spPr>
          <a:xfrm>
            <a:off x="2382830" y="4387016"/>
            <a:ext cx="734158" cy="161583"/>
          </a:xfrm>
          <a:prstGeom prst="rect">
            <a:avLst/>
          </a:prstGeom>
          <a:noFill/>
        </p:spPr>
        <p:txBody>
          <a:bodyPr wrap="square" lIns="68580" tIns="34290" rIns="68580" bIns="34290" rtlCol="0">
            <a:spAutoFit/>
          </a:bodyPr>
          <a:lstStyle/>
          <a:p>
            <a:pPr algn="ctr"/>
            <a:r>
              <a:rPr lang="en-GB" sz="600" dirty="0"/>
              <a:t>Bid  Submission</a:t>
            </a:r>
          </a:p>
        </p:txBody>
      </p:sp>
      <p:sp>
        <p:nvSpPr>
          <p:cNvPr id="76" name="Pentagon 75"/>
          <p:cNvSpPr/>
          <p:nvPr/>
        </p:nvSpPr>
        <p:spPr bwMode="auto">
          <a:xfrm>
            <a:off x="305526" y="3695300"/>
            <a:ext cx="2466273" cy="162000"/>
          </a:xfrm>
          <a:prstGeom prst="homePlate">
            <a:avLst/>
          </a:prstGeom>
          <a:solidFill>
            <a:schemeClr val="accent2">
              <a:alpha val="50000"/>
            </a:schemeClr>
          </a:solidFill>
          <a:ln w="1905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700" dirty="0"/>
              <a:t>Bid Analysis</a:t>
            </a:r>
          </a:p>
        </p:txBody>
      </p:sp>
      <p:sp>
        <p:nvSpPr>
          <p:cNvPr id="16" name="TextBox 15"/>
          <p:cNvSpPr txBox="1"/>
          <p:nvPr/>
        </p:nvSpPr>
        <p:spPr>
          <a:xfrm>
            <a:off x="129977" y="4737531"/>
            <a:ext cx="1298246" cy="253916"/>
          </a:xfrm>
          <a:prstGeom prst="rect">
            <a:avLst/>
          </a:prstGeom>
          <a:noFill/>
        </p:spPr>
        <p:txBody>
          <a:bodyPr wrap="square" lIns="68580" tIns="34290" rIns="68580" bIns="34290" rtlCol="0">
            <a:spAutoFit/>
          </a:bodyPr>
          <a:lstStyle/>
          <a:p>
            <a:r>
              <a:rPr lang="en-GB" sz="1200" dirty="0">
                <a:solidFill>
                  <a:srgbClr val="1D3E61"/>
                </a:solidFill>
              </a:rPr>
              <a:t>Key: </a:t>
            </a:r>
          </a:p>
        </p:txBody>
      </p:sp>
      <p:cxnSp>
        <p:nvCxnSpPr>
          <p:cNvPr id="22" name="Straight Connector 21"/>
          <p:cNvCxnSpPr/>
          <p:nvPr/>
        </p:nvCxnSpPr>
        <p:spPr bwMode="auto">
          <a:xfrm>
            <a:off x="2332854" y="4876031"/>
            <a:ext cx="296766" cy="0"/>
          </a:xfrm>
          <a:prstGeom prst="line">
            <a:avLst/>
          </a:prstGeom>
          <a:solidFill>
            <a:schemeClr val="accent2">
              <a:alpha val="50000"/>
            </a:schemeClr>
          </a:solidFill>
          <a:ln w="28575" cap="flat" cmpd="sng" algn="ctr">
            <a:solidFill>
              <a:schemeClr val="accent1"/>
            </a:solidFill>
            <a:prstDash val="sysDot"/>
            <a:round/>
            <a:headEnd type="none" w="med" len="med"/>
            <a:tailEnd type="none" w="med" len="med"/>
          </a:ln>
          <a:effectLst/>
          <a:extLst/>
        </p:spPr>
      </p:cxnSp>
      <p:sp>
        <p:nvSpPr>
          <p:cNvPr id="23" name="TextBox 22"/>
          <p:cNvSpPr txBox="1"/>
          <p:nvPr/>
        </p:nvSpPr>
        <p:spPr>
          <a:xfrm>
            <a:off x="996175" y="4776294"/>
            <a:ext cx="1142044" cy="207749"/>
          </a:xfrm>
          <a:prstGeom prst="rect">
            <a:avLst/>
          </a:prstGeom>
          <a:noFill/>
        </p:spPr>
        <p:txBody>
          <a:bodyPr wrap="none" lIns="68580" tIns="34290" rIns="68580" bIns="34290" rtlCol="0">
            <a:spAutoFit/>
          </a:bodyPr>
          <a:lstStyle/>
          <a:p>
            <a:r>
              <a:rPr lang="en-GB" sz="900" dirty="0">
                <a:solidFill>
                  <a:srgbClr val="1D3E61"/>
                </a:solidFill>
              </a:rPr>
              <a:t>Indicative Timelines</a:t>
            </a:r>
          </a:p>
        </p:txBody>
      </p:sp>
      <p:cxnSp>
        <p:nvCxnSpPr>
          <p:cNvPr id="80" name="Straight Connector 79"/>
          <p:cNvCxnSpPr/>
          <p:nvPr/>
        </p:nvCxnSpPr>
        <p:spPr bwMode="auto">
          <a:xfrm>
            <a:off x="746557" y="4887156"/>
            <a:ext cx="296766" cy="0"/>
          </a:xfrm>
          <a:prstGeom prst="line">
            <a:avLst/>
          </a:prstGeom>
          <a:solidFill>
            <a:schemeClr val="accent2">
              <a:alpha val="50000"/>
            </a:schemeClr>
          </a:solidFill>
          <a:ln w="19050" cap="flat" cmpd="sng" algn="ctr">
            <a:solidFill>
              <a:schemeClr val="accent1"/>
            </a:solidFill>
            <a:prstDash val="dash"/>
            <a:round/>
            <a:headEnd type="none" w="med" len="med"/>
            <a:tailEnd type="none" w="med" len="med"/>
          </a:ln>
          <a:effectLst/>
          <a:extLst/>
        </p:spPr>
      </p:cxnSp>
      <p:sp>
        <p:nvSpPr>
          <p:cNvPr id="81" name="TextBox 80"/>
          <p:cNvSpPr txBox="1"/>
          <p:nvPr/>
        </p:nvSpPr>
        <p:spPr>
          <a:xfrm>
            <a:off x="2606912" y="4768020"/>
            <a:ext cx="946413" cy="207749"/>
          </a:xfrm>
          <a:prstGeom prst="rect">
            <a:avLst/>
          </a:prstGeom>
          <a:noFill/>
        </p:spPr>
        <p:txBody>
          <a:bodyPr wrap="none" lIns="68580" tIns="34290" rIns="68580" bIns="34290" rtlCol="0">
            <a:spAutoFit/>
          </a:bodyPr>
          <a:lstStyle/>
          <a:p>
            <a:r>
              <a:rPr lang="en-GB" sz="900" dirty="0">
                <a:solidFill>
                  <a:srgbClr val="1D3E61"/>
                </a:solidFill>
              </a:rPr>
              <a:t>Draft Timelines </a:t>
            </a:r>
          </a:p>
        </p:txBody>
      </p:sp>
      <p:cxnSp>
        <p:nvCxnSpPr>
          <p:cNvPr id="82" name="Straight Connector 81"/>
          <p:cNvCxnSpPr/>
          <p:nvPr/>
        </p:nvCxnSpPr>
        <p:spPr bwMode="auto">
          <a:xfrm>
            <a:off x="3777751" y="4876031"/>
            <a:ext cx="296766" cy="0"/>
          </a:xfrm>
          <a:prstGeom prst="line">
            <a:avLst/>
          </a:prstGeom>
          <a:solidFill>
            <a:schemeClr val="accent2">
              <a:alpha val="50000"/>
            </a:schemeClr>
          </a:solidFill>
          <a:ln w="38100" cap="flat" cmpd="sng" algn="ctr">
            <a:solidFill>
              <a:schemeClr val="accent1"/>
            </a:solidFill>
            <a:prstDash val="solid"/>
            <a:round/>
            <a:headEnd type="none" w="med" len="med"/>
            <a:tailEnd type="none" w="med" len="med"/>
          </a:ln>
          <a:effectLst/>
          <a:extLst/>
        </p:spPr>
      </p:cxnSp>
      <p:sp>
        <p:nvSpPr>
          <p:cNvPr id="83" name="TextBox 82"/>
          <p:cNvSpPr txBox="1"/>
          <p:nvPr/>
        </p:nvSpPr>
        <p:spPr>
          <a:xfrm>
            <a:off x="4128523" y="4768020"/>
            <a:ext cx="1142044" cy="207749"/>
          </a:xfrm>
          <a:prstGeom prst="rect">
            <a:avLst/>
          </a:prstGeom>
          <a:noFill/>
        </p:spPr>
        <p:txBody>
          <a:bodyPr wrap="none" lIns="68580" tIns="34290" rIns="68580" bIns="34290" rtlCol="0">
            <a:spAutoFit/>
          </a:bodyPr>
          <a:lstStyle/>
          <a:p>
            <a:r>
              <a:rPr lang="en-GB" sz="900" dirty="0">
                <a:solidFill>
                  <a:srgbClr val="1D3E61"/>
                </a:solidFill>
              </a:rPr>
              <a:t>Planned Timelines </a:t>
            </a:r>
          </a:p>
        </p:txBody>
      </p:sp>
      <p:sp>
        <p:nvSpPr>
          <p:cNvPr id="17" name="Oval 16"/>
          <p:cNvSpPr/>
          <p:nvPr/>
        </p:nvSpPr>
        <p:spPr bwMode="auto">
          <a:xfrm>
            <a:off x="2293622" y="2341497"/>
            <a:ext cx="216000" cy="216000"/>
          </a:xfrm>
          <a:prstGeom prst="ellipse">
            <a:avLst/>
          </a:prstGeom>
          <a:solidFill>
            <a:srgbClr val="3366CC"/>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cap="none" normalizeH="0" baseline="0" dirty="0">
                <a:ln>
                  <a:noFill/>
                </a:ln>
                <a:solidFill>
                  <a:schemeClr val="bg1"/>
                </a:solidFill>
                <a:effectLst/>
                <a:latin typeface="Arial" charset="0"/>
              </a:rPr>
              <a:t>CP2</a:t>
            </a:r>
            <a:endParaRPr kumimoji="0" lang="en-GB" sz="2400" b="1" i="0" u="none" strike="noStrike" cap="none" normalizeH="0" baseline="0" dirty="0">
              <a:ln>
                <a:noFill/>
              </a:ln>
              <a:solidFill>
                <a:schemeClr val="bg1"/>
              </a:solidFill>
              <a:effectLst/>
              <a:latin typeface="Arial" charset="0"/>
            </a:endParaRPr>
          </a:p>
        </p:txBody>
      </p:sp>
      <p:sp>
        <p:nvSpPr>
          <p:cNvPr id="75" name="Oval 74"/>
          <p:cNvSpPr/>
          <p:nvPr/>
        </p:nvSpPr>
        <p:spPr bwMode="auto">
          <a:xfrm>
            <a:off x="1331640" y="2345584"/>
            <a:ext cx="216000" cy="216000"/>
          </a:xfrm>
          <a:prstGeom prst="ellipse">
            <a:avLst/>
          </a:prstGeom>
          <a:solidFill>
            <a:srgbClr val="3366CC"/>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cap="none" normalizeH="0" baseline="0" dirty="0">
                <a:ln>
                  <a:noFill/>
                </a:ln>
                <a:solidFill>
                  <a:schemeClr val="bg1"/>
                </a:solidFill>
                <a:effectLst/>
                <a:latin typeface="Arial" charset="0"/>
              </a:rPr>
              <a:t>CP1</a:t>
            </a:r>
            <a:endParaRPr kumimoji="0" lang="en-GB" sz="2400" b="1" i="0" u="none" strike="noStrike" cap="none" normalizeH="0" baseline="0" dirty="0">
              <a:ln>
                <a:noFill/>
              </a:ln>
              <a:solidFill>
                <a:schemeClr val="bg1"/>
              </a:solidFill>
              <a:effectLst/>
              <a:latin typeface="Arial" charset="0"/>
            </a:endParaRPr>
          </a:p>
        </p:txBody>
      </p:sp>
      <p:sp>
        <p:nvSpPr>
          <p:cNvPr id="86" name="Isosceles Triangle 85"/>
          <p:cNvSpPr/>
          <p:nvPr/>
        </p:nvSpPr>
        <p:spPr bwMode="auto">
          <a:xfrm>
            <a:off x="1528574" y="2043516"/>
            <a:ext cx="162018" cy="144015"/>
          </a:xfrm>
          <a:prstGeom prst="triangle">
            <a:avLst/>
          </a:prstGeom>
          <a:solidFill>
            <a:srgbClr val="1D3E61">
              <a:alpha val="50000"/>
            </a:srgb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endParaRPr lang="en-GB"/>
          </a:p>
        </p:txBody>
      </p:sp>
      <p:sp>
        <p:nvSpPr>
          <p:cNvPr id="87" name="Isosceles Triangle 86"/>
          <p:cNvSpPr/>
          <p:nvPr/>
        </p:nvSpPr>
        <p:spPr bwMode="auto">
          <a:xfrm>
            <a:off x="1770689" y="2656472"/>
            <a:ext cx="162018" cy="144015"/>
          </a:xfrm>
          <a:prstGeom prst="triangle">
            <a:avLst/>
          </a:prstGeom>
          <a:solidFill>
            <a:srgbClr val="1D3E61">
              <a:alpha val="50000"/>
            </a:srgb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dirty="0"/>
              <a:t> </a:t>
            </a:r>
          </a:p>
        </p:txBody>
      </p:sp>
      <p:sp>
        <p:nvSpPr>
          <p:cNvPr id="90" name="Pentagon 89"/>
          <p:cNvSpPr/>
          <p:nvPr/>
        </p:nvSpPr>
        <p:spPr bwMode="auto">
          <a:xfrm>
            <a:off x="492721" y="2043690"/>
            <a:ext cx="339626" cy="158657"/>
          </a:xfrm>
          <a:prstGeom prst="homePlate">
            <a:avLst/>
          </a:prstGeom>
          <a:solidFill>
            <a:schemeClr val="accent2">
              <a:alpha val="50000"/>
            </a:schemeClr>
          </a:solidFill>
          <a:ln w="1905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t>L1 IA</a:t>
            </a:r>
          </a:p>
        </p:txBody>
      </p:sp>
      <p:sp>
        <p:nvSpPr>
          <p:cNvPr id="91" name="Isosceles Triangle 90"/>
          <p:cNvSpPr/>
          <p:nvPr/>
        </p:nvSpPr>
        <p:spPr bwMode="auto">
          <a:xfrm>
            <a:off x="1993064" y="4276128"/>
            <a:ext cx="162018" cy="144015"/>
          </a:xfrm>
          <a:prstGeom prst="triangle">
            <a:avLst/>
          </a:prstGeom>
          <a:solidFill>
            <a:srgbClr val="1D3E61">
              <a:alpha val="50000"/>
            </a:srgb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dirty="0"/>
              <a:t> </a:t>
            </a:r>
          </a:p>
        </p:txBody>
      </p:sp>
      <p:sp>
        <p:nvSpPr>
          <p:cNvPr id="92" name="Isosceles Triangle 91"/>
          <p:cNvSpPr/>
          <p:nvPr/>
        </p:nvSpPr>
        <p:spPr bwMode="auto">
          <a:xfrm>
            <a:off x="2663496" y="4258994"/>
            <a:ext cx="162018" cy="144015"/>
          </a:xfrm>
          <a:prstGeom prst="triangle">
            <a:avLst/>
          </a:prstGeom>
          <a:solidFill>
            <a:srgbClr val="1D3E61">
              <a:alpha val="50000"/>
            </a:srgb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dirty="0"/>
              <a:t> </a:t>
            </a:r>
          </a:p>
        </p:txBody>
      </p:sp>
      <p:sp>
        <p:nvSpPr>
          <p:cNvPr id="93" name="Pentagon 92"/>
          <p:cNvSpPr/>
          <p:nvPr/>
        </p:nvSpPr>
        <p:spPr bwMode="auto">
          <a:xfrm>
            <a:off x="1152822" y="4100930"/>
            <a:ext cx="543621" cy="150912"/>
          </a:xfrm>
          <a:prstGeom prst="homePlate">
            <a:avLst/>
          </a:prstGeom>
          <a:solidFill>
            <a:schemeClr val="accent2">
              <a:alpha val="50000"/>
            </a:scheme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500" dirty="0"/>
              <a:t>Level 2 Impacts</a:t>
            </a:r>
          </a:p>
        </p:txBody>
      </p:sp>
      <p:sp>
        <p:nvSpPr>
          <p:cNvPr id="94" name="Pentagon 93"/>
          <p:cNvSpPr/>
          <p:nvPr/>
        </p:nvSpPr>
        <p:spPr bwMode="auto">
          <a:xfrm>
            <a:off x="1563878" y="3901054"/>
            <a:ext cx="547061" cy="150912"/>
          </a:xfrm>
          <a:prstGeom prst="homePlate">
            <a:avLst/>
          </a:prstGeom>
          <a:solidFill>
            <a:schemeClr val="accent2">
              <a:alpha val="50000"/>
            </a:scheme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400" dirty="0"/>
              <a:t>L3 Solution Options</a:t>
            </a:r>
          </a:p>
        </p:txBody>
      </p:sp>
      <p:sp>
        <p:nvSpPr>
          <p:cNvPr id="95" name="Pentagon 94"/>
          <p:cNvSpPr/>
          <p:nvPr/>
        </p:nvSpPr>
        <p:spPr bwMode="auto">
          <a:xfrm>
            <a:off x="1716645" y="4100186"/>
            <a:ext cx="543621" cy="150912"/>
          </a:xfrm>
          <a:prstGeom prst="homePlate">
            <a:avLst/>
          </a:prstGeom>
          <a:solidFill>
            <a:schemeClr val="accent2">
              <a:alpha val="50000"/>
            </a:scheme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500" dirty="0"/>
              <a:t>Level 3 Impacts</a:t>
            </a:r>
          </a:p>
        </p:txBody>
      </p:sp>
      <p:sp>
        <p:nvSpPr>
          <p:cNvPr id="96" name="Pentagon 95"/>
          <p:cNvSpPr/>
          <p:nvPr/>
        </p:nvSpPr>
        <p:spPr bwMode="auto">
          <a:xfrm>
            <a:off x="2276169" y="4100186"/>
            <a:ext cx="543621" cy="150912"/>
          </a:xfrm>
          <a:prstGeom prst="homePlate">
            <a:avLst/>
          </a:prstGeom>
          <a:solidFill>
            <a:schemeClr val="accent2">
              <a:alpha val="50000"/>
            </a:schemeClr>
          </a:solidFill>
          <a:ln w="9525"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500" dirty="0"/>
              <a:t>Final bid prep</a:t>
            </a:r>
          </a:p>
        </p:txBody>
      </p:sp>
      <p:sp>
        <p:nvSpPr>
          <p:cNvPr id="21" name="Rectangle 20"/>
          <p:cNvSpPr/>
          <p:nvPr/>
        </p:nvSpPr>
        <p:spPr bwMode="auto">
          <a:xfrm>
            <a:off x="894939" y="1774423"/>
            <a:ext cx="1437915" cy="1517407"/>
          </a:xfrm>
          <a:prstGeom prst="rect">
            <a:avLst/>
          </a:prstGeom>
          <a:solidFill>
            <a:srgbClr val="7030A0">
              <a:alpha val="50000"/>
            </a:srgbClr>
          </a:solidFill>
          <a:ln w="19050" cap="flat" cmpd="sng" algn="ctr">
            <a:solidFill>
              <a:srgbClr val="7030A0"/>
            </a:solidFill>
            <a:prstDash val="solid"/>
            <a:round/>
            <a:headEnd type="none" w="med" len="med"/>
            <a:tailEnd type="none" w="med" len="med"/>
          </a:ln>
          <a:effectLst/>
          <a:extLst/>
        </p:spPr>
        <p:txBody>
          <a:bodyPr vert="horz" wrap="square" lIns="69056" tIns="34529" rIns="69056" bIns="34529" numCol="1" rtlCol="0" anchor="ctr" anchorCtr="0" compatLnSpc="1">
            <a:prstTxWarp prst="textNoShape">
              <a:avLst/>
            </a:prstTxWarp>
          </a:bodyPr>
          <a:lstStyle/>
          <a:p>
            <a:pPr algn="ctr" defTabSz="685800"/>
            <a:r>
              <a:rPr lang="en-GB" sz="900" b="1" dirty="0">
                <a:solidFill>
                  <a:schemeClr val="bg1"/>
                </a:solidFill>
              </a:rPr>
              <a:t>Part C1:</a:t>
            </a:r>
          </a:p>
          <a:p>
            <a:pPr algn="ctr" defTabSz="685800"/>
            <a:endParaRPr lang="en-GB" sz="900" b="1" dirty="0">
              <a:solidFill>
                <a:schemeClr val="bg1"/>
              </a:solidFill>
            </a:endParaRPr>
          </a:p>
          <a:p>
            <a:pPr algn="ctr" defTabSz="685800"/>
            <a:r>
              <a:rPr lang="en-GB" sz="900" dirty="0">
                <a:solidFill>
                  <a:schemeClr val="bg1"/>
                </a:solidFill>
              </a:rPr>
              <a:t>Initial analysis, commence data cleanse and HLD of </a:t>
            </a:r>
            <a:r>
              <a:rPr lang="en-GB" sz="900" dirty="0" err="1">
                <a:solidFill>
                  <a:schemeClr val="bg1"/>
                </a:solidFill>
              </a:rPr>
              <a:t>CSSC</a:t>
            </a:r>
            <a:endParaRPr lang="en-GB" sz="900" dirty="0">
              <a:solidFill>
                <a:schemeClr val="bg1"/>
              </a:solidFill>
            </a:endParaRPr>
          </a:p>
        </p:txBody>
      </p:sp>
      <p:sp>
        <p:nvSpPr>
          <p:cNvPr id="70" name="Rectangle 69"/>
          <p:cNvSpPr/>
          <p:nvPr/>
        </p:nvSpPr>
        <p:spPr bwMode="auto">
          <a:xfrm>
            <a:off x="2332854" y="1774422"/>
            <a:ext cx="1444896" cy="1517408"/>
          </a:xfrm>
          <a:prstGeom prst="rect">
            <a:avLst/>
          </a:prstGeom>
          <a:solidFill>
            <a:srgbClr val="7030A0">
              <a:alpha val="50000"/>
            </a:srgbClr>
          </a:solidFill>
          <a:ln w="19050" cap="flat" cmpd="sng" algn="ctr">
            <a:solidFill>
              <a:srgbClr val="7030A0"/>
            </a:solidFill>
            <a:prstDash val="solid"/>
            <a:round/>
            <a:headEnd type="none" w="med" len="med"/>
            <a:tailEnd type="none" w="med" len="med"/>
          </a:ln>
          <a:effectLst/>
          <a:extLst/>
        </p:spPr>
        <p:txBody>
          <a:bodyPr vert="horz" wrap="square" lIns="69056" tIns="34529" rIns="69056" bIns="34529" numCol="1" rtlCol="0" anchor="ctr" anchorCtr="0" compatLnSpc="1">
            <a:prstTxWarp prst="textNoShape">
              <a:avLst/>
            </a:prstTxWarp>
          </a:bodyPr>
          <a:lstStyle/>
          <a:p>
            <a:pPr algn="ctr" defTabSz="685800"/>
            <a:r>
              <a:rPr lang="en-GB" sz="900" b="1" dirty="0">
                <a:solidFill>
                  <a:schemeClr val="bg1"/>
                </a:solidFill>
              </a:rPr>
              <a:t>Part C2:</a:t>
            </a:r>
          </a:p>
          <a:p>
            <a:pPr algn="ctr" defTabSz="685800"/>
            <a:endParaRPr lang="en-GB" sz="900" b="1" dirty="0">
              <a:solidFill>
                <a:schemeClr val="bg1"/>
              </a:solidFill>
            </a:endParaRPr>
          </a:p>
          <a:p>
            <a:pPr algn="ctr" defTabSz="685800"/>
            <a:r>
              <a:rPr lang="en-GB" sz="900" dirty="0">
                <a:solidFill>
                  <a:schemeClr val="bg1"/>
                </a:solidFill>
              </a:rPr>
              <a:t>Commencing development work on ‘no regrets’ </a:t>
            </a:r>
            <a:r>
              <a:rPr lang="en-GB" sz="900" dirty="0" err="1">
                <a:solidFill>
                  <a:schemeClr val="bg1"/>
                </a:solidFill>
              </a:rPr>
              <a:t>CSSC</a:t>
            </a:r>
            <a:endParaRPr lang="en-GB" sz="900" dirty="0">
              <a:solidFill>
                <a:schemeClr val="bg1"/>
              </a:solidFill>
            </a:endParaRPr>
          </a:p>
        </p:txBody>
      </p:sp>
      <p:sp>
        <p:nvSpPr>
          <p:cNvPr id="71" name="Rectangle 70"/>
          <p:cNvSpPr/>
          <p:nvPr/>
        </p:nvSpPr>
        <p:spPr bwMode="auto">
          <a:xfrm>
            <a:off x="3777750" y="1774423"/>
            <a:ext cx="3770957" cy="1517407"/>
          </a:xfrm>
          <a:prstGeom prst="rect">
            <a:avLst/>
          </a:prstGeom>
          <a:solidFill>
            <a:srgbClr val="7030A0">
              <a:alpha val="50000"/>
            </a:srgbClr>
          </a:solidFill>
          <a:ln w="19050" cap="flat" cmpd="sng" algn="ctr">
            <a:solidFill>
              <a:srgbClr val="7030A0"/>
            </a:solidFill>
            <a:prstDash val="solid"/>
            <a:round/>
            <a:headEnd type="none" w="med" len="med"/>
            <a:tailEnd type="none" w="med" len="med"/>
          </a:ln>
          <a:effectLst/>
          <a:extLst/>
        </p:spPr>
        <p:txBody>
          <a:bodyPr vert="horz" wrap="square" lIns="69056" tIns="34529" rIns="69056" bIns="34529" numCol="1" rtlCol="0" anchor="ctr" anchorCtr="0" compatLnSpc="1">
            <a:prstTxWarp prst="textNoShape">
              <a:avLst/>
            </a:prstTxWarp>
          </a:bodyPr>
          <a:lstStyle/>
          <a:p>
            <a:pPr algn="ctr" defTabSz="685800"/>
            <a:r>
              <a:rPr lang="en-GB" sz="900" b="1" dirty="0">
                <a:solidFill>
                  <a:schemeClr val="bg1"/>
                </a:solidFill>
              </a:rPr>
              <a:t>Part C3:</a:t>
            </a:r>
          </a:p>
          <a:p>
            <a:pPr algn="ctr" defTabSz="685800"/>
            <a:endParaRPr lang="en-GB" sz="900" b="1" dirty="0">
              <a:solidFill>
                <a:schemeClr val="bg1"/>
              </a:solidFill>
            </a:endParaRPr>
          </a:p>
          <a:p>
            <a:pPr algn="ctr" defTabSz="685800"/>
            <a:r>
              <a:rPr lang="en-GB" sz="900" dirty="0">
                <a:solidFill>
                  <a:schemeClr val="bg1"/>
                </a:solidFill>
              </a:rPr>
              <a:t>Full delivery of </a:t>
            </a:r>
            <a:r>
              <a:rPr lang="en-GB" sz="900" dirty="0" err="1">
                <a:solidFill>
                  <a:schemeClr val="bg1"/>
                </a:solidFill>
              </a:rPr>
              <a:t>CSSC</a:t>
            </a:r>
            <a:endParaRPr lang="en-GB" sz="900" dirty="0">
              <a:solidFill>
                <a:schemeClr val="bg1"/>
              </a:solidFill>
            </a:endParaRPr>
          </a:p>
        </p:txBody>
      </p:sp>
      <p:sp>
        <p:nvSpPr>
          <p:cNvPr id="84" name="Rectangle 83"/>
          <p:cNvSpPr/>
          <p:nvPr/>
        </p:nvSpPr>
        <p:spPr bwMode="auto">
          <a:xfrm>
            <a:off x="899593" y="3398955"/>
            <a:ext cx="2520279" cy="1117011"/>
          </a:xfrm>
          <a:prstGeom prst="rect">
            <a:avLst/>
          </a:prstGeom>
          <a:solidFill>
            <a:srgbClr val="7030A0">
              <a:alpha val="50000"/>
            </a:srgbClr>
          </a:solidFill>
          <a:ln w="19050" cap="flat" cmpd="sng" algn="ctr">
            <a:solidFill>
              <a:srgbClr val="7030A0"/>
            </a:solidFill>
            <a:prstDash val="solid"/>
            <a:round/>
            <a:headEnd type="none" w="med" len="med"/>
            <a:tailEnd type="none" w="med" len="med"/>
          </a:ln>
          <a:effectLst/>
          <a:extLst/>
        </p:spPr>
        <p:txBody>
          <a:bodyPr vert="horz" wrap="square" lIns="69056" tIns="34529" rIns="69056" bIns="34529" numCol="1" rtlCol="0" anchor="ctr" anchorCtr="0" compatLnSpc="1">
            <a:prstTxWarp prst="textNoShape">
              <a:avLst/>
            </a:prstTxWarp>
          </a:bodyPr>
          <a:lstStyle/>
          <a:p>
            <a:pPr algn="ctr" defTabSz="685800"/>
            <a:r>
              <a:rPr lang="en-GB" sz="900" b="1" dirty="0">
                <a:solidFill>
                  <a:schemeClr val="bg1"/>
                </a:solidFill>
              </a:rPr>
              <a:t>Part B1:</a:t>
            </a:r>
          </a:p>
          <a:p>
            <a:pPr algn="ctr" defTabSz="685800"/>
            <a:endParaRPr lang="en-GB" sz="900" b="1" dirty="0">
              <a:solidFill>
                <a:schemeClr val="bg1"/>
              </a:solidFill>
            </a:endParaRPr>
          </a:p>
          <a:p>
            <a:pPr algn="ctr" defTabSz="685800"/>
            <a:r>
              <a:rPr lang="en-GB" sz="900" dirty="0">
                <a:solidFill>
                  <a:schemeClr val="bg1"/>
                </a:solidFill>
              </a:rPr>
              <a:t>Initial analysis and Bid development for </a:t>
            </a:r>
            <a:r>
              <a:rPr lang="en-GB" sz="900" dirty="0" err="1">
                <a:solidFill>
                  <a:schemeClr val="bg1"/>
                </a:solidFill>
              </a:rPr>
              <a:t>CSSB</a:t>
            </a:r>
            <a:endParaRPr lang="en-GB" sz="900" dirty="0">
              <a:solidFill>
                <a:schemeClr val="bg1"/>
              </a:solidFill>
            </a:endParaRPr>
          </a:p>
        </p:txBody>
      </p:sp>
      <p:sp>
        <p:nvSpPr>
          <p:cNvPr id="88" name="Rectangle 87"/>
          <p:cNvSpPr/>
          <p:nvPr/>
        </p:nvSpPr>
        <p:spPr bwMode="auto">
          <a:xfrm>
            <a:off x="3419872" y="4021860"/>
            <a:ext cx="4128834" cy="494106"/>
          </a:xfrm>
          <a:prstGeom prst="rect">
            <a:avLst/>
          </a:prstGeom>
          <a:solidFill>
            <a:srgbClr val="7030A0">
              <a:alpha val="50000"/>
            </a:srgbClr>
          </a:solidFill>
          <a:ln w="19050" cap="flat" cmpd="sng" algn="ctr">
            <a:solidFill>
              <a:srgbClr val="7030A0"/>
            </a:solidFill>
            <a:prstDash val="solid"/>
            <a:round/>
            <a:headEnd type="none" w="med" len="med"/>
            <a:tailEnd type="none" w="med" len="med"/>
          </a:ln>
          <a:effectLst/>
          <a:extLst/>
        </p:spPr>
        <p:txBody>
          <a:bodyPr vert="horz" wrap="square" lIns="69056" tIns="34529" rIns="69056" bIns="34529" numCol="1" rtlCol="0" anchor="ctr" anchorCtr="0" compatLnSpc="1">
            <a:prstTxWarp prst="textNoShape">
              <a:avLst/>
            </a:prstTxWarp>
          </a:bodyPr>
          <a:lstStyle/>
          <a:p>
            <a:pPr algn="ctr" defTabSz="685800"/>
            <a:r>
              <a:rPr lang="en-GB" sz="900" b="1" dirty="0">
                <a:solidFill>
                  <a:schemeClr val="bg1"/>
                </a:solidFill>
              </a:rPr>
              <a:t>Part B2:</a:t>
            </a:r>
          </a:p>
          <a:p>
            <a:pPr algn="ctr" defTabSz="685800"/>
            <a:r>
              <a:rPr lang="en-GB" sz="900" dirty="0">
                <a:solidFill>
                  <a:schemeClr val="bg1"/>
                </a:solidFill>
              </a:rPr>
              <a:t>Full delivery of </a:t>
            </a:r>
            <a:r>
              <a:rPr lang="en-GB" sz="900" dirty="0" err="1">
                <a:solidFill>
                  <a:schemeClr val="bg1"/>
                </a:solidFill>
              </a:rPr>
              <a:t>CSSB</a:t>
            </a:r>
            <a:endParaRPr lang="en-GB" sz="900" dirty="0">
              <a:solidFill>
                <a:schemeClr val="bg1"/>
              </a:solidFill>
            </a:endParaRPr>
          </a:p>
        </p:txBody>
      </p:sp>
      <p:sp>
        <p:nvSpPr>
          <p:cNvPr id="24" name="Pentagon 23"/>
          <p:cNvSpPr/>
          <p:nvPr/>
        </p:nvSpPr>
        <p:spPr bwMode="auto">
          <a:xfrm>
            <a:off x="7548063" y="1774423"/>
            <a:ext cx="1517649" cy="1517407"/>
          </a:xfrm>
          <a:prstGeom prst="homePlate">
            <a:avLst>
              <a:gd name="adj" fmla="val 16090"/>
            </a:avLst>
          </a:prstGeom>
          <a:solidFill>
            <a:srgbClr val="7030A0">
              <a:alpha val="50000"/>
            </a:srgbClr>
          </a:solidFill>
          <a:ln w="19050" cap="flat" cmpd="sng" algn="ctr">
            <a:solidFill>
              <a:srgbClr val="7030A0"/>
            </a:solidFill>
            <a:prstDash val="solid"/>
            <a:round/>
            <a:headEnd type="none" w="med" len="med"/>
            <a:tailEnd type="none" w="med" len="med"/>
          </a:ln>
          <a:effectLst/>
          <a:extLst/>
        </p:spPr>
        <p:txBody>
          <a:bodyPr vert="horz" wrap="square" lIns="69056" tIns="34529" rIns="69056" bIns="34529" numCol="1" rtlCol="0" anchor="ctr" anchorCtr="0" compatLnSpc="1">
            <a:prstTxWarp prst="textNoShape">
              <a:avLst/>
            </a:prstTxWarp>
          </a:bodyPr>
          <a:lstStyle/>
          <a:p>
            <a:pPr algn="ctr" defTabSz="685800"/>
            <a:r>
              <a:rPr lang="en-GB" sz="900" b="1" dirty="0">
                <a:solidFill>
                  <a:schemeClr val="bg1"/>
                </a:solidFill>
              </a:rPr>
              <a:t>Part C4:</a:t>
            </a:r>
          </a:p>
          <a:p>
            <a:pPr algn="ctr" defTabSz="685800"/>
            <a:endParaRPr lang="en-GB" sz="900" b="1" dirty="0">
              <a:solidFill>
                <a:schemeClr val="bg1"/>
              </a:solidFill>
            </a:endParaRPr>
          </a:p>
          <a:p>
            <a:pPr algn="ctr" defTabSz="685800"/>
            <a:r>
              <a:rPr lang="en-GB" sz="900" dirty="0">
                <a:solidFill>
                  <a:schemeClr val="bg1"/>
                </a:solidFill>
              </a:rPr>
              <a:t>Operate Costs</a:t>
            </a:r>
          </a:p>
          <a:p>
            <a:pPr algn="ctr" defTabSz="685800"/>
            <a:endParaRPr lang="en-GB" sz="900" b="1" dirty="0">
              <a:solidFill>
                <a:schemeClr val="bg1"/>
              </a:solidFill>
            </a:endParaRPr>
          </a:p>
        </p:txBody>
      </p:sp>
      <p:sp>
        <p:nvSpPr>
          <p:cNvPr id="85" name="Pentagon 84"/>
          <p:cNvSpPr/>
          <p:nvPr/>
        </p:nvSpPr>
        <p:spPr bwMode="auto">
          <a:xfrm>
            <a:off x="7548063" y="4021860"/>
            <a:ext cx="1517648" cy="494107"/>
          </a:xfrm>
          <a:prstGeom prst="homePlate">
            <a:avLst>
              <a:gd name="adj" fmla="val 16090"/>
            </a:avLst>
          </a:prstGeom>
          <a:solidFill>
            <a:srgbClr val="7030A0">
              <a:alpha val="50000"/>
            </a:srgbClr>
          </a:solidFill>
          <a:ln w="19050" cap="flat" cmpd="sng" algn="ctr">
            <a:solidFill>
              <a:srgbClr val="7030A0"/>
            </a:solidFill>
            <a:prstDash val="solid"/>
            <a:round/>
            <a:headEnd type="none" w="med" len="med"/>
            <a:tailEnd type="none" w="med" len="med"/>
          </a:ln>
          <a:effectLst/>
          <a:extLst/>
        </p:spPr>
        <p:txBody>
          <a:bodyPr vert="horz" wrap="square" lIns="69056" tIns="34529" rIns="69056" bIns="34529" numCol="1" rtlCol="0" anchor="ctr" anchorCtr="0" compatLnSpc="1">
            <a:prstTxWarp prst="textNoShape">
              <a:avLst/>
            </a:prstTxWarp>
          </a:bodyPr>
          <a:lstStyle/>
          <a:p>
            <a:pPr algn="ctr" defTabSz="685800"/>
            <a:r>
              <a:rPr lang="en-GB" sz="900" b="1" dirty="0">
                <a:solidFill>
                  <a:schemeClr val="bg1"/>
                </a:solidFill>
              </a:rPr>
              <a:t>Part B3:</a:t>
            </a:r>
          </a:p>
          <a:p>
            <a:pPr algn="ctr" defTabSz="685800"/>
            <a:endParaRPr lang="en-GB" sz="900" b="1" dirty="0">
              <a:solidFill>
                <a:schemeClr val="bg1"/>
              </a:solidFill>
            </a:endParaRPr>
          </a:p>
          <a:p>
            <a:pPr algn="ctr" defTabSz="685800"/>
            <a:r>
              <a:rPr lang="en-GB" sz="900" dirty="0">
                <a:solidFill>
                  <a:schemeClr val="bg1"/>
                </a:solidFill>
              </a:rPr>
              <a:t>Operate Costs</a:t>
            </a:r>
            <a:endParaRPr lang="en-GB" sz="900" b="1" dirty="0">
              <a:solidFill>
                <a:schemeClr val="bg1"/>
              </a:solidFill>
            </a:endParaRPr>
          </a:p>
        </p:txBody>
      </p:sp>
      <p:sp>
        <p:nvSpPr>
          <p:cNvPr id="89" name="Rectangle 88"/>
          <p:cNvSpPr/>
          <p:nvPr/>
        </p:nvSpPr>
        <p:spPr bwMode="auto">
          <a:xfrm>
            <a:off x="899593" y="555526"/>
            <a:ext cx="2304256" cy="1117011"/>
          </a:xfrm>
          <a:prstGeom prst="rect">
            <a:avLst/>
          </a:prstGeom>
          <a:solidFill>
            <a:srgbClr val="7030A0">
              <a:alpha val="50000"/>
            </a:srgbClr>
          </a:solidFill>
          <a:ln w="19050" cap="flat" cmpd="sng" algn="ctr">
            <a:solidFill>
              <a:srgbClr val="7030A0"/>
            </a:solidFill>
            <a:prstDash val="solid"/>
            <a:round/>
            <a:headEnd type="none" w="med" len="med"/>
            <a:tailEnd type="none" w="med" len="med"/>
          </a:ln>
          <a:effectLst/>
          <a:extLst/>
        </p:spPr>
        <p:txBody>
          <a:bodyPr vert="horz" wrap="square" lIns="69056" tIns="34529" rIns="69056" bIns="34529" numCol="1" rtlCol="0" anchor="ctr" anchorCtr="0" compatLnSpc="1">
            <a:prstTxWarp prst="textNoShape">
              <a:avLst/>
            </a:prstTxWarp>
          </a:bodyPr>
          <a:lstStyle/>
          <a:p>
            <a:pPr algn="ctr" defTabSz="685800"/>
            <a:r>
              <a:rPr lang="en-GB" sz="900" b="1" dirty="0">
                <a:solidFill>
                  <a:schemeClr val="bg1"/>
                </a:solidFill>
              </a:rPr>
              <a:t>Part A:</a:t>
            </a:r>
          </a:p>
          <a:p>
            <a:pPr algn="ctr" defTabSz="685800"/>
            <a:r>
              <a:rPr lang="en-GB" sz="900" dirty="0">
                <a:solidFill>
                  <a:schemeClr val="bg1"/>
                </a:solidFill>
              </a:rPr>
              <a:t>Bid Support as existing central service provider</a:t>
            </a:r>
          </a:p>
        </p:txBody>
      </p:sp>
      <p:sp>
        <p:nvSpPr>
          <p:cNvPr id="79" name="Pentagon 78"/>
          <p:cNvSpPr/>
          <p:nvPr/>
        </p:nvSpPr>
        <p:spPr bwMode="auto">
          <a:xfrm>
            <a:off x="6268289" y="1386026"/>
            <a:ext cx="1188796" cy="159996"/>
          </a:xfrm>
          <a:prstGeom prst="homePlate">
            <a:avLst/>
          </a:prstGeom>
          <a:solidFill>
            <a:schemeClr val="accent2">
              <a:alpha val="50000"/>
            </a:scheme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800" dirty="0"/>
              <a:t>Potential Go Live Range</a:t>
            </a:r>
          </a:p>
        </p:txBody>
      </p:sp>
    </p:spTree>
    <p:extLst>
      <p:ext uri="{BB962C8B-B14F-4D97-AF65-F5344CB8AC3E}">
        <p14:creationId xmlns:p14="http://schemas.microsoft.com/office/powerpoint/2010/main" val="2641010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70" grpId="0" animBg="1"/>
      <p:bldP spid="71" grpId="0" animBg="1"/>
      <p:bldP spid="84" grpId="0" animBg="1"/>
      <p:bldP spid="88" grpId="0" animBg="1"/>
      <p:bldP spid="24" grpId="0" animBg="1"/>
      <p:bldP spid="85" grpId="0" animBg="1"/>
      <p:bldP spid="8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DSC governance</a:t>
            </a:r>
          </a:p>
        </p:txBody>
      </p:sp>
      <p:sp>
        <p:nvSpPr>
          <p:cNvPr id="3" name="Content Placeholder 2"/>
          <p:cNvSpPr>
            <a:spLocks noGrp="1"/>
          </p:cNvSpPr>
          <p:nvPr>
            <p:ph idx="1"/>
          </p:nvPr>
        </p:nvSpPr>
        <p:spPr/>
        <p:txBody>
          <a:bodyPr/>
          <a:lstStyle/>
          <a:p>
            <a:r>
              <a:rPr lang="en-GB" sz="1400" dirty="0"/>
              <a:t>Over the coming months, there will be a number of areas that need to be shared with and approval sought from DSC committees; the following diagram describes the areas, assumed approval bodies, and indicative time scales</a:t>
            </a:r>
          </a:p>
        </p:txBody>
      </p:sp>
      <p:grpSp>
        <p:nvGrpSpPr>
          <p:cNvPr id="17" name="Group 16"/>
          <p:cNvGrpSpPr/>
          <p:nvPr/>
        </p:nvGrpSpPr>
        <p:grpSpPr>
          <a:xfrm>
            <a:off x="854248" y="1411016"/>
            <a:ext cx="1185624" cy="1124822"/>
            <a:chOff x="971600" y="1710338"/>
            <a:chExt cx="1404144" cy="1332136"/>
          </a:xfrm>
        </p:grpSpPr>
        <p:sp>
          <p:nvSpPr>
            <p:cNvPr id="14" name="Rectangle 13"/>
            <p:cNvSpPr/>
            <p:nvPr/>
          </p:nvSpPr>
          <p:spPr bwMode="auto">
            <a:xfrm>
              <a:off x="971600" y="1890346"/>
              <a:ext cx="1224136" cy="329560"/>
            </a:xfrm>
            <a:prstGeom prst="rect">
              <a:avLst/>
            </a:prstGeom>
            <a:noFill/>
            <a:ln w="1270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1000" b="1" dirty="0">
                  <a:solidFill>
                    <a:srgbClr val="3E5AA8"/>
                  </a:solidFill>
                </a:rPr>
                <a:t>Jun 2018</a:t>
              </a:r>
            </a:p>
          </p:txBody>
        </p:sp>
        <p:sp>
          <p:nvSpPr>
            <p:cNvPr id="15" name="Oval 14"/>
            <p:cNvSpPr/>
            <p:nvPr/>
          </p:nvSpPr>
          <p:spPr bwMode="auto">
            <a:xfrm>
              <a:off x="2015728" y="1710338"/>
              <a:ext cx="360016" cy="360016"/>
            </a:xfrm>
            <a:prstGeom prst="ellipse">
              <a:avLst/>
            </a:prstGeom>
            <a:solidFill>
              <a:srgbClr val="3366CC"/>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cap="none" normalizeH="0" baseline="0" dirty="0" err="1">
                  <a:ln>
                    <a:noFill/>
                  </a:ln>
                  <a:solidFill>
                    <a:schemeClr val="bg1"/>
                  </a:solidFill>
                  <a:effectLst/>
                  <a:latin typeface="Arial" charset="0"/>
                </a:rPr>
                <a:t>CoMC</a:t>
              </a:r>
              <a:endParaRPr kumimoji="0" lang="en-GB" sz="2400" b="1" i="0" u="none" strike="noStrike" cap="none" normalizeH="0" baseline="0" dirty="0">
                <a:ln>
                  <a:noFill/>
                </a:ln>
                <a:solidFill>
                  <a:schemeClr val="bg1"/>
                </a:solidFill>
                <a:effectLst/>
                <a:latin typeface="Arial" charset="0"/>
              </a:endParaRPr>
            </a:p>
          </p:txBody>
        </p:sp>
        <p:sp>
          <p:nvSpPr>
            <p:cNvPr id="16" name="Rectangle 15"/>
            <p:cNvSpPr/>
            <p:nvPr/>
          </p:nvSpPr>
          <p:spPr bwMode="auto">
            <a:xfrm>
              <a:off x="971600" y="2225822"/>
              <a:ext cx="1224136" cy="816652"/>
            </a:xfrm>
            <a:prstGeom prst="rect">
              <a:avLst/>
            </a:prstGeom>
            <a:solidFill>
              <a:schemeClr val="accent2">
                <a:alpha val="50000"/>
              </a:schemeClr>
            </a:solidFill>
            <a:ln w="12700" cap="flat" cmpd="sng" algn="ctr">
              <a:solidFill>
                <a:schemeClr val="accent1"/>
              </a:solidFill>
              <a:prstDash val="solid"/>
              <a:round/>
              <a:headEnd type="none" w="med" len="med"/>
              <a:tailEnd type="none" w="med" len="med"/>
            </a:ln>
            <a:effectLst/>
            <a:extLst/>
          </p:spPr>
          <p:txBody>
            <a:bodyPr vert="horz" wrap="square" lIns="69056" tIns="34529" rIns="69056" bIns="34529" numCol="1" rtlCol="0" anchor="ctr" anchorCtr="0" compatLnSpc="1">
              <a:prstTxWarp prst="textNoShape">
                <a:avLst/>
              </a:prstTxWarp>
            </a:bodyPr>
            <a:lstStyle/>
            <a:p>
              <a:pPr algn="ctr"/>
              <a:r>
                <a:rPr lang="en-GB" sz="800" dirty="0"/>
                <a:t>Request to </a:t>
              </a:r>
              <a:r>
                <a:rPr lang="en-GB" sz="800" b="1" dirty="0"/>
                <a:t>modify BP18 submission </a:t>
              </a:r>
              <a:r>
                <a:rPr lang="en-GB" sz="800" dirty="0"/>
                <a:t>for parts ‘A’, ‘C1’ and ‘B1’</a:t>
              </a:r>
            </a:p>
          </p:txBody>
        </p:sp>
      </p:grpSp>
      <p:grpSp>
        <p:nvGrpSpPr>
          <p:cNvPr id="19" name="Group 18"/>
          <p:cNvGrpSpPr/>
          <p:nvPr/>
        </p:nvGrpSpPr>
        <p:grpSpPr>
          <a:xfrm>
            <a:off x="854248" y="3188707"/>
            <a:ext cx="1185624" cy="1124822"/>
            <a:chOff x="971600" y="1710338"/>
            <a:chExt cx="1404144" cy="1332136"/>
          </a:xfrm>
        </p:grpSpPr>
        <p:sp>
          <p:nvSpPr>
            <p:cNvPr id="20" name="Rectangle 19"/>
            <p:cNvSpPr/>
            <p:nvPr/>
          </p:nvSpPr>
          <p:spPr bwMode="auto">
            <a:xfrm>
              <a:off x="971600" y="1890346"/>
              <a:ext cx="1224136" cy="329560"/>
            </a:xfrm>
            <a:prstGeom prst="rect">
              <a:avLst/>
            </a:prstGeom>
            <a:noFill/>
            <a:ln w="1270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1000" b="1" dirty="0">
                  <a:solidFill>
                    <a:srgbClr val="3E5AA8"/>
                  </a:solidFill>
                </a:rPr>
                <a:t>Jun 2018</a:t>
              </a:r>
            </a:p>
          </p:txBody>
        </p:sp>
        <p:sp>
          <p:nvSpPr>
            <p:cNvPr id="21" name="Oval 20"/>
            <p:cNvSpPr/>
            <p:nvPr/>
          </p:nvSpPr>
          <p:spPr bwMode="auto">
            <a:xfrm>
              <a:off x="2015728" y="1710338"/>
              <a:ext cx="360016" cy="360016"/>
            </a:xfrm>
            <a:prstGeom prst="ellipse">
              <a:avLst/>
            </a:prstGeom>
            <a:solidFill>
              <a:srgbClr val="3366CC"/>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cap="none" normalizeH="0" baseline="0" dirty="0" err="1">
                  <a:ln>
                    <a:noFill/>
                  </a:ln>
                  <a:solidFill>
                    <a:schemeClr val="bg1"/>
                  </a:solidFill>
                  <a:effectLst/>
                  <a:latin typeface="Arial" charset="0"/>
                </a:rPr>
                <a:t>CoMC</a:t>
              </a:r>
              <a:endParaRPr kumimoji="0" lang="en-GB" sz="2400" b="1" i="0" u="none" strike="noStrike" cap="none" normalizeH="0" baseline="0" dirty="0">
                <a:ln>
                  <a:noFill/>
                </a:ln>
                <a:solidFill>
                  <a:schemeClr val="bg1"/>
                </a:solidFill>
                <a:effectLst/>
                <a:latin typeface="Arial" charset="0"/>
              </a:endParaRPr>
            </a:p>
          </p:txBody>
        </p:sp>
        <p:sp>
          <p:nvSpPr>
            <p:cNvPr id="22" name="Rectangle 21"/>
            <p:cNvSpPr/>
            <p:nvPr/>
          </p:nvSpPr>
          <p:spPr bwMode="auto">
            <a:xfrm>
              <a:off x="971600" y="2225822"/>
              <a:ext cx="1224136" cy="816652"/>
            </a:xfrm>
            <a:prstGeom prst="rect">
              <a:avLst/>
            </a:prstGeom>
            <a:solidFill>
              <a:schemeClr val="accent2">
                <a:alpha val="50000"/>
              </a:schemeClr>
            </a:solidFill>
            <a:ln w="12700" cap="flat" cmpd="sng" algn="ctr">
              <a:solidFill>
                <a:schemeClr val="accent1"/>
              </a:solidFill>
              <a:prstDash val="solid"/>
              <a:round/>
              <a:headEnd type="none" w="med" len="med"/>
              <a:tailEnd type="none" w="med" len="med"/>
            </a:ln>
            <a:effectLst/>
            <a:extLst/>
          </p:spPr>
          <p:txBody>
            <a:bodyPr vert="horz" wrap="square" lIns="69056" tIns="34529" rIns="69056" bIns="34529" numCol="1" rtlCol="0" anchor="ctr" anchorCtr="0" compatLnSpc="1">
              <a:prstTxWarp prst="textNoShape">
                <a:avLst/>
              </a:prstTxWarp>
            </a:bodyPr>
            <a:lstStyle/>
            <a:p>
              <a:pPr algn="ctr" defTabSz="914355" fontAlgn="auto">
                <a:spcBef>
                  <a:spcPts val="0"/>
                </a:spcBef>
                <a:spcAft>
                  <a:spcPts val="0"/>
                </a:spcAft>
                <a:defRPr/>
              </a:pPr>
              <a:r>
                <a:rPr lang="en-GB" sz="800" dirty="0"/>
                <a:t>Request </a:t>
              </a:r>
              <a:r>
                <a:rPr lang="en-GB" sz="800" b="1" dirty="0"/>
                <a:t>approval to respond to </a:t>
              </a:r>
              <a:r>
                <a:rPr lang="en-GB" sz="800" b="1" dirty="0" err="1"/>
                <a:t>PQQ</a:t>
              </a:r>
              <a:endParaRPr lang="en-GB" sz="1400" dirty="0"/>
            </a:p>
          </p:txBody>
        </p:sp>
      </p:grpSp>
      <p:grpSp>
        <p:nvGrpSpPr>
          <p:cNvPr id="23" name="Group 22"/>
          <p:cNvGrpSpPr/>
          <p:nvPr/>
        </p:nvGrpSpPr>
        <p:grpSpPr>
          <a:xfrm>
            <a:off x="2510432" y="3188707"/>
            <a:ext cx="1185624" cy="1124822"/>
            <a:chOff x="971600" y="1710338"/>
            <a:chExt cx="1404144" cy="1332136"/>
          </a:xfrm>
        </p:grpSpPr>
        <p:sp>
          <p:nvSpPr>
            <p:cNvPr id="24" name="Rectangle 23"/>
            <p:cNvSpPr/>
            <p:nvPr/>
          </p:nvSpPr>
          <p:spPr bwMode="auto">
            <a:xfrm>
              <a:off x="971600" y="1890346"/>
              <a:ext cx="1224136" cy="329560"/>
            </a:xfrm>
            <a:prstGeom prst="rect">
              <a:avLst/>
            </a:prstGeom>
            <a:noFill/>
            <a:ln w="1270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1000" b="1" dirty="0">
                  <a:solidFill>
                    <a:srgbClr val="3E5AA8"/>
                  </a:solidFill>
                </a:rPr>
                <a:t>Aug-Oct 2018</a:t>
              </a:r>
            </a:p>
          </p:txBody>
        </p:sp>
        <p:sp>
          <p:nvSpPr>
            <p:cNvPr id="25" name="Oval 24"/>
            <p:cNvSpPr/>
            <p:nvPr/>
          </p:nvSpPr>
          <p:spPr bwMode="auto">
            <a:xfrm>
              <a:off x="2015728" y="1710338"/>
              <a:ext cx="360016" cy="360016"/>
            </a:xfrm>
            <a:prstGeom prst="ellipse">
              <a:avLst/>
            </a:prstGeom>
            <a:solidFill>
              <a:srgbClr val="3366CC"/>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cap="none" normalizeH="0" baseline="0" dirty="0" err="1">
                  <a:ln>
                    <a:noFill/>
                  </a:ln>
                  <a:solidFill>
                    <a:schemeClr val="bg1"/>
                  </a:solidFill>
                  <a:effectLst/>
                  <a:latin typeface="Arial" charset="0"/>
                </a:rPr>
                <a:t>CoMC</a:t>
              </a:r>
              <a:endParaRPr kumimoji="0" lang="en-GB" sz="2400" b="1" i="0" u="none" strike="noStrike" cap="none" normalizeH="0" baseline="0" dirty="0">
                <a:ln>
                  <a:noFill/>
                </a:ln>
                <a:solidFill>
                  <a:schemeClr val="bg1"/>
                </a:solidFill>
                <a:effectLst/>
                <a:latin typeface="Arial" charset="0"/>
              </a:endParaRPr>
            </a:p>
          </p:txBody>
        </p:sp>
        <p:sp>
          <p:nvSpPr>
            <p:cNvPr id="26" name="Rectangle 25"/>
            <p:cNvSpPr/>
            <p:nvPr/>
          </p:nvSpPr>
          <p:spPr bwMode="auto">
            <a:xfrm>
              <a:off x="971600" y="2225822"/>
              <a:ext cx="1224136" cy="816652"/>
            </a:xfrm>
            <a:prstGeom prst="rect">
              <a:avLst/>
            </a:prstGeom>
            <a:solidFill>
              <a:schemeClr val="accent2">
                <a:alpha val="50000"/>
              </a:schemeClr>
            </a:solidFill>
            <a:ln w="12700" cap="flat" cmpd="sng" algn="ctr">
              <a:solidFill>
                <a:schemeClr val="accent1"/>
              </a:solidFill>
              <a:prstDash val="solid"/>
              <a:round/>
              <a:headEnd type="none" w="med" len="med"/>
              <a:tailEnd type="none" w="med" len="med"/>
            </a:ln>
            <a:effectLst/>
            <a:extLst/>
          </p:spPr>
          <p:txBody>
            <a:bodyPr vert="horz" wrap="square" lIns="69056" tIns="34529" rIns="69056" bIns="34529" numCol="1" rtlCol="0" anchor="ctr" anchorCtr="0" compatLnSpc="1">
              <a:prstTxWarp prst="textNoShape">
                <a:avLst/>
              </a:prstTxWarp>
            </a:bodyPr>
            <a:lstStyle/>
            <a:p>
              <a:pPr algn="ctr" defTabSz="914355" fontAlgn="auto">
                <a:spcBef>
                  <a:spcPts val="0"/>
                </a:spcBef>
                <a:spcAft>
                  <a:spcPts val="0"/>
                </a:spcAft>
                <a:defRPr/>
              </a:pPr>
              <a:r>
                <a:rPr lang="en-GB" sz="800" dirty="0"/>
                <a:t>Request </a:t>
              </a:r>
              <a:r>
                <a:rPr lang="en-GB" sz="800" b="1" dirty="0"/>
                <a:t>approval to Bid</a:t>
              </a:r>
              <a:endParaRPr lang="en-GB" sz="1400" dirty="0"/>
            </a:p>
          </p:txBody>
        </p:sp>
      </p:grpSp>
      <p:cxnSp>
        <p:nvCxnSpPr>
          <p:cNvPr id="28" name="Straight Arrow Connector 27"/>
          <p:cNvCxnSpPr>
            <a:stCxn id="22" idx="3"/>
            <a:endCxn id="26" idx="1"/>
          </p:cNvCxnSpPr>
          <p:nvPr/>
        </p:nvCxnSpPr>
        <p:spPr bwMode="auto">
          <a:xfrm>
            <a:off x="1887878" y="3968749"/>
            <a:ext cx="622554" cy="0"/>
          </a:xfrm>
          <a:prstGeom prst="straightConnector1">
            <a:avLst/>
          </a:prstGeom>
          <a:solidFill>
            <a:schemeClr val="accent2">
              <a:alpha val="50000"/>
            </a:schemeClr>
          </a:solidFill>
          <a:ln w="12700" cap="flat" cmpd="sng" algn="ctr">
            <a:solidFill>
              <a:schemeClr val="accent1"/>
            </a:solidFill>
            <a:prstDash val="solid"/>
            <a:round/>
            <a:headEnd type="none" w="med" len="med"/>
            <a:tailEnd type="triangle" w="med" len="med"/>
          </a:ln>
          <a:effectLst/>
          <a:extLst/>
        </p:spPr>
      </p:cxnSp>
      <p:grpSp>
        <p:nvGrpSpPr>
          <p:cNvPr id="18" name="Group 17"/>
          <p:cNvGrpSpPr/>
          <p:nvPr/>
        </p:nvGrpSpPr>
        <p:grpSpPr>
          <a:xfrm>
            <a:off x="6051984" y="3188707"/>
            <a:ext cx="1185624" cy="1124822"/>
            <a:chOff x="971600" y="1710338"/>
            <a:chExt cx="1404144" cy="1332136"/>
          </a:xfrm>
        </p:grpSpPr>
        <p:sp>
          <p:nvSpPr>
            <p:cNvPr id="27" name="Rectangle 26"/>
            <p:cNvSpPr/>
            <p:nvPr/>
          </p:nvSpPr>
          <p:spPr bwMode="auto">
            <a:xfrm>
              <a:off x="971600" y="1890346"/>
              <a:ext cx="1224136" cy="329560"/>
            </a:xfrm>
            <a:prstGeom prst="rect">
              <a:avLst/>
            </a:prstGeom>
            <a:noFill/>
            <a:ln w="1270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1000" b="1" dirty="0">
                  <a:solidFill>
                    <a:srgbClr val="3E5AA8"/>
                  </a:solidFill>
                </a:rPr>
                <a:t>Feb-Apr 2019</a:t>
              </a:r>
            </a:p>
          </p:txBody>
        </p:sp>
        <p:sp>
          <p:nvSpPr>
            <p:cNvPr id="29" name="Oval 28"/>
            <p:cNvSpPr/>
            <p:nvPr/>
          </p:nvSpPr>
          <p:spPr bwMode="auto">
            <a:xfrm>
              <a:off x="2015728" y="1710338"/>
              <a:ext cx="360016" cy="360016"/>
            </a:xfrm>
            <a:prstGeom prst="ellipse">
              <a:avLst/>
            </a:prstGeom>
            <a:solidFill>
              <a:srgbClr val="3366CC"/>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cap="none" normalizeH="0" baseline="0" dirty="0" err="1">
                  <a:ln>
                    <a:noFill/>
                  </a:ln>
                  <a:solidFill>
                    <a:schemeClr val="bg1"/>
                  </a:solidFill>
                  <a:effectLst/>
                  <a:latin typeface="Arial" charset="0"/>
                </a:rPr>
                <a:t>CoMC</a:t>
              </a:r>
              <a:endParaRPr kumimoji="0" lang="en-GB" sz="2400" b="1" i="0" u="none" strike="noStrike" cap="none" normalizeH="0" baseline="0" dirty="0">
                <a:ln>
                  <a:noFill/>
                </a:ln>
                <a:solidFill>
                  <a:schemeClr val="bg1"/>
                </a:solidFill>
                <a:effectLst/>
                <a:latin typeface="Arial" charset="0"/>
              </a:endParaRPr>
            </a:p>
          </p:txBody>
        </p:sp>
        <p:sp>
          <p:nvSpPr>
            <p:cNvPr id="30" name="Rectangle 29"/>
            <p:cNvSpPr/>
            <p:nvPr/>
          </p:nvSpPr>
          <p:spPr bwMode="auto">
            <a:xfrm>
              <a:off x="971600" y="2225822"/>
              <a:ext cx="1224136" cy="816652"/>
            </a:xfrm>
            <a:prstGeom prst="rect">
              <a:avLst/>
            </a:prstGeom>
            <a:solidFill>
              <a:schemeClr val="accent2">
                <a:alpha val="50000"/>
              </a:schemeClr>
            </a:solidFill>
            <a:ln w="12700" cap="flat" cmpd="sng" algn="ctr">
              <a:solidFill>
                <a:schemeClr val="accent1"/>
              </a:solidFill>
              <a:prstDash val="solid"/>
              <a:round/>
              <a:headEnd type="none" w="med" len="med"/>
              <a:tailEnd type="none" w="med" len="med"/>
            </a:ln>
            <a:effectLst/>
            <a:extLst/>
          </p:spPr>
          <p:txBody>
            <a:bodyPr vert="horz" wrap="square" lIns="69056" tIns="34529" rIns="69056" bIns="34529" numCol="1" rtlCol="0" anchor="ctr" anchorCtr="0" compatLnSpc="1">
              <a:prstTxWarp prst="textNoShape">
                <a:avLst/>
              </a:prstTxWarp>
            </a:bodyPr>
            <a:lstStyle/>
            <a:p>
              <a:pPr algn="ctr" defTabSz="914355" fontAlgn="auto">
                <a:spcBef>
                  <a:spcPts val="0"/>
                </a:spcBef>
                <a:spcAft>
                  <a:spcPts val="0"/>
                </a:spcAft>
                <a:defRPr/>
              </a:pPr>
              <a:r>
                <a:rPr lang="en-GB" sz="800" dirty="0"/>
                <a:t>Request </a:t>
              </a:r>
              <a:r>
                <a:rPr lang="en-GB" sz="800" b="1" dirty="0"/>
                <a:t>approval to Contract</a:t>
              </a:r>
              <a:endParaRPr lang="en-GB" sz="1400" dirty="0"/>
            </a:p>
          </p:txBody>
        </p:sp>
      </p:grpSp>
      <p:cxnSp>
        <p:nvCxnSpPr>
          <p:cNvPr id="31" name="Straight Arrow Connector 30"/>
          <p:cNvCxnSpPr>
            <a:stCxn id="26" idx="3"/>
            <a:endCxn id="30" idx="1"/>
          </p:cNvCxnSpPr>
          <p:nvPr/>
        </p:nvCxnSpPr>
        <p:spPr bwMode="auto">
          <a:xfrm>
            <a:off x="3544062" y="3968749"/>
            <a:ext cx="2507922" cy="0"/>
          </a:xfrm>
          <a:prstGeom prst="straightConnector1">
            <a:avLst/>
          </a:prstGeom>
          <a:solidFill>
            <a:schemeClr val="accent2">
              <a:alpha val="50000"/>
            </a:schemeClr>
          </a:solidFill>
          <a:ln w="12700" cap="flat" cmpd="sng" algn="ctr">
            <a:solidFill>
              <a:schemeClr val="accent1"/>
            </a:solidFill>
            <a:prstDash val="solid"/>
            <a:round/>
            <a:headEnd type="none" w="med" len="med"/>
            <a:tailEnd type="triangle" w="med" len="med"/>
          </a:ln>
          <a:effectLst/>
          <a:extLst/>
        </p:spPr>
      </p:cxnSp>
      <p:grpSp>
        <p:nvGrpSpPr>
          <p:cNvPr id="32" name="Group 31"/>
          <p:cNvGrpSpPr/>
          <p:nvPr/>
        </p:nvGrpSpPr>
        <p:grpSpPr>
          <a:xfrm>
            <a:off x="854248" y="4369979"/>
            <a:ext cx="6552728" cy="496775"/>
            <a:chOff x="-1206003" y="1670561"/>
            <a:chExt cx="7760449" cy="588334"/>
          </a:xfrm>
        </p:grpSpPr>
        <p:sp>
          <p:nvSpPr>
            <p:cNvPr id="35" name="Rectangle 34"/>
            <p:cNvSpPr/>
            <p:nvPr/>
          </p:nvSpPr>
          <p:spPr bwMode="auto">
            <a:xfrm>
              <a:off x="-1206003" y="1850569"/>
              <a:ext cx="7580442" cy="408326"/>
            </a:xfrm>
            <a:prstGeom prst="rect">
              <a:avLst/>
            </a:prstGeom>
            <a:solidFill>
              <a:schemeClr val="accent4">
                <a:lumMod val="75000"/>
                <a:alpha val="50000"/>
              </a:schemeClr>
            </a:solidFill>
            <a:ln w="12700" cap="flat" cmpd="sng" algn="ctr">
              <a:solidFill>
                <a:schemeClr val="accent4">
                  <a:lumMod val="75000"/>
                </a:schemeClr>
              </a:solidFill>
              <a:prstDash val="solid"/>
              <a:round/>
              <a:headEnd type="none" w="med" len="med"/>
              <a:tailEnd type="none" w="med" len="med"/>
            </a:ln>
            <a:effectLst/>
            <a:extLst/>
          </p:spPr>
          <p:txBody>
            <a:bodyPr vert="horz" wrap="square" lIns="69056" tIns="34529" rIns="69056" bIns="34529" numCol="1" rtlCol="0" anchor="ctr" anchorCtr="0" compatLnSpc="1">
              <a:prstTxWarp prst="textNoShape">
                <a:avLst/>
              </a:prstTxWarp>
            </a:bodyPr>
            <a:lstStyle/>
            <a:p>
              <a:pPr algn="ctr" defTabSz="914355" fontAlgn="auto">
                <a:spcBef>
                  <a:spcPts val="0"/>
                </a:spcBef>
                <a:spcAft>
                  <a:spcPts val="0"/>
                </a:spcAft>
                <a:defRPr/>
              </a:pPr>
              <a:r>
                <a:rPr lang="en-GB" sz="800" dirty="0"/>
                <a:t>Change Delivery decisions (e.g. Change packs, portfolio congestion)</a:t>
              </a:r>
              <a:endParaRPr lang="en-GB" sz="1400" dirty="0"/>
            </a:p>
          </p:txBody>
        </p:sp>
        <p:sp>
          <p:nvSpPr>
            <p:cNvPr id="34" name="Oval 33"/>
            <p:cNvSpPr/>
            <p:nvPr/>
          </p:nvSpPr>
          <p:spPr bwMode="auto">
            <a:xfrm>
              <a:off x="6194431" y="1670561"/>
              <a:ext cx="360015" cy="360016"/>
            </a:xfrm>
            <a:prstGeom prst="ellipse">
              <a:avLst/>
            </a:prstGeom>
            <a:solidFill>
              <a:schemeClr val="accent4">
                <a:lumMod val="75000"/>
              </a:scheme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cap="none" normalizeH="0" baseline="0" dirty="0">
                  <a:ln>
                    <a:noFill/>
                  </a:ln>
                  <a:solidFill>
                    <a:schemeClr val="bg1"/>
                  </a:solidFill>
                  <a:effectLst/>
                  <a:latin typeface="Arial" charset="0"/>
                </a:rPr>
                <a:t>ChMC</a:t>
              </a:r>
              <a:endParaRPr kumimoji="0" lang="en-GB" sz="2400" b="1" i="0" u="none" strike="noStrike" cap="none" normalizeH="0" baseline="0" dirty="0">
                <a:ln>
                  <a:noFill/>
                </a:ln>
                <a:solidFill>
                  <a:schemeClr val="bg1"/>
                </a:solidFill>
                <a:effectLst/>
                <a:latin typeface="Arial" charset="0"/>
              </a:endParaRPr>
            </a:p>
          </p:txBody>
        </p:sp>
      </p:grpSp>
      <p:grpSp>
        <p:nvGrpSpPr>
          <p:cNvPr id="36" name="Group 35"/>
          <p:cNvGrpSpPr/>
          <p:nvPr/>
        </p:nvGrpSpPr>
        <p:grpSpPr>
          <a:xfrm>
            <a:off x="4357140" y="2282353"/>
            <a:ext cx="1185624" cy="1124822"/>
            <a:chOff x="971600" y="1710338"/>
            <a:chExt cx="1404144" cy="1332136"/>
          </a:xfrm>
        </p:grpSpPr>
        <p:sp>
          <p:nvSpPr>
            <p:cNvPr id="37" name="Rectangle 36"/>
            <p:cNvSpPr/>
            <p:nvPr/>
          </p:nvSpPr>
          <p:spPr bwMode="auto">
            <a:xfrm>
              <a:off x="971600" y="1890346"/>
              <a:ext cx="1224136" cy="329560"/>
            </a:xfrm>
            <a:prstGeom prst="rect">
              <a:avLst/>
            </a:prstGeom>
            <a:noFill/>
            <a:ln w="12700" cap="flat" cmpd="sng" algn="ctr">
              <a:solidFill>
                <a:schemeClr val="accent4">
                  <a:lumMod val="75000"/>
                </a:schemeClr>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1000" b="1" dirty="0">
                  <a:solidFill>
                    <a:schemeClr val="accent4">
                      <a:lumMod val="75000"/>
                    </a:schemeClr>
                  </a:solidFill>
                </a:rPr>
                <a:t>Nov 2019</a:t>
              </a:r>
            </a:p>
          </p:txBody>
        </p:sp>
        <p:sp>
          <p:nvSpPr>
            <p:cNvPr id="38" name="Oval 37"/>
            <p:cNvSpPr/>
            <p:nvPr/>
          </p:nvSpPr>
          <p:spPr bwMode="auto">
            <a:xfrm>
              <a:off x="2015728" y="1710338"/>
              <a:ext cx="360016" cy="360016"/>
            </a:xfrm>
            <a:prstGeom prst="ellipse">
              <a:avLst/>
            </a:prstGeom>
            <a:solidFill>
              <a:schemeClr val="accent4">
                <a:lumMod val="75000"/>
              </a:scheme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cap="none" normalizeH="0" baseline="0" dirty="0">
                  <a:ln>
                    <a:noFill/>
                  </a:ln>
                  <a:solidFill>
                    <a:schemeClr val="bg1"/>
                  </a:solidFill>
                  <a:effectLst/>
                  <a:latin typeface="Arial" charset="0"/>
                </a:rPr>
                <a:t>ChMC</a:t>
              </a:r>
              <a:endParaRPr kumimoji="0" lang="en-GB" sz="2400" b="1" i="0" u="none" strike="noStrike" cap="none" normalizeH="0" baseline="0" dirty="0">
                <a:ln>
                  <a:noFill/>
                </a:ln>
                <a:solidFill>
                  <a:schemeClr val="bg1"/>
                </a:solidFill>
                <a:effectLst/>
                <a:latin typeface="Arial" charset="0"/>
              </a:endParaRPr>
            </a:p>
          </p:txBody>
        </p:sp>
        <p:sp>
          <p:nvSpPr>
            <p:cNvPr id="39" name="Rectangle 38"/>
            <p:cNvSpPr/>
            <p:nvPr/>
          </p:nvSpPr>
          <p:spPr bwMode="auto">
            <a:xfrm>
              <a:off x="971600" y="2225822"/>
              <a:ext cx="1224136" cy="816652"/>
            </a:xfrm>
            <a:prstGeom prst="rect">
              <a:avLst/>
            </a:prstGeom>
            <a:solidFill>
              <a:schemeClr val="accent4">
                <a:lumMod val="75000"/>
                <a:alpha val="50000"/>
              </a:schemeClr>
            </a:solidFill>
            <a:ln w="12700" cap="flat" cmpd="sng" algn="ctr">
              <a:solidFill>
                <a:schemeClr val="accent4">
                  <a:lumMod val="75000"/>
                </a:schemeClr>
              </a:solidFill>
              <a:prstDash val="solid"/>
              <a:round/>
              <a:headEnd type="none" w="med" len="med"/>
              <a:tailEnd type="none" w="med" len="med"/>
            </a:ln>
            <a:effectLst/>
            <a:extLst/>
          </p:spPr>
          <p:txBody>
            <a:bodyPr vert="horz" wrap="square" lIns="69056" tIns="34529" rIns="69056" bIns="34529" numCol="1" rtlCol="0" anchor="ctr" anchorCtr="0" compatLnSpc="1">
              <a:prstTxWarp prst="textNoShape">
                <a:avLst/>
              </a:prstTxWarp>
            </a:bodyPr>
            <a:lstStyle/>
            <a:p>
              <a:pPr algn="ctr" defTabSz="914355" fontAlgn="auto">
                <a:spcBef>
                  <a:spcPts val="0"/>
                </a:spcBef>
                <a:spcAft>
                  <a:spcPts val="0"/>
                </a:spcAft>
                <a:defRPr/>
              </a:pPr>
              <a:r>
                <a:rPr lang="en-GB" sz="800" dirty="0"/>
                <a:t>Request </a:t>
              </a:r>
              <a:r>
                <a:rPr lang="en-GB" sz="800" b="1" dirty="0" err="1"/>
                <a:t>BER</a:t>
              </a:r>
              <a:r>
                <a:rPr lang="en-GB" sz="800" b="1" dirty="0"/>
                <a:t> approval for ‘C2</a:t>
              </a:r>
              <a:r>
                <a:rPr lang="en-GB" sz="800" dirty="0"/>
                <a:t>’</a:t>
              </a:r>
              <a:endParaRPr lang="en-GB" sz="1400" dirty="0"/>
            </a:p>
          </p:txBody>
        </p:sp>
      </p:grpSp>
      <p:grpSp>
        <p:nvGrpSpPr>
          <p:cNvPr id="40" name="Group 39"/>
          <p:cNvGrpSpPr/>
          <p:nvPr/>
        </p:nvGrpSpPr>
        <p:grpSpPr>
          <a:xfrm>
            <a:off x="3097240" y="1411016"/>
            <a:ext cx="1185624" cy="1124822"/>
            <a:chOff x="971600" y="1710338"/>
            <a:chExt cx="1404144" cy="1332136"/>
          </a:xfrm>
        </p:grpSpPr>
        <p:sp>
          <p:nvSpPr>
            <p:cNvPr id="41" name="Rectangle 40"/>
            <p:cNvSpPr/>
            <p:nvPr/>
          </p:nvSpPr>
          <p:spPr bwMode="auto">
            <a:xfrm>
              <a:off x="971600" y="1890346"/>
              <a:ext cx="1224136" cy="329560"/>
            </a:xfrm>
            <a:prstGeom prst="rect">
              <a:avLst/>
            </a:prstGeom>
            <a:noFill/>
            <a:ln w="1270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1000" b="1" dirty="0">
                  <a:solidFill>
                    <a:srgbClr val="3E5AA8"/>
                  </a:solidFill>
                </a:rPr>
                <a:t>Oct 2018</a:t>
              </a:r>
            </a:p>
          </p:txBody>
        </p:sp>
        <p:sp>
          <p:nvSpPr>
            <p:cNvPr id="42" name="Oval 41"/>
            <p:cNvSpPr/>
            <p:nvPr/>
          </p:nvSpPr>
          <p:spPr bwMode="auto">
            <a:xfrm>
              <a:off x="2015728" y="1710338"/>
              <a:ext cx="360016" cy="360016"/>
            </a:xfrm>
            <a:prstGeom prst="ellipse">
              <a:avLst/>
            </a:prstGeom>
            <a:solidFill>
              <a:srgbClr val="3366CC"/>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cap="none" normalizeH="0" baseline="0" dirty="0" err="1">
                  <a:ln>
                    <a:noFill/>
                  </a:ln>
                  <a:solidFill>
                    <a:schemeClr val="bg1"/>
                  </a:solidFill>
                  <a:effectLst/>
                  <a:latin typeface="Arial" charset="0"/>
                </a:rPr>
                <a:t>CoMC</a:t>
              </a:r>
              <a:endParaRPr kumimoji="0" lang="en-GB" sz="2400" b="1" i="0" u="none" strike="noStrike" cap="none" normalizeH="0" baseline="0" dirty="0">
                <a:ln>
                  <a:noFill/>
                </a:ln>
                <a:solidFill>
                  <a:schemeClr val="bg1"/>
                </a:solidFill>
                <a:effectLst/>
                <a:latin typeface="Arial" charset="0"/>
              </a:endParaRPr>
            </a:p>
          </p:txBody>
        </p:sp>
        <p:sp>
          <p:nvSpPr>
            <p:cNvPr id="43" name="Rectangle 42"/>
            <p:cNvSpPr/>
            <p:nvPr/>
          </p:nvSpPr>
          <p:spPr bwMode="auto">
            <a:xfrm>
              <a:off x="971600" y="2225822"/>
              <a:ext cx="1224136" cy="816652"/>
            </a:xfrm>
            <a:prstGeom prst="rect">
              <a:avLst/>
            </a:prstGeom>
            <a:solidFill>
              <a:schemeClr val="accent2">
                <a:alpha val="50000"/>
              </a:schemeClr>
            </a:solidFill>
            <a:ln w="12700" cap="flat" cmpd="sng" algn="ctr">
              <a:solidFill>
                <a:schemeClr val="accent1"/>
              </a:solidFill>
              <a:prstDash val="solid"/>
              <a:round/>
              <a:headEnd type="none" w="med" len="med"/>
              <a:tailEnd type="none" w="med" len="med"/>
            </a:ln>
            <a:effectLst/>
            <a:extLst/>
          </p:spPr>
          <p:txBody>
            <a:bodyPr vert="horz" wrap="square" lIns="69056" tIns="34529" rIns="69056" bIns="34529" numCol="1" rtlCol="0" anchor="ctr" anchorCtr="0" compatLnSpc="1">
              <a:prstTxWarp prst="textNoShape">
                <a:avLst/>
              </a:prstTxWarp>
            </a:bodyPr>
            <a:lstStyle/>
            <a:p>
              <a:pPr algn="ctr"/>
              <a:r>
                <a:rPr lang="en-GB" sz="800" dirty="0"/>
                <a:t>Request to </a:t>
              </a:r>
              <a:r>
                <a:rPr lang="en-GB" sz="800" b="1" dirty="0"/>
                <a:t>modify BP18 submission </a:t>
              </a:r>
              <a:r>
                <a:rPr lang="en-GB" sz="800" dirty="0"/>
                <a:t>for ‘C2’ </a:t>
              </a:r>
            </a:p>
          </p:txBody>
        </p:sp>
      </p:grpSp>
      <p:cxnSp>
        <p:nvCxnSpPr>
          <p:cNvPr id="9" name="Elbow Connector 8"/>
          <p:cNvCxnSpPr>
            <a:stCxn id="43" idx="2"/>
            <a:endCxn id="39" idx="1"/>
          </p:cNvCxnSpPr>
          <p:nvPr/>
        </p:nvCxnSpPr>
        <p:spPr bwMode="auto">
          <a:xfrm rot="16200000" flipH="1">
            <a:off x="3722319" y="2427573"/>
            <a:ext cx="526557" cy="743085"/>
          </a:xfrm>
          <a:prstGeom prst="bentConnector2">
            <a:avLst/>
          </a:prstGeom>
          <a:solidFill>
            <a:schemeClr val="accent2">
              <a:alpha val="50000"/>
            </a:schemeClr>
          </a:solidFill>
          <a:ln w="12700" cap="flat" cmpd="sng" algn="ctr">
            <a:solidFill>
              <a:schemeClr val="accent1"/>
            </a:solidFill>
            <a:prstDash val="solid"/>
            <a:round/>
            <a:headEnd type="none" w="med" len="med"/>
            <a:tailEnd type="triangle" w="med" len="med"/>
          </a:ln>
          <a:effectLst/>
          <a:extLst/>
        </p:spPr>
      </p:cxnSp>
      <p:grpSp>
        <p:nvGrpSpPr>
          <p:cNvPr id="45" name="Group 44"/>
          <p:cNvGrpSpPr/>
          <p:nvPr/>
        </p:nvGrpSpPr>
        <p:grpSpPr>
          <a:xfrm>
            <a:off x="5728040" y="1411016"/>
            <a:ext cx="1185624" cy="1124822"/>
            <a:chOff x="971600" y="1710338"/>
            <a:chExt cx="1404144" cy="1332136"/>
          </a:xfrm>
        </p:grpSpPr>
        <p:sp>
          <p:nvSpPr>
            <p:cNvPr id="46" name="Rectangle 45"/>
            <p:cNvSpPr/>
            <p:nvPr/>
          </p:nvSpPr>
          <p:spPr bwMode="auto">
            <a:xfrm>
              <a:off x="971600" y="1890346"/>
              <a:ext cx="1224136" cy="329560"/>
            </a:xfrm>
            <a:prstGeom prst="rect">
              <a:avLst/>
            </a:prstGeom>
            <a:noFill/>
            <a:ln w="1270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1000" b="1" dirty="0">
                  <a:solidFill>
                    <a:srgbClr val="3E5AA8"/>
                  </a:solidFill>
                </a:rPr>
                <a:t>Jun 18–Mar 19</a:t>
              </a:r>
            </a:p>
          </p:txBody>
        </p:sp>
        <p:sp>
          <p:nvSpPr>
            <p:cNvPr id="47" name="Oval 46"/>
            <p:cNvSpPr/>
            <p:nvPr/>
          </p:nvSpPr>
          <p:spPr bwMode="auto">
            <a:xfrm>
              <a:off x="2015728" y="1710338"/>
              <a:ext cx="360016" cy="360016"/>
            </a:xfrm>
            <a:prstGeom prst="ellipse">
              <a:avLst/>
            </a:prstGeom>
            <a:solidFill>
              <a:srgbClr val="3366CC"/>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cap="none" normalizeH="0" baseline="0" dirty="0" err="1">
                  <a:ln>
                    <a:noFill/>
                  </a:ln>
                  <a:solidFill>
                    <a:schemeClr val="bg1"/>
                  </a:solidFill>
                  <a:effectLst/>
                  <a:latin typeface="Arial" charset="0"/>
                </a:rPr>
                <a:t>CoMC</a:t>
              </a:r>
              <a:endParaRPr kumimoji="0" lang="en-GB" sz="2400" b="1" i="0" u="none" strike="noStrike" cap="none" normalizeH="0" baseline="0" dirty="0">
                <a:ln>
                  <a:noFill/>
                </a:ln>
                <a:solidFill>
                  <a:schemeClr val="bg1"/>
                </a:solidFill>
                <a:effectLst/>
                <a:latin typeface="Arial" charset="0"/>
              </a:endParaRPr>
            </a:p>
          </p:txBody>
        </p:sp>
        <p:sp>
          <p:nvSpPr>
            <p:cNvPr id="48" name="Rectangle 47"/>
            <p:cNvSpPr/>
            <p:nvPr/>
          </p:nvSpPr>
          <p:spPr bwMode="auto">
            <a:xfrm>
              <a:off x="971600" y="2225822"/>
              <a:ext cx="1224136" cy="816652"/>
            </a:xfrm>
            <a:prstGeom prst="rect">
              <a:avLst/>
            </a:prstGeom>
            <a:solidFill>
              <a:schemeClr val="accent2">
                <a:alpha val="50000"/>
              </a:schemeClr>
            </a:solidFill>
            <a:ln w="12700" cap="flat" cmpd="sng" algn="ctr">
              <a:solidFill>
                <a:schemeClr val="accent1"/>
              </a:solidFill>
              <a:prstDash val="solid"/>
              <a:round/>
              <a:headEnd type="none" w="med" len="med"/>
              <a:tailEnd type="none" w="med" len="med"/>
            </a:ln>
            <a:effectLst/>
            <a:extLst/>
          </p:spPr>
          <p:txBody>
            <a:bodyPr vert="horz" wrap="square" lIns="69056" tIns="34529" rIns="69056" bIns="34529" numCol="1" rtlCol="0" anchor="ctr" anchorCtr="0" compatLnSpc="1">
              <a:prstTxWarp prst="textNoShape">
                <a:avLst/>
              </a:prstTxWarp>
            </a:bodyPr>
            <a:lstStyle/>
            <a:p>
              <a:pPr algn="ctr"/>
              <a:r>
                <a:rPr lang="en-GB" sz="800" dirty="0"/>
                <a:t>Standard BP19 process to </a:t>
              </a:r>
              <a:r>
                <a:rPr lang="en-GB" sz="800" b="1" dirty="0"/>
                <a:t>approve parts ‘C3’, ‘C4’, B2’ and ‘B3’ </a:t>
              </a:r>
            </a:p>
          </p:txBody>
        </p:sp>
      </p:grpSp>
      <p:grpSp>
        <p:nvGrpSpPr>
          <p:cNvPr id="49" name="Group 48"/>
          <p:cNvGrpSpPr/>
          <p:nvPr/>
        </p:nvGrpSpPr>
        <p:grpSpPr>
          <a:xfrm>
            <a:off x="7490832" y="2254375"/>
            <a:ext cx="1185624" cy="1124822"/>
            <a:chOff x="971600" y="1710338"/>
            <a:chExt cx="1404144" cy="1332136"/>
          </a:xfrm>
        </p:grpSpPr>
        <p:sp>
          <p:nvSpPr>
            <p:cNvPr id="50" name="Rectangle 49"/>
            <p:cNvSpPr/>
            <p:nvPr/>
          </p:nvSpPr>
          <p:spPr bwMode="auto">
            <a:xfrm>
              <a:off x="971600" y="1890346"/>
              <a:ext cx="1224136" cy="329560"/>
            </a:xfrm>
            <a:prstGeom prst="rect">
              <a:avLst/>
            </a:prstGeom>
            <a:noFill/>
            <a:ln w="12700" cap="flat" cmpd="sng" algn="ctr">
              <a:solidFill>
                <a:schemeClr val="accent4">
                  <a:lumMod val="75000"/>
                </a:schemeClr>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1000" b="1" dirty="0">
                  <a:solidFill>
                    <a:schemeClr val="accent4">
                      <a:lumMod val="75000"/>
                    </a:schemeClr>
                  </a:solidFill>
                </a:rPr>
                <a:t>Mar-Apr 2019</a:t>
              </a:r>
            </a:p>
          </p:txBody>
        </p:sp>
        <p:sp>
          <p:nvSpPr>
            <p:cNvPr id="51" name="Oval 50"/>
            <p:cNvSpPr/>
            <p:nvPr/>
          </p:nvSpPr>
          <p:spPr bwMode="auto">
            <a:xfrm>
              <a:off x="2015728" y="1710338"/>
              <a:ext cx="360016" cy="360016"/>
            </a:xfrm>
            <a:prstGeom prst="ellipse">
              <a:avLst/>
            </a:prstGeom>
            <a:solidFill>
              <a:schemeClr val="accent4">
                <a:lumMod val="75000"/>
              </a:scheme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cap="none" normalizeH="0" baseline="0" dirty="0">
                  <a:ln>
                    <a:noFill/>
                  </a:ln>
                  <a:solidFill>
                    <a:schemeClr val="bg1"/>
                  </a:solidFill>
                  <a:effectLst/>
                  <a:latin typeface="Arial" charset="0"/>
                </a:rPr>
                <a:t>ChMC</a:t>
              </a:r>
              <a:endParaRPr kumimoji="0" lang="en-GB" sz="2400" b="1" i="0" u="none" strike="noStrike" cap="none" normalizeH="0" baseline="0" dirty="0">
                <a:ln>
                  <a:noFill/>
                </a:ln>
                <a:solidFill>
                  <a:schemeClr val="bg1"/>
                </a:solidFill>
                <a:effectLst/>
                <a:latin typeface="Arial" charset="0"/>
              </a:endParaRPr>
            </a:p>
          </p:txBody>
        </p:sp>
        <p:sp>
          <p:nvSpPr>
            <p:cNvPr id="52" name="Rectangle 51"/>
            <p:cNvSpPr/>
            <p:nvPr/>
          </p:nvSpPr>
          <p:spPr bwMode="auto">
            <a:xfrm>
              <a:off x="971600" y="2225822"/>
              <a:ext cx="1224136" cy="816652"/>
            </a:xfrm>
            <a:prstGeom prst="rect">
              <a:avLst/>
            </a:prstGeom>
            <a:solidFill>
              <a:schemeClr val="accent4">
                <a:lumMod val="75000"/>
                <a:alpha val="50000"/>
              </a:schemeClr>
            </a:solidFill>
            <a:ln w="12700" cap="flat" cmpd="sng" algn="ctr">
              <a:solidFill>
                <a:schemeClr val="accent4">
                  <a:lumMod val="75000"/>
                </a:schemeClr>
              </a:solidFill>
              <a:prstDash val="solid"/>
              <a:round/>
              <a:headEnd type="none" w="med" len="med"/>
              <a:tailEnd type="none" w="med" len="med"/>
            </a:ln>
            <a:effectLst/>
            <a:extLst/>
          </p:spPr>
          <p:txBody>
            <a:bodyPr vert="horz" wrap="square" lIns="69056" tIns="34529" rIns="69056" bIns="34529" numCol="1" rtlCol="0" anchor="ctr" anchorCtr="0" compatLnSpc="1">
              <a:prstTxWarp prst="textNoShape">
                <a:avLst/>
              </a:prstTxWarp>
            </a:bodyPr>
            <a:lstStyle/>
            <a:p>
              <a:pPr algn="ctr" defTabSz="914355" fontAlgn="auto">
                <a:spcBef>
                  <a:spcPts val="0"/>
                </a:spcBef>
                <a:spcAft>
                  <a:spcPts val="0"/>
                </a:spcAft>
                <a:defRPr/>
              </a:pPr>
              <a:r>
                <a:rPr lang="en-GB" sz="800" dirty="0"/>
                <a:t>Request </a:t>
              </a:r>
              <a:r>
                <a:rPr lang="en-GB" sz="800" b="1" dirty="0" err="1"/>
                <a:t>BER</a:t>
              </a:r>
              <a:r>
                <a:rPr lang="en-GB" sz="800" b="1" dirty="0"/>
                <a:t> approval for ‘C3</a:t>
              </a:r>
              <a:r>
                <a:rPr lang="en-GB" sz="800" dirty="0"/>
                <a:t>’</a:t>
              </a:r>
              <a:endParaRPr lang="en-GB" sz="1400" dirty="0"/>
            </a:p>
          </p:txBody>
        </p:sp>
      </p:grpSp>
      <p:cxnSp>
        <p:nvCxnSpPr>
          <p:cNvPr id="53" name="Elbow Connector 52"/>
          <p:cNvCxnSpPr>
            <a:endCxn id="52" idx="1"/>
          </p:cNvCxnSpPr>
          <p:nvPr/>
        </p:nvCxnSpPr>
        <p:spPr bwMode="auto">
          <a:xfrm rot="16200000" flipH="1">
            <a:off x="6780526" y="2324110"/>
            <a:ext cx="498579" cy="922033"/>
          </a:xfrm>
          <a:prstGeom prst="bentConnector2">
            <a:avLst/>
          </a:prstGeom>
          <a:solidFill>
            <a:schemeClr val="accent2">
              <a:alpha val="50000"/>
            </a:schemeClr>
          </a:solidFill>
          <a:ln w="12700" cap="flat" cmpd="sng" algn="ctr">
            <a:solidFill>
              <a:schemeClr val="accent1"/>
            </a:solidFill>
            <a:prstDash val="solid"/>
            <a:round/>
            <a:headEnd type="none" w="med" len="med"/>
            <a:tailEnd type="triangle" w="med" len="med"/>
          </a:ln>
          <a:effectLst/>
          <a:extLst/>
        </p:spPr>
      </p:cxnSp>
    </p:spTree>
    <p:extLst>
      <p:ext uri="{BB962C8B-B14F-4D97-AF65-F5344CB8AC3E}">
        <p14:creationId xmlns:p14="http://schemas.microsoft.com/office/powerpoint/2010/main" val="881593986"/>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8545E1A-EA83-463B-B744-ADE3D05E8049}">
  <ds:schemaRefs>
    <ds:schemaRef ds:uri="http://purl.org/dc/dcmitype/"/>
    <ds:schemaRef ds:uri="http://purl.org/dc/elements/1.1/"/>
    <ds:schemaRef ds:uri="http://schemas.microsoft.com/office/2006/documentManagement/types"/>
    <ds:schemaRef ds:uri="http://purl.org/dc/terms/"/>
    <ds:schemaRef ds:uri="http://schemas.microsoft.com/office/2006/metadata/properties"/>
    <ds:schemaRef ds:uri="2a985eae-c12e-416e-9833-85f34b1ee04e"/>
    <ds:schemaRef ds:uri="http://schemas.openxmlformats.org/package/2006/metadata/core-properties"/>
    <ds:schemaRef ds:uri="http://www.w3.org/XML/1998/namespac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55565</TotalTime>
  <Words>664</Words>
  <Application>Microsoft Macintosh PowerPoint</Application>
  <PresentationFormat>On-screen Show (16:9)</PresentationFormat>
  <Paragraphs>140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ＭＳ Ｐゴシック</vt:lpstr>
      <vt:lpstr>Arial</vt:lpstr>
      <vt:lpstr>Calibri</vt:lpstr>
      <vt:lpstr>Wingdings</vt:lpstr>
      <vt:lpstr>xoserve templates</vt:lpstr>
      <vt:lpstr>DSC ChMC CSS update 6th July 2018 </vt:lpstr>
      <vt:lpstr>Ofgem Switching Programme – Key Updates</vt:lpstr>
      <vt:lpstr>Ofgem Switching Programme – Key Updates</vt:lpstr>
      <vt:lpstr>PowerPoint Presentation</vt:lpstr>
      <vt:lpstr>DSC governance</vt:lpstr>
    </vt:vector>
  </TitlesOfParts>
  <Company>DC Freelance</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Helen Bennett</cp:lastModifiedBy>
  <cp:revision>576</cp:revision>
  <cp:lastPrinted>2018-06-05T15:35:35Z</cp:lastPrinted>
  <dcterms:created xsi:type="dcterms:W3CDTF">2011-09-20T14:58:41Z</dcterms:created>
  <dcterms:modified xsi:type="dcterms:W3CDTF">2018-07-04T10:11:42Z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1145755626</vt:i4>
  </property>
  <property fmtid="{D5CDD505-2E9C-101B-9397-08002B2CF9AE}" pid="4" name="_NewReviewCycle">
    <vt:lpwstr/>
  </property>
  <property fmtid="{D5CDD505-2E9C-101B-9397-08002B2CF9AE}" pid="5" name="_EmailSubject">
    <vt:lpwstr>July ChMC publications</vt:lpwstr>
  </property>
  <property fmtid="{D5CDD505-2E9C-101B-9397-08002B2CF9AE}" pid="6" name="_AuthorEmail">
    <vt:lpwstr>emma.smith@xoserve.com</vt:lpwstr>
  </property>
  <property fmtid="{D5CDD505-2E9C-101B-9397-08002B2CF9AE}" pid="7" name="_AuthorEmailDisplayName">
    <vt:lpwstr>Smith, Emma</vt:lpwstr>
  </property>
  <property fmtid="{D5CDD505-2E9C-101B-9397-08002B2CF9AE}" pid="8" name="_PreviousAdHocReviewCycleID">
    <vt:i4>1738931622</vt:i4>
  </property>
</Properties>
</file>