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9"/>
  </p:handoutMasterIdLst>
  <p:sldIdLst>
    <p:sldId id="278" r:id="rId5"/>
    <p:sldId id="279" r:id="rId6"/>
    <p:sldId id="281" r:id="rId7"/>
    <p:sldId id="280" r:id="rId8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18/07/2018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sites/default/files/ggf/2018-07/11.2%20IX%20Update.pptx" TargetMode="External"/><Relationship Id="rId2" Type="http://schemas.openxmlformats.org/officeDocument/2006/relationships/hyperlink" Target="https://www.gasgovernance.co.uk/sites/default/files/ggf/2018-07/11.1%20User%20Representatives.ppt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asgovernance.co.uk/sites/default/files/ggf/2018-07/11.4%20ChMC%20Governance%20%20group%20recommendation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/>
              <a:t>DSC Change Committee Summary – </a:t>
            </a:r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4608513"/>
          </a:xfrm>
        </p:spPr>
        <p:txBody>
          <a:bodyPr/>
          <a:lstStyle/>
          <a:p>
            <a:endParaRPr lang="en-GB" sz="1400" b="1" dirty="0" smtClean="0"/>
          </a:p>
          <a:p>
            <a:r>
              <a:rPr lang="en-GB" sz="1400" b="1" dirty="0" smtClean="0"/>
              <a:t>3 new </a:t>
            </a:r>
            <a:r>
              <a:rPr lang="en-GB" sz="1400" b="1" dirty="0"/>
              <a:t>change proposals raised </a:t>
            </a:r>
            <a:r>
              <a:rPr lang="en-GB" sz="1400" b="1" dirty="0" smtClean="0"/>
              <a:t>and approved</a:t>
            </a:r>
          </a:p>
          <a:p>
            <a:pPr lvl="1"/>
            <a:r>
              <a:rPr lang="en-GB" sz="1400" dirty="0" smtClean="0"/>
              <a:t>XRN4679 – Requiring a Meter Reading following a change of local distribution zone or exit zone – Approved </a:t>
            </a:r>
          </a:p>
          <a:p>
            <a:pPr lvl="1"/>
            <a:r>
              <a:rPr lang="en-GB" sz="1400" dirty="0" smtClean="0"/>
              <a:t>XRN4676 – Reconciliation issues with reads recorded between D-1 to </a:t>
            </a:r>
            <a:r>
              <a:rPr lang="en-GB" sz="1400" dirty="0"/>
              <a:t>D-5 – approved (</a:t>
            </a:r>
            <a:r>
              <a:rPr lang="en-GB" sz="1400" dirty="0" err="1"/>
              <a:t>Xoserve</a:t>
            </a:r>
            <a:r>
              <a:rPr lang="en-GB" sz="1400" dirty="0"/>
              <a:t> raised change</a:t>
            </a:r>
            <a:r>
              <a:rPr lang="en-GB" sz="1400" dirty="0" smtClean="0"/>
              <a:t>)</a:t>
            </a:r>
          </a:p>
          <a:p>
            <a:pPr lvl="1"/>
            <a:r>
              <a:rPr lang="en-GB" sz="1400" dirty="0" smtClean="0"/>
              <a:t>XRN4670 – Management of a replacement read, where the read provided is identical to that already held in the UK Link for the same read date (</a:t>
            </a:r>
            <a:r>
              <a:rPr lang="en-GB" sz="1400" dirty="0" err="1"/>
              <a:t>Xoserve</a:t>
            </a:r>
            <a:r>
              <a:rPr lang="en-GB" sz="1400" dirty="0"/>
              <a:t> raised change)</a:t>
            </a:r>
          </a:p>
          <a:p>
            <a:pPr lvl="1"/>
            <a:endParaRPr lang="en-GB" sz="1400" dirty="0" smtClean="0"/>
          </a:p>
          <a:p>
            <a:r>
              <a:rPr lang="en-GB" sz="1400" b="1" dirty="0" smtClean="0"/>
              <a:t>Solution/Delivery option approval</a:t>
            </a:r>
          </a:p>
          <a:p>
            <a:pPr lvl="1"/>
            <a:r>
              <a:rPr lang="en-GB" sz="1400" dirty="0" smtClean="0"/>
              <a:t>XRN4690 – Actual Read following estimated transfer read calculating AQ of 1</a:t>
            </a:r>
          </a:p>
          <a:p>
            <a:pPr lvl="2"/>
            <a:r>
              <a:rPr lang="en-GB" sz="1200" dirty="0" smtClean="0"/>
              <a:t>Solution approved to roll over AQ when a negative volume is recorded as a transitional arrangement</a:t>
            </a:r>
          </a:p>
          <a:p>
            <a:pPr lvl="2"/>
            <a:r>
              <a:rPr lang="en-GB" sz="1200" dirty="0" smtClean="0"/>
              <a:t>Also requested solution option for re-estimation of the transfer reading to be fully assessed as enduring solution</a:t>
            </a:r>
          </a:p>
          <a:p>
            <a:pPr lvl="1"/>
            <a:r>
              <a:rPr lang="en-GB" sz="1400" dirty="0" smtClean="0"/>
              <a:t>XRN4665 – Creation of new End user Categories </a:t>
            </a:r>
          </a:p>
          <a:p>
            <a:pPr lvl="2"/>
            <a:r>
              <a:rPr lang="en-GB" sz="1200" dirty="0" smtClean="0"/>
              <a:t>Approved solution option 2 – New EUC’s with same UIG share factor </a:t>
            </a:r>
          </a:p>
          <a:p>
            <a:pPr lvl="2"/>
            <a:r>
              <a:rPr lang="en-GB" sz="1200" dirty="0" smtClean="0"/>
              <a:t>Approved change to be delivered for start of new gas year in 2019</a:t>
            </a:r>
          </a:p>
          <a:p>
            <a:r>
              <a:rPr lang="en-GB" sz="1400" b="1" dirty="0" smtClean="0"/>
              <a:t>BER approval</a:t>
            </a:r>
          </a:p>
          <a:p>
            <a:pPr lvl="1"/>
            <a:r>
              <a:rPr lang="en-GB" sz="1400" dirty="0"/>
              <a:t>XRN4695 – Investigating Causes and Contributors to Levels and Volatility of Unidentified </a:t>
            </a:r>
            <a:r>
              <a:rPr lang="en-GB" sz="1400" dirty="0" smtClean="0"/>
              <a:t>– BER Approved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11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July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2000" dirty="0" smtClean="0"/>
              <a:t>Release Updates:</a:t>
            </a:r>
          </a:p>
          <a:p>
            <a:pPr lvl="1"/>
            <a:r>
              <a:rPr lang="en-GB" dirty="0" smtClean="0"/>
              <a:t>Release 2 </a:t>
            </a:r>
          </a:p>
          <a:p>
            <a:pPr lvl="2"/>
            <a:r>
              <a:rPr lang="en-GB" sz="1600" dirty="0" smtClean="0"/>
              <a:t>Delivery completed successfully now in Post Implementation Support period.</a:t>
            </a:r>
          </a:p>
          <a:p>
            <a:pPr lvl="1"/>
            <a:r>
              <a:rPr lang="en-GB" dirty="0" smtClean="0"/>
              <a:t>Release 3</a:t>
            </a:r>
          </a:p>
          <a:p>
            <a:pPr lvl="2"/>
            <a:r>
              <a:rPr lang="en-GB" sz="2000" dirty="0" smtClean="0"/>
              <a:t>No longer on plan therefore overall RAG status is </a:t>
            </a:r>
            <a:r>
              <a:rPr lang="en-GB" sz="2000" dirty="0" smtClean="0">
                <a:solidFill>
                  <a:srgbClr val="FF0000"/>
                </a:solidFill>
              </a:rPr>
              <a:t>RED</a:t>
            </a:r>
          </a:p>
          <a:p>
            <a:pPr lvl="3"/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Proposed that the delivery is split into 2 tracks with the 13 changes progressing under track 1.  These changes are tracking to plan and would be considered </a:t>
            </a:r>
            <a:r>
              <a:rPr lang="en-GB" kern="1200" dirty="0" smtClean="0">
                <a:solidFill>
                  <a:srgbClr val="00B050"/>
                </a:solidFill>
                <a:cs typeface="Arial" panose="020B0604020202020204" pitchFamily="34" charset="0"/>
              </a:rPr>
              <a:t>GREEN</a:t>
            </a:r>
          </a:p>
          <a:p>
            <a:pPr lvl="3"/>
            <a:r>
              <a:rPr lang="en-GB" kern="1200" dirty="0" err="1" smtClean="0">
                <a:solidFill>
                  <a:schemeClr val="accent1"/>
                </a:solidFill>
                <a:cs typeface="Arial" panose="020B0604020202020204" pitchFamily="34" charset="0"/>
              </a:rPr>
              <a:t>Cadant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 Billing change will be delivered on a separate track and will not be delivered for release 3 implementation date.  Proposed to deliver on either 1</a:t>
            </a:r>
            <a:r>
              <a:rPr lang="en-GB" kern="1200" baseline="30000" dirty="0" smtClean="0">
                <a:solidFill>
                  <a:schemeClr val="accent1"/>
                </a:solidFill>
                <a:cs typeface="Arial" panose="020B0604020202020204" pitchFamily="34" charset="0"/>
              </a:rPr>
              <a:t>st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 Feb 2019 or 1</a:t>
            </a:r>
            <a:r>
              <a:rPr lang="en-GB" kern="1200" baseline="30000" dirty="0" smtClean="0">
                <a:solidFill>
                  <a:schemeClr val="accent1"/>
                </a:solidFill>
                <a:cs typeface="Arial" panose="020B0604020202020204" pitchFamily="34" charset="0"/>
              </a:rPr>
              <a:t>st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 March 2019 (aligned to next major release)</a:t>
            </a:r>
          </a:p>
          <a:p>
            <a:pPr lvl="1"/>
            <a:r>
              <a:rPr lang="en-GB" b="1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Extraordinary Change Committee will be held 23</a:t>
            </a:r>
            <a:r>
              <a:rPr lang="en-GB" b="1" kern="1200" baseline="30000" dirty="0" smtClean="0">
                <a:solidFill>
                  <a:schemeClr val="accent1"/>
                </a:solidFill>
                <a:cs typeface="Arial" panose="020B0604020202020204" pitchFamily="34" charset="0"/>
              </a:rPr>
              <a:t>rd</a:t>
            </a:r>
            <a:r>
              <a:rPr lang="en-GB" b="1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 July to approve the preferred delivery date for Cadent billing change</a:t>
            </a:r>
            <a:r>
              <a:rPr lang="en-GB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.</a:t>
            </a:r>
            <a:endParaRPr lang="en-GB" dirty="0" smtClean="0"/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11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July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35571" y="764704"/>
            <a:ext cx="8686800" cy="4608513"/>
          </a:xfrm>
        </p:spPr>
        <p:txBody>
          <a:bodyPr/>
          <a:lstStyle/>
          <a:p>
            <a:r>
              <a:rPr lang="en-GB" sz="2000" dirty="0" smtClean="0"/>
              <a:t>Release Updates Continued:</a:t>
            </a:r>
          </a:p>
          <a:p>
            <a:pPr lvl="1"/>
            <a:r>
              <a:rPr lang="en-GB" dirty="0" smtClean="0"/>
              <a:t>Release June 19 </a:t>
            </a:r>
          </a:p>
          <a:p>
            <a:pPr lvl="2"/>
            <a:r>
              <a:rPr lang="en-GB" dirty="0" smtClean="0"/>
              <a:t>Tabled changes for consideration for June 2019 release</a:t>
            </a:r>
          </a:p>
          <a:p>
            <a:pPr lvl="2"/>
            <a:r>
              <a:rPr lang="en-GB" dirty="0" smtClean="0"/>
              <a:t>Scope required to be approved in August 2019 DSC Change Committee meeting</a:t>
            </a:r>
          </a:p>
          <a:p>
            <a:r>
              <a:rPr lang="en-GB" sz="2000" dirty="0" smtClean="0"/>
              <a:t>Future release needs:</a:t>
            </a:r>
          </a:p>
          <a:p>
            <a:pPr lvl="2"/>
            <a:r>
              <a:rPr lang="en-GB" dirty="0" smtClean="0"/>
              <a:t>Some options were presented on future releases expected a release is required in September 2019 to deliver the MOD0621 UK Link consequential change.</a:t>
            </a:r>
          </a:p>
          <a:p>
            <a:pPr lvl="2"/>
            <a:r>
              <a:rPr lang="en-GB" dirty="0" smtClean="0"/>
              <a:t>Options presented to:</a:t>
            </a:r>
          </a:p>
          <a:p>
            <a:pPr lvl="3"/>
            <a:r>
              <a:rPr lang="en-GB" dirty="0" smtClean="0"/>
              <a:t>Have an additional release in September 2019</a:t>
            </a:r>
          </a:p>
          <a:p>
            <a:pPr lvl="3"/>
            <a:r>
              <a:rPr lang="en-GB" dirty="0" smtClean="0"/>
              <a:t>Combine June 2019 with September and release in September 2019</a:t>
            </a:r>
          </a:p>
          <a:p>
            <a:pPr lvl="3"/>
            <a:r>
              <a:rPr lang="en-GB" dirty="0" smtClean="0"/>
              <a:t>Bring forward November 2019 release and combine with September 2019 and deliver in September 2019</a:t>
            </a:r>
          </a:p>
          <a:p>
            <a:r>
              <a:rPr lang="en-GB" sz="2000" dirty="0" smtClean="0"/>
              <a:t>CSS high level update</a:t>
            </a:r>
          </a:p>
        </p:txBody>
      </p:sp>
    </p:spTree>
    <p:extLst>
      <p:ext uri="{BB962C8B-B14F-4D97-AF65-F5344CB8AC3E}">
        <p14:creationId xmlns:p14="http://schemas.microsoft.com/office/powerpoint/2010/main" val="281127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500" dirty="0" smtClean="0"/>
              <a:t>11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July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AOB items</a:t>
            </a:r>
          </a:p>
          <a:p>
            <a:endParaRPr lang="en-GB" sz="1600" dirty="0"/>
          </a:p>
          <a:p>
            <a:pPr lvl="1"/>
            <a:r>
              <a:rPr lang="en-GB" dirty="0" smtClean="0"/>
              <a:t>2018-2019 UNC user Representatives process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www.gasgovernance.co.uk/sites/default/files/ggf/2018-07/11.1%20User%20Representatives.pptx</a:t>
            </a:r>
            <a:endParaRPr lang="en-GB" dirty="0" smtClean="0"/>
          </a:p>
          <a:p>
            <a:pPr lvl="1"/>
            <a:r>
              <a:rPr lang="en-GB" dirty="0" smtClean="0"/>
              <a:t>IX update</a:t>
            </a:r>
          </a:p>
          <a:p>
            <a:pPr lvl="2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www.gasgovernance.co.uk/sites/default/files/ggf/2018-07/11.2%20IX%20Update.pptx</a:t>
            </a:r>
            <a:endParaRPr lang="en-GB" dirty="0" smtClean="0"/>
          </a:p>
          <a:p>
            <a:pPr lvl="1"/>
            <a:r>
              <a:rPr lang="en-GB" dirty="0" smtClean="0"/>
              <a:t>DSC Governance process (approved)</a:t>
            </a:r>
          </a:p>
          <a:p>
            <a:pPr lvl="2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www.gasgovernance.co.uk/sites/default/files/ggf/2018-07/11.4%20ChMC%20Governance%20%20group%20recommendations.pptx</a:t>
            </a: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2a985eae-c12e-416e-9833-85f34b1ee04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3652</TotalTime>
  <Words>435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DSC Change Committee Summary – 11th July</vt:lpstr>
      <vt:lpstr>DSC Change Committee Summary – 11th July</vt:lpstr>
      <vt:lpstr>DSC Change Committee Summary – 11th July</vt:lpstr>
      <vt:lpstr>DSC Change Committee Summary – 11th July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130</cp:revision>
  <dcterms:created xsi:type="dcterms:W3CDTF">2011-09-20T14:58:41Z</dcterms:created>
  <dcterms:modified xsi:type="dcterms:W3CDTF">2018-07-18T08:58:03Z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171691057</vt:i4>
  </property>
  <property fmtid="{D5CDD505-2E9C-101B-9397-08002B2CF9AE}" pid="4" name="_NewReviewCycle">
    <vt:lpwstr/>
  </property>
  <property fmtid="{D5CDD505-2E9C-101B-9397-08002B2CF9AE}" pid="5" name="_EmailSubject">
    <vt:lpwstr>Action: CoMC publications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-1256942021</vt:i4>
  </property>
</Properties>
</file>