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11"/>
  </p:handoutMasterIdLst>
  <p:sldIdLst>
    <p:sldId id="277" r:id="rId5"/>
    <p:sldId id="278" r:id="rId6"/>
    <p:sldId id="283" r:id="rId7"/>
    <p:sldId id="294" r:id="rId8"/>
    <p:sldId id="285" r:id="rId9"/>
    <p:sldId id="293" r:id="rId10"/>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66FF33"/>
    <a:srgbClr val="FFFF66"/>
    <a:srgbClr val="FFFF99"/>
    <a:srgbClr val="66CCFF"/>
    <a:srgbClr val="99CCFF"/>
    <a:srgbClr val="66FFFF"/>
    <a:srgbClr val="CCEC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100" d="100"/>
          <a:sy n="100" d="100"/>
        </p:scale>
        <p:origin x="-516" y="-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16/07/2018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2680320"/>
            <a:ext cx="9144000" cy="971550"/>
          </a:xfrm>
        </p:spPr>
        <p:txBody>
          <a:bodyPr/>
          <a:lstStyle/>
          <a:p>
            <a:r>
              <a:rPr lang="en-GB" dirty="0" smtClean="0">
                <a:solidFill>
                  <a:srgbClr val="3E5AA8"/>
                </a:solidFill>
              </a:rPr>
              <a:t>Xoserve IX Refresh</a:t>
            </a:r>
          </a:p>
        </p:txBody>
      </p:sp>
      <p:sp>
        <p:nvSpPr>
          <p:cNvPr id="4099" name="Subtitle 2"/>
          <p:cNvSpPr>
            <a:spLocks noGrp="1"/>
          </p:cNvSpPr>
          <p:nvPr>
            <p:ph type="subTitle" sz="quarter" idx="1"/>
          </p:nvPr>
        </p:nvSpPr>
        <p:spPr>
          <a:xfrm>
            <a:off x="0" y="3649290"/>
            <a:ext cx="9144000" cy="578644"/>
          </a:xfrm>
        </p:spPr>
        <p:txBody>
          <a:bodyPr/>
          <a:lstStyle/>
          <a:p>
            <a:r>
              <a:rPr lang="en-GB" dirty="0" smtClean="0">
                <a:solidFill>
                  <a:srgbClr val="3E5AA8"/>
                </a:solidFill>
              </a:rPr>
              <a:t>Customer Overview Pack – July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dirty="0" smtClean="0"/>
              <a:t>Migrating IX Services to our new partner</a:t>
            </a:r>
          </a:p>
        </p:txBody>
      </p:sp>
      <p:sp>
        <p:nvSpPr>
          <p:cNvPr id="4" name="Rounded Rectangular Callout 3"/>
          <p:cNvSpPr/>
          <p:nvPr/>
        </p:nvSpPr>
        <p:spPr bwMode="auto">
          <a:xfrm>
            <a:off x="216411" y="2499742"/>
            <a:ext cx="1062000" cy="576000"/>
          </a:xfrm>
          <a:prstGeom prst="wedgeRoundRectCallout">
            <a:avLst>
              <a:gd name="adj1" fmla="val 34570"/>
              <a:gd name="adj2" fmla="val 65452"/>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Who is </a:t>
            </a:r>
            <a:br>
              <a:rPr kumimoji="0" lang="en-GB" sz="1200" b="1" i="0" u="none" strike="noStrike" cap="none" normalizeH="0" baseline="0" dirty="0">
                <a:ln>
                  <a:noFill/>
                </a:ln>
                <a:solidFill>
                  <a:srgbClr val="FFFF00"/>
                </a:solidFill>
                <a:effectLst/>
                <a:latin typeface="Arial" charset="0"/>
              </a:rPr>
            </a:br>
            <a:r>
              <a:rPr kumimoji="0" lang="en-GB" sz="1200" b="1" i="0" u="none" strike="noStrike" cap="none" normalizeH="0" baseline="0" dirty="0">
                <a:ln>
                  <a:noFill/>
                </a:ln>
                <a:solidFill>
                  <a:srgbClr val="FFFF00"/>
                </a:solidFill>
                <a:effectLst/>
                <a:latin typeface="Arial" charset="0"/>
              </a:rPr>
              <a:t>providing</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 the service? </a:t>
            </a:r>
          </a:p>
        </p:txBody>
      </p:sp>
      <p:sp>
        <p:nvSpPr>
          <p:cNvPr id="5" name="TextBox 4"/>
          <p:cNvSpPr txBox="1"/>
          <p:nvPr/>
        </p:nvSpPr>
        <p:spPr>
          <a:xfrm>
            <a:off x="1619672" y="2427734"/>
            <a:ext cx="7308304" cy="892552"/>
          </a:xfrm>
          <a:prstGeom prst="rect">
            <a:avLst/>
          </a:prstGeom>
          <a:noFill/>
        </p:spPr>
        <p:txBody>
          <a:bodyPr wrap="square" rtlCol="0">
            <a:spAutoFit/>
          </a:bodyPr>
          <a:lstStyle/>
          <a:p>
            <a:r>
              <a:rPr lang="en-US" sz="1300" dirty="0">
                <a:solidFill>
                  <a:schemeClr val="tx1">
                    <a:lumMod val="50000"/>
                    <a:lumOff val="50000"/>
                  </a:schemeClr>
                </a:solidFill>
              </a:rPr>
              <a:t>Gamma will provide all service up to and including the router (network services) – Gamma will be responsible for the set up of connections and maintenance of them (as per current contract).Gamma’s partners will be responsible for the server and related software &amp; on-going maintenance of </a:t>
            </a:r>
            <a:r>
              <a:rPr lang="en-US" sz="1300" dirty="0" smtClean="0">
                <a:solidFill>
                  <a:schemeClr val="tx1">
                    <a:lumMod val="50000"/>
                    <a:lumOff val="50000"/>
                  </a:schemeClr>
                </a:solidFill>
              </a:rPr>
              <a:t>it.</a:t>
            </a:r>
            <a:endParaRPr lang="en-US" sz="1300" dirty="0">
              <a:solidFill>
                <a:schemeClr val="tx1">
                  <a:lumMod val="50000"/>
                  <a:lumOff val="50000"/>
                </a:schemeClr>
              </a:solidFill>
            </a:endParaRPr>
          </a:p>
        </p:txBody>
      </p:sp>
      <p:sp>
        <p:nvSpPr>
          <p:cNvPr id="6" name="Rounded Rectangular Callout 5"/>
          <p:cNvSpPr/>
          <p:nvPr/>
        </p:nvSpPr>
        <p:spPr bwMode="auto">
          <a:xfrm>
            <a:off x="207396" y="1563638"/>
            <a:ext cx="1062000" cy="576000"/>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Why</a:t>
            </a:r>
            <a:r>
              <a:rPr kumimoji="0" lang="en-GB" sz="1200" b="1" i="0" u="none" strike="noStrike" cap="none" normalizeH="0" dirty="0">
                <a:ln>
                  <a:noFill/>
                </a:ln>
                <a:solidFill>
                  <a:srgbClr val="FFFF00"/>
                </a:solidFill>
                <a:effectLst/>
                <a:latin typeface="Arial" charset="0"/>
              </a:rPr>
              <a:t> are we </a:t>
            </a:r>
            <a:r>
              <a:rPr kumimoji="0" lang="en-GB" sz="1200" b="1" i="0" u="none" strike="noStrike" cap="none" normalizeH="0" baseline="0" dirty="0">
                <a:ln>
                  <a:noFill/>
                </a:ln>
                <a:solidFill>
                  <a:srgbClr val="FFFF00"/>
                </a:solidFill>
                <a:effectLst/>
                <a:latin typeface="Arial" charset="0"/>
              </a:rPr>
              <a:t>doing this?</a:t>
            </a:r>
          </a:p>
        </p:txBody>
      </p:sp>
      <p:sp>
        <p:nvSpPr>
          <p:cNvPr id="7" name="TextBox 6"/>
          <p:cNvSpPr txBox="1"/>
          <p:nvPr/>
        </p:nvSpPr>
        <p:spPr>
          <a:xfrm>
            <a:off x="1605509" y="1491630"/>
            <a:ext cx="7308304" cy="892552"/>
          </a:xfrm>
          <a:prstGeom prst="rect">
            <a:avLst/>
          </a:prstGeom>
          <a:noFill/>
        </p:spPr>
        <p:txBody>
          <a:bodyPr wrap="square" rtlCol="0">
            <a:spAutoFit/>
          </a:bodyPr>
          <a:lstStyle/>
          <a:p>
            <a:r>
              <a:rPr lang="en-US" sz="1300" dirty="0">
                <a:solidFill>
                  <a:schemeClr val="tx1">
                    <a:lumMod val="50000"/>
                    <a:lumOff val="50000"/>
                  </a:schemeClr>
                </a:solidFill>
              </a:rPr>
              <a:t>Alongside our separation from National Grid the Vodafone IX contract was also coming to an end which meant we had the opportunity to consolidate all our network services under one contract. All current hardware, except new or recently upgraded sites, is five to seven years old and needs to be replaced as ‘end of life</a:t>
            </a:r>
            <a:r>
              <a:rPr lang="en-US" sz="1300" dirty="0" smtClean="0">
                <a:solidFill>
                  <a:schemeClr val="tx1">
                    <a:lumMod val="50000"/>
                    <a:lumOff val="50000"/>
                  </a:schemeClr>
                </a:solidFill>
              </a:rPr>
              <a:t>’.</a:t>
            </a:r>
            <a:endParaRPr lang="en-US" sz="1300" dirty="0">
              <a:solidFill>
                <a:schemeClr val="tx1">
                  <a:lumMod val="50000"/>
                  <a:lumOff val="50000"/>
                </a:schemeClr>
              </a:solidFill>
            </a:endParaRPr>
          </a:p>
        </p:txBody>
      </p:sp>
      <p:sp>
        <p:nvSpPr>
          <p:cNvPr id="8" name="Rounded Rectangular Callout 7"/>
          <p:cNvSpPr/>
          <p:nvPr/>
        </p:nvSpPr>
        <p:spPr bwMode="auto">
          <a:xfrm>
            <a:off x="197632" y="3435846"/>
            <a:ext cx="1062000" cy="576000"/>
          </a:xfrm>
          <a:prstGeom prst="wedgeRoundRectCallout">
            <a:avLst>
              <a:gd name="adj1" fmla="val 38553"/>
              <a:gd name="adj2" fmla="val 71359"/>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When </a:t>
            </a:r>
            <a:r>
              <a:rPr kumimoji="0" lang="en-GB" sz="1200" b="1" i="0" u="none" strike="noStrike" cap="none" normalizeH="0" baseline="0" dirty="0" smtClean="0">
                <a:ln>
                  <a:noFill/>
                </a:ln>
                <a:solidFill>
                  <a:srgbClr val="FFFF00"/>
                </a:solidFill>
                <a:effectLst/>
                <a:latin typeface="Arial" charset="0"/>
              </a:rPr>
              <a:t>will </a:t>
            </a:r>
            <a:r>
              <a:rPr kumimoji="0" lang="en-GB" sz="1200" b="1" i="0" u="none" strike="noStrike" cap="none" normalizeH="0" baseline="0" dirty="0">
                <a:ln>
                  <a:noFill/>
                </a:ln>
                <a:solidFill>
                  <a:srgbClr val="FFFF00"/>
                </a:solidFill>
                <a:effectLst/>
                <a:latin typeface="Arial" charset="0"/>
              </a:rPr>
              <a:t>it happen?</a:t>
            </a:r>
          </a:p>
        </p:txBody>
      </p:sp>
      <p:sp>
        <p:nvSpPr>
          <p:cNvPr id="9" name="TextBox 8"/>
          <p:cNvSpPr txBox="1"/>
          <p:nvPr/>
        </p:nvSpPr>
        <p:spPr>
          <a:xfrm>
            <a:off x="1619672" y="3435846"/>
            <a:ext cx="7308304" cy="692497"/>
          </a:xfrm>
          <a:prstGeom prst="rect">
            <a:avLst/>
          </a:prstGeom>
          <a:noFill/>
        </p:spPr>
        <p:txBody>
          <a:bodyPr wrap="square" rtlCol="0">
            <a:spAutoFit/>
          </a:bodyPr>
          <a:lstStyle/>
          <a:p>
            <a:r>
              <a:rPr lang="en-US" sz="1300" dirty="0" smtClean="0">
                <a:solidFill>
                  <a:schemeClr val="tx1">
                    <a:lumMod val="50000"/>
                    <a:lumOff val="50000"/>
                  </a:schemeClr>
                </a:solidFill>
              </a:rPr>
              <a:t>A pilot started in June and full roll-out will commence from July 2018. Customers will be contacted directly to discuss their installation plans. Any new customers or those that have recently upgraded their IX </a:t>
            </a:r>
            <a:r>
              <a:rPr lang="en-US" sz="1300" dirty="0">
                <a:solidFill>
                  <a:schemeClr val="tx1">
                    <a:lumMod val="50000"/>
                    <a:lumOff val="50000"/>
                  </a:schemeClr>
                </a:solidFill>
              </a:rPr>
              <a:t>service </a:t>
            </a:r>
            <a:r>
              <a:rPr lang="en-US" sz="1300" dirty="0" smtClean="0">
                <a:solidFill>
                  <a:schemeClr val="tx1">
                    <a:lumMod val="50000"/>
                    <a:lumOff val="50000"/>
                  </a:schemeClr>
                </a:solidFill>
              </a:rPr>
              <a:t>may be at the end of the rollout.</a:t>
            </a:r>
            <a:endParaRPr lang="en-US" sz="1300" dirty="0">
              <a:solidFill>
                <a:schemeClr val="tx1">
                  <a:lumMod val="50000"/>
                  <a:lumOff val="50000"/>
                </a:schemeClr>
              </a:solidFill>
            </a:endParaRPr>
          </a:p>
        </p:txBody>
      </p:sp>
      <p:sp>
        <p:nvSpPr>
          <p:cNvPr id="10" name="Rounded Rectangular Callout 9"/>
          <p:cNvSpPr/>
          <p:nvPr/>
        </p:nvSpPr>
        <p:spPr bwMode="auto">
          <a:xfrm>
            <a:off x="198305" y="627534"/>
            <a:ext cx="1061327" cy="576064"/>
          </a:xfrm>
          <a:prstGeom prst="wedgeRoundRectCallout">
            <a:avLst>
              <a:gd name="adj1" fmla="val 34274"/>
              <a:gd name="adj2" fmla="val 71360"/>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00"/>
                </a:solidFill>
                <a:effectLst/>
                <a:latin typeface="Arial" charset="0"/>
              </a:rPr>
              <a:t>What are we doing? </a:t>
            </a:r>
          </a:p>
        </p:txBody>
      </p:sp>
      <p:sp>
        <p:nvSpPr>
          <p:cNvPr id="11" name="TextBox 10"/>
          <p:cNvSpPr txBox="1"/>
          <p:nvPr/>
        </p:nvSpPr>
        <p:spPr>
          <a:xfrm>
            <a:off x="1619672" y="608950"/>
            <a:ext cx="7308304" cy="892552"/>
          </a:xfrm>
          <a:prstGeom prst="rect">
            <a:avLst/>
          </a:prstGeom>
          <a:noFill/>
        </p:spPr>
        <p:txBody>
          <a:bodyPr wrap="square" rtlCol="0">
            <a:spAutoFit/>
          </a:bodyPr>
          <a:lstStyle/>
          <a:p>
            <a:pPr marL="0" indent="0">
              <a:buNone/>
            </a:pPr>
            <a:r>
              <a:rPr lang="en-GB" sz="1300" dirty="0" smtClean="0">
                <a:solidFill>
                  <a:schemeClr val="tx1">
                    <a:lumMod val="50000"/>
                    <a:lumOff val="50000"/>
                  </a:schemeClr>
                </a:solidFill>
              </a:rPr>
              <a:t>Xoserve </a:t>
            </a:r>
            <a:r>
              <a:rPr lang="en-GB" sz="1300" dirty="0">
                <a:solidFill>
                  <a:schemeClr val="tx1">
                    <a:lumMod val="50000"/>
                    <a:lumOff val="50000"/>
                  </a:schemeClr>
                </a:solidFill>
              </a:rPr>
              <a:t>is changing it’s network service provider from Vodafone to Gamma and therefore will be replacing </a:t>
            </a:r>
            <a:r>
              <a:rPr lang="en-GB" sz="1300" dirty="0" smtClean="0">
                <a:solidFill>
                  <a:schemeClr val="tx1">
                    <a:lumMod val="50000"/>
                    <a:lumOff val="50000"/>
                  </a:schemeClr>
                </a:solidFill>
              </a:rPr>
              <a:t>all </a:t>
            </a:r>
            <a:r>
              <a:rPr lang="en-GB" sz="1300" dirty="0">
                <a:solidFill>
                  <a:schemeClr val="tx1">
                    <a:lumMod val="50000"/>
                    <a:lumOff val="50000"/>
                  </a:schemeClr>
                </a:solidFill>
              </a:rPr>
              <a:t>IX equipment.  We </a:t>
            </a:r>
            <a:r>
              <a:rPr lang="en-GB" sz="1300" dirty="0" smtClean="0">
                <a:solidFill>
                  <a:schemeClr val="tx1">
                    <a:lumMod val="50000"/>
                    <a:lumOff val="50000"/>
                  </a:schemeClr>
                </a:solidFill>
              </a:rPr>
              <a:t>have asked all our IX customers to complete </a:t>
            </a:r>
            <a:r>
              <a:rPr lang="en-GB" sz="1300" dirty="0">
                <a:solidFill>
                  <a:schemeClr val="tx1">
                    <a:lumMod val="50000"/>
                    <a:lumOff val="50000"/>
                  </a:schemeClr>
                </a:solidFill>
              </a:rPr>
              <a:t>a Site Survey to  enable us to capture </a:t>
            </a:r>
            <a:r>
              <a:rPr lang="en-GB" sz="1300" dirty="0" smtClean="0">
                <a:solidFill>
                  <a:schemeClr val="tx1">
                    <a:lumMod val="50000"/>
                    <a:lumOff val="50000"/>
                  </a:schemeClr>
                </a:solidFill>
              </a:rPr>
              <a:t>accurate site </a:t>
            </a:r>
            <a:r>
              <a:rPr lang="en-GB" sz="1300" dirty="0" smtClean="0">
                <a:solidFill>
                  <a:srgbClr val="000000">
                    <a:lumMod val="50000"/>
                    <a:lumOff val="50000"/>
                  </a:srgbClr>
                </a:solidFill>
              </a:rPr>
              <a:t>contact </a:t>
            </a:r>
            <a:r>
              <a:rPr lang="en-GB" sz="1300" dirty="0">
                <a:solidFill>
                  <a:srgbClr val="000000">
                    <a:lumMod val="50000"/>
                    <a:lumOff val="50000"/>
                  </a:srgbClr>
                </a:solidFill>
              </a:rPr>
              <a:t>details, access </a:t>
            </a:r>
            <a:r>
              <a:rPr lang="en-GB" sz="1300" dirty="0" smtClean="0">
                <a:solidFill>
                  <a:srgbClr val="000000">
                    <a:lumMod val="50000"/>
                    <a:lumOff val="50000"/>
                  </a:srgbClr>
                </a:solidFill>
              </a:rPr>
              <a:t>requirements and site </a:t>
            </a:r>
            <a:r>
              <a:rPr lang="en-GB" sz="1300" dirty="0">
                <a:solidFill>
                  <a:srgbClr val="000000">
                    <a:lumMod val="50000"/>
                    <a:lumOff val="50000"/>
                  </a:srgbClr>
                </a:solidFill>
              </a:rPr>
              <a:t>specifications </a:t>
            </a:r>
            <a:r>
              <a:rPr lang="en-GB" sz="1300" dirty="0" smtClean="0">
                <a:solidFill>
                  <a:srgbClr val="000000">
                    <a:lumMod val="50000"/>
                    <a:lumOff val="50000"/>
                  </a:srgbClr>
                </a:solidFill>
              </a:rPr>
              <a:t>to enable a customer centric approach to roll-out.</a:t>
            </a:r>
            <a:endParaRPr lang="en-GB" sz="1300" dirty="0">
              <a:solidFill>
                <a:schemeClr val="tx1">
                  <a:lumMod val="50000"/>
                  <a:lumOff val="50000"/>
                </a:schemeClr>
              </a:solidFill>
            </a:endParaRPr>
          </a:p>
        </p:txBody>
      </p:sp>
      <p:sp>
        <p:nvSpPr>
          <p:cNvPr id="12" name="Rounded Rectangular Callout 11"/>
          <p:cNvSpPr/>
          <p:nvPr/>
        </p:nvSpPr>
        <p:spPr bwMode="auto">
          <a:xfrm>
            <a:off x="198305" y="4372014"/>
            <a:ext cx="1062000" cy="576000"/>
          </a:xfrm>
          <a:prstGeom prst="wedgeRoundRectCallout">
            <a:avLst>
              <a:gd name="adj1" fmla="val 38553"/>
              <a:gd name="adj2" fmla="val 71359"/>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00"/>
                </a:solidFill>
                <a:effectLst/>
                <a:latin typeface="Arial" charset="0"/>
              </a:rPr>
              <a:t>Who</a:t>
            </a:r>
            <a:r>
              <a:rPr kumimoji="0" lang="en-GB" sz="1200" b="1" i="0" u="none" strike="noStrike" cap="none" normalizeH="0" dirty="0" smtClean="0">
                <a:ln>
                  <a:noFill/>
                </a:ln>
                <a:solidFill>
                  <a:srgbClr val="FFFF00"/>
                </a:solidFill>
                <a:effectLst/>
                <a:latin typeface="Arial" charset="0"/>
              </a:rPr>
              <a:t> do I contact in Xoserve</a:t>
            </a:r>
            <a:r>
              <a:rPr kumimoji="0" lang="en-GB" sz="1200" b="1" i="0" u="none" strike="noStrike" cap="none" normalizeH="0" baseline="0" dirty="0" smtClean="0">
                <a:ln>
                  <a:noFill/>
                </a:ln>
                <a:solidFill>
                  <a:srgbClr val="FFFF00"/>
                </a:solidFill>
                <a:effectLst/>
                <a:latin typeface="Arial" charset="0"/>
              </a:rPr>
              <a:t>?</a:t>
            </a:r>
            <a:endParaRPr kumimoji="0" lang="en-GB" sz="1200" b="1" i="0" u="none" strike="noStrike" cap="none" normalizeH="0" baseline="0" dirty="0">
              <a:ln>
                <a:noFill/>
              </a:ln>
              <a:solidFill>
                <a:srgbClr val="FFFF00"/>
              </a:solidFill>
              <a:effectLst/>
              <a:latin typeface="Arial" charset="0"/>
            </a:endParaRPr>
          </a:p>
        </p:txBody>
      </p:sp>
      <p:sp>
        <p:nvSpPr>
          <p:cNvPr id="13" name="Rectangle 12"/>
          <p:cNvSpPr/>
          <p:nvPr/>
        </p:nvSpPr>
        <p:spPr>
          <a:xfrm>
            <a:off x="1619672" y="4371950"/>
            <a:ext cx="7102474" cy="492443"/>
          </a:xfrm>
          <a:prstGeom prst="rect">
            <a:avLst/>
          </a:prstGeom>
        </p:spPr>
        <p:txBody>
          <a:bodyPr wrap="square">
            <a:spAutoFit/>
          </a:bodyPr>
          <a:lstStyle/>
          <a:p>
            <a:pPr lvl="0"/>
            <a:r>
              <a:rPr lang="en-GB" sz="1300" dirty="0">
                <a:solidFill>
                  <a:schemeClr val="tx1">
                    <a:lumMod val="50000"/>
                    <a:lumOff val="50000"/>
                  </a:schemeClr>
                </a:solidFill>
              </a:rPr>
              <a:t>Dedicated point of contact </a:t>
            </a:r>
            <a:r>
              <a:rPr lang="en-GB" sz="1300" dirty="0" smtClean="0">
                <a:solidFill>
                  <a:schemeClr val="tx1">
                    <a:lumMod val="50000"/>
                    <a:lumOff val="50000"/>
                  </a:schemeClr>
                </a:solidFill>
              </a:rPr>
              <a:t>– please direct </a:t>
            </a:r>
            <a:r>
              <a:rPr lang="en-GB" sz="1300" dirty="0">
                <a:solidFill>
                  <a:schemeClr val="tx1">
                    <a:lumMod val="50000"/>
                    <a:lumOff val="50000"/>
                  </a:schemeClr>
                </a:solidFill>
              </a:rPr>
              <a:t>any queries to;  </a:t>
            </a:r>
            <a:r>
              <a:rPr lang="en-GB" sz="1300" dirty="0">
                <a:solidFill>
                  <a:schemeClr val="tx1">
                    <a:lumMod val="50000"/>
                    <a:lumOff val="50000"/>
                  </a:schemeClr>
                </a:solidFill>
                <a:hlinkClick r:id="rId2"/>
              </a:rPr>
              <a:t>box.xoserve.IXEnquiries@xoserve.com</a:t>
            </a:r>
            <a:r>
              <a:rPr lang="en-GB" sz="1300" dirty="0">
                <a:solidFill>
                  <a:schemeClr val="tx1">
                    <a:lumMod val="50000"/>
                    <a:lumOff val="50000"/>
                  </a:schemeClr>
                </a:solidFill>
              </a:rPr>
              <a:t> </a:t>
            </a:r>
            <a:r>
              <a:rPr lang="en-GB" sz="1300" dirty="0" smtClean="0">
                <a:solidFill>
                  <a:schemeClr val="tx1">
                    <a:lumMod val="50000"/>
                    <a:lumOff val="50000"/>
                  </a:schemeClr>
                </a:solidFill>
              </a:rPr>
              <a:t>or call </a:t>
            </a:r>
            <a:r>
              <a:rPr lang="en-GB" sz="1300" dirty="0">
                <a:solidFill>
                  <a:schemeClr val="tx1">
                    <a:lumMod val="50000"/>
                    <a:lumOff val="50000"/>
                  </a:schemeClr>
                </a:solidFill>
              </a:rPr>
              <a:t>0121 623 2773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bwMode="auto">
          <a:xfrm>
            <a:off x="166341" y="699542"/>
            <a:ext cx="1093291" cy="648072"/>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200" b="1" dirty="0" smtClean="0">
                <a:solidFill>
                  <a:srgbClr val="FFFF00"/>
                </a:solidFill>
              </a:rPr>
              <a:t>Why did we need a Site Survey?</a:t>
            </a:r>
          </a:p>
        </p:txBody>
      </p:sp>
      <p:sp>
        <p:nvSpPr>
          <p:cNvPr id="2" name="Rectangle 1"/>
          <p:cNvSpPr/>
          <p:nvPr/>
        </p:nvSpPr>
        <p:spPr>
          <a:xfrm>
            <a:off x="1547664" y="627534"/>
            <a:ext cx="7344816" cy="892552"/>
          </a:xfrm>
          <a:prstGeom prst="rect">
            <a:avLst/>
          </a:prstGeom>
        </p:spPr>
        <p:txBody>
          <a:bodyPr wrap="square">
            <a:spAutoFit/>
          </a:bodyPr>
          <a:lstStyle/>
          <a:p>
            <a:r>
              <a:rPr lang="en-GB" sz="1300" dirty="0">
                <a:solidFill>
                  <a:schemeClr val="tx1">
                    <a:lumMod val="50000"/>
                    <a:lumOff val="50000"/>
                  </a:schemeClr>
                </a:solidFill>
              </a:rPr>
              <a:t>The survey </a:t>
            </a:r>
            <a:r>
              <a:rPr lang="en-GB" sz="1300" dirty="0" smtClean="0">
                <a:solidFill>
                  <a:schemeClr val="tx1">
                    <a:lumMod val="50000"/>
                    <a:lumOff val="50000"/>
                  </a:schemeClr>
                </a:solidFill>
              </a:rPr>
              <a:t>enabled us </a:t>
            </a:r>
            <a:r>
              <a:rPr lang="en-GB" sz="1300" dirty="0">
                <a:solidFill>
                  <a:schemeClr val="tx1">
                    <a:lumMod val="50000"/>
                    <a:lumOff val="50000"/>
                  </a:schemeClr>
                </a:solidFill>
              </a:rPr>
              <a:t>to capture accurate contact details, access requirements, site specifications and site specific </a:t>
            </a:r>
            <a:r>
              <a:rPr lang="en-GB" sz="1300" dirty="0" smtClean="0">
                <a:solidFill>
                  <a:schemeClr val="tx1">
                    <a:lumMod val="50000"/>
                    <a:lumOff val="50000"/>
                  </a:schemeClr>
                </a:solidFill>
              </a:rPr>
              <a:t>procedures, ensuring </a:t>
            </a:r>
            <a:r>
              <a:rPr lang="en-GB" sz="1300" dirty="0">
                <a:solidFill>
                  <a:schemeClr val="tx1">
                    <a:lumMod val="50000"/>
                    <a:lumOff val="50000"/>
                  </a:schemeClr>
                </a:solidFill>
              </a:rPr>
              <a:t>we have up to date information to plan your programme of work and </a:t>
            </a:r>
            <a:r>
              <a:rPr lang="en-GB" sz="1300" dirty="0" smtClean="0">
                <a:solidFill>
                  <a:schemeClr val="tx1">
                    <a:lumMod val="50000"/>
                    <a:lumOff val="50000"/>
                  </a:schemeClr>
                </a:solidFill>
              </a:rPr>
              <a:t>related site visits. The </a:t>
            </a:r>
            <a:r>
              <a:rPr lang="en-GB" sz="1300" dirty="0">
                <a:solidFill>
                  <a:schemeClr val="tx1">
                    <a:lumMod val="50000"/>
                    <a:lumOff val="50000"/>
                  </a:schemeClr>
                </a:solidFill>
              </a:rPr>
              <a:t>information </a:t>
            </a:r>
            <a:r>
              <a:rPr lang="en-GB" sz="1300" dirty="0" smtClean="0">
                <a:solidFill>
                  <a:schemeClr val="tx1">
                    <a:lumMod val="50000"/>
                    <a:lumOff val="50000"/>
                  </a:schemeClr>
                </a:solidFill>
              </a:rPr>
              <a:t>provided is being shared </a:t>
            </a:r>
            <a:r>
              <a:rPr lang="en-GB" sz="1300" dirty="0">
                <a:solidFill>
                  <a:schemeClr val="tx1">
                    <a:lumMod val="50000"/>
                    <a:lumOff val="50000"/>
                  </a:schemeClr>
                </a:solidFill>
              </a:rPr>
              <a:t>with Gamma and their sub-contractors to enable them to migrate you to the new IX Service</a:t>
            </a:r>
            <a:r>
              <a:rPr lang="en-GB" sz="1300" dirty="0" smtClean="0">
                <a:solidFill>
                  <a:schemeClr val="tx1">
                    <a:lumMod val="50000"/>
                    <a:lumOff val="50000"/>
                  </a:schemeClr>
                </a:solidFill>
              </a:rPr>
              <a:t>.</a:t>
            </a:r>
            <a:endParaRPr lang="en-GB" sz="1300" dirty="0"/>
          </a:p>
        </p:txBody>
      </p:sp>
      <p:sp>
        <p:nvSpPr>
          <p:cNvPr id="8" name="Title 1"/>
          <p:cNvSpPr>
            <a:spLocks noGrp="1"/>
          </p:cNvSpPr>
          <p:nvPr>
            <p:ph type="title"/>
          </p:nvPr>
        </p:nvSpPr>
        <p:spPr>
          <a:xfrm>
            <a:off x="225425" y="-1"/>
            <a:ext cx="8688388" cy="681037"/>
          </a:xfrm>
        </p:spPr>
        <p:txBody>
          <a:bodyPr/>
          <a:lstStyle/>
          <a:p>
            <a:r>
              <a:rPr lang="en-GB" dirty="0" smtClean="0"/>
              <a:t>IX Site Survey</a:t>
            </a:r>
          </a:p>
        </p:txBody>
      </p:sp>
      <p:sp>
        <p:nvSpPr>
          <p:cNvPr id="9" name="Rounded Rectangular Callout 8"/>
          <p:cNvSpPr/>
          <p:nvPr/>
        </p:nvSpPr>
        <p:spPr bwMode="auto">
          <a:xfrm>
            <a:off x="169913" y="2129393"/>
            <a:ext cx="1056927" cy="792088"/>
          </a:xfrm>
          <a:prstGeom prst="wedgeRoundRectCallout">
            <a:avLst>
              <a:gd name="adj1" fmla="val 34274"/>
              <a:gd name="adj2" fmla="val 72836"/>
              <a:gd name="adj3" fmla="val 1666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0" rIns="36000" bIns="0" numCol="1" rtlCol="0" anchor="ctr" anchorCtr="0" compatLnSpc="1">
            <a:prstTxWarp prst="textNoShape">
              <a:avLst/>
            </a:prstTxWarp>
          </a:bodyPr>
          <a:lstStyle/>
          <a:p>
            <a:pPr algn="ctr" defTabSz="914400"/>
            <a:r>
              <a:rPr lang="en-GB" sz="1200" b="1" dirty="0" smtClean="0">
                <a:solidFill>
                  <a:srgbClr val="FFFF00"/>
                </a:solidFill>
              </a:rPr>
              <a:t>How have we done so far?</a:t>
            </a:r>
          </a:p>
        </p:txBody>
      </p:sp>
      <p:sp>
        <p:nvSpPr>
          <p:cNvPr id="10" name="Rectangle 9"/>
          <p:cNvSpPr/>
          <p:nvPr/>
        </p:nvSpPr>
        <p:spPr>
          <a:xfrm>
            <a:off x="1568997" y="2057385"/>
            <a:ext cx="7344816" cy="1892826"/>
          </a:xfrm>
          <a:prstGeom prst="rect">
            <a:avLst/>
          </a:prstGeom>
        </p:spPr>
        <p:txBody>
          <a:bodyPr wrap="square">
            <a:spAutoFit/>
          </a:bodyPr>
          <a:lstStyle/>
          <a:p>
            <a:pPr lvl="0"/>
            <a:r>
              <a:rPr lang="en-GB" sz="1300" dirty="0" smtClean="0">
                <a:solidFill>
                  <a:schemeClr val="tx1">
                    <a:lumMod val="50000"/>
                    <a:lumOff val="50000"/>
                  </a:schemeClr>
                </a:solidFill>
              </a:rPr>
              <a:t>As at 3</a:t>
            </a:r>
            <a:r>
              <a:rPr lang="en-GB" sz="1300" baseline="30000" dirty="0" smtClean="0">
                <a:solidFill>
                  <a:schemeClr val="tx1">
                    <a:lumMod val="50000"/>
                    <a:lumOff val="50000"/>
                  </a:schemeClr>
                </a:solidFill>
              </a:rPr>
              <a:t>rd</a:t>
            </a:r>
            <a:r>
              <a:rPr lang="en-GB" sz="1300" dirty="0" smtClean="0">
                <a:solidFill>
                  <a:schemeClr val="tx1">
                    <a:lumMod val="50000"/>
                    <a:lumOff val="50000"/>
                  </a:schemeClr>
                </a:solidFill>
              </a:rPr>
              <a:t> July, we have received 121 responses (71%), and 41 of you (24%) are talking to us and we hope to have your site information soon. We have yet to achieve contact with 8 sites (5%) but we are actively pursuing contact. If you would like to check whether your survey has been submitted, please contact us at </a:t>
            </a:r>
            <a:r>
              <a:rPr lang="en-GB" sz="1300" dirty="0">
                <a:solidFill>
                  <a:schemeClr val="tx1">
                    <a:lumMod val="50000"/>
                    <a:lumOff val="50000"/>
                  </a:schemeClr>
                </a:solidFill>
                <a:hlinkClick r:id="rId2"/>
              </a:rPr>
              <a:t>box.xoserve.IXEnquiries@xoserve.com</a:t>
            </a:r>
            <a:r>
              <a:rPr lang="en-GB" sz="1300" dirty="0">
                <a:solidFill>
                  <a:schemeClr val="tx1">
                    <a:lumMod val="50000"/>
                    <a:lumOff val="50000"/>
                  </a:schemeClr>
                </a:solidFill>
              </a:rPr>
              <a:t> or call 0121 623 </a:t>
            </a:r>
            <a:r>
              <a:rPr lang="en-GB" sz="1300" dirty="0" smtClean="0">
                <a:solidFill>
                  <a:schemeClr val="tx1">
                    <a:lumMod val="50000"/>
                    <a:lumOff val="50000"/>
                  </a:schemeClr>
                </a:solidFill>
              </a:rPr>
              <a:t>2773</a:t>
            </a:r>
          </a:p>
          <a:p>
            <a:pPr lvl="0"/>
            <a:endParaRPr lang="en-GB" sz="1300" dirty="0">
              <a:solidFill>
                <a:schemeClr val="tx1">
                  <a:lumMod val="50000"/>
                  <a:lumOff val="50000"/>
                </a:schemeClr>
              </a:solidFill>
            </a:endParaRPr>
          </a:p>
          <a:p>
            <a:pPr lvl="0"/>
            <a:r>
              <a:rPr lang="en-GB" sz="1300" dirty="0" smtClean="0">
                <a:solidFill>
                  <a:schemeClr val="tx1">
                    <a:lumMod val="50000"/>
                    <a:lumOff val="50000"/>
                  </a:schemeClr>
                </a:solidFill>
              </a:rPr>
              <a:t>The survey information is a direct feed into the roll-out plan, therefore the closing date has been extended to the end of July 2018. Without your site survey details we are unable to plan in your works with any certainty and your roll-out may be delayed. As the existing kit is end of life, please make every effort to assist with the survey and the on-site activity.</a:t>
            </a:r>
            <a:endParaRPr lang="en-GB" sz="1300" dirty="0">
              <a:solidFill>
                <a:schemeClr val="tx1">
                  <a:lumMod val="50000"/>
                  <a:lumOff val="50000"/>
                </a:schemeClr>
              </a:solidFill>
            </a:endParaRPr>
          </a:p>
        </p:txBody>
      </p:sp>
    </p:spTree>
    <p:extLst>
      <p:ext uri="{BB962C8B-B14F-4D97-AF65-F5344CB8AC3E}">
        <p14:creationId xmlns:p14="http://schemas.microsoft.com/office/powerpoint/2010/main" val="2844420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IX Service Line Options</a:t>
            </a:r>
            <a:endParaRPr lang="en-GB" dirty="0"/>
          </a:p>
        </p:txBody>
      </p:sp>
      <p:sp>
        <p:nvSpPr>
          <p:cNvPr id="3" name="Content Placeholder 2"/>
          <p:cNvSpPr>
            <a:spLocks noGrp="1"/>
          </p:cNvSpPr>
          <p:nvPr>
            <p:ph idx="1"/>
          </p:nvPr>
        </p:nvSpPr>
        <p:spPr>
          <a:xfrm>
            <a:off x="228600" y="681540"/>
            <a:ext cx="8686800" cy="3978442"/>
          </a:xfrm>
        </p:spPr>
        <p:txBody>
          <a:bodyPr/>
          <a:lstStyle/>
          <a:p>
            <a:pPr marL="0" indent="0">
              <a:buNone/>
            </a:pPr>
            <a:r>
              <a:rPr lang="en-GB" sz="1800" dirty="0" smtClean="0"/>
              <a:t>Xoserve are replacing your IX kit on a ‘like for like’ basis, therefore your replacement IX service option and contract will match the IX option you currently have, which will be one of the following:</a:t>
            </a:r>
          </a:p>
          <a:p>
            <a:pPr marL="0" indent="0">
              <a:buNone/>
            </a:pPr>
            <a:endParaRPr lang="en-GB" sz="1800" dirty="0" smtClean="0"/>
          </a:p>
          <a:p>
            <a:r>
              <a:rPr lang="en-GB" sz="2000" b="1" dirty="0"/>
              <a:t>Option </a:t>
            </a:r>
            <a:r>
              <a:rPr lang="en-GB" sz="2000" b="1" dirty="0" smtClean="0"/>
              <a:t>1 - </a:t>
            </a:r>
            <a:r>
              <a:rPr lang="en-GB" sz="1800" dirty="0" smtClean="0"/>
              <a:t>Primary </a:t>
            </a:r>
            <a:r>
              <a:rPr lang="en-GB" sz="1800" dirty="0"/>
              <a:t>ADSL and Back-Up ADSL connection</a:t>
            </a:r>
          </a:p>
          <a:p>
            <a:pPr marL="457200" lvl="1" indent="0">
              <a:buNone/>
            </a:pPr>
            <a:endParaRPr lang="en-GB" sz="700" dirty="0"/>
          </a:p>
          <a:p>
            <a:r>
              <a:rPr lang="en-GB" sz="2000" b="1" dirty="0"/>
              <a:t>Option </a:t>
            </a:r>
            <a:r>
              <a:rPr lang="en-GB" sz="2000" b="1" dirty="0" smtClean="0"/>
              <a:t>2 - </a:t>
            </a:r>
            <a:r>
              <a:rPr lang="en-GB" sz="1800" dirty="0" smtClean="0"/>
              <a:t>Primary </a:t>
            </a:r>
            <a:r>
              <a:rPr lang="en-GB" sz="1800" dirty="0"/>
              <a:t>EFM and Back-Up ADSL connection</a:t>
            </a:r>
          </a:p>
          <a:p>
            <a:pPr marL="457200" lvl="1" indent="0">
              <a:buNone/>
            </a:pPr>
            <a:endParaRPr lang="en-GB" sz="700" dirty="0"/>
          </a:p>
          <a:p>
            <a:r>
              <a:rPr lang="en-GB" sz="2000" b="1" dirty="0"/>
              <a:t>Option </a:t>
            </a:r>
            <a:r>
              <a:rPr lang="en-GB" sz="2000" b="1" dirty="0" smtClean="0"/>
              <a:t>3 - </a:t>
            </a:r>
            <a:r>
              <a:rPr lang="en-GB" sz="1800" dirty="0" smtClean="0"/>
              <a:t>EFM </a:t>
            </a:r>
            <a:r>
              <a:rPr lang="en-GB" sz="1800" dirty="0"/>
              <a:t>Primary and EFM Back-Up connection</a:t>
            </a:r>
          </a:p>
          <a:p>
            <a:pPr marL="457200" lvl="1" indent="0">
              <a:buNone/>
            </a:pPr>
            <a:endParaRPr lang="en-GB" sz="700" dirty="0"/>
          </a:p>
          <a:p>
            <a:r>
              <a:rPr lang="en-GB" sz="2000" b="1" dirty="0"/>
              <a:t>Option </a:t>
            </a:r>
            <a:r>
              <a:rPr lang="en-GB" sz="2000" b="1" dirty="0" smtClean="0"/>
              <a:t>4 - </a:t>
            </a:r>
            <a:r>
              <a:rPr lang="en-GB" sz="1800" dirty="0" smtClean="0"/>
              <a:t>Primary </a:t>
            </a:r>
            <a:r>
              <a:rPr lang="en-GB" sz="1800" dirty="0"/>
              <a:t>Fibre/ Ethernet and Back-Up ADSL connection</a:t>
            </a:r>
          </a:p>
          <a:p>
            <a:endParaRPr lang="en-GB" sz="1800" dirty="0" smtClean="0"/>
          </a:p>
          <a:p>
            <a:pPr marL="0" indent="0">
              <a:buNone/>
            </a:pPr>
            <a:r>
              <a:rPr lang="en-GB" sz="1800" dirty="0" smtClean="0"/>
              <a:t>The following slides displays the on-site installation process; the number of site visits that are required is dependant upon your IX service line option complexity.</a:t>
            </a:r>
            <a:endParaRPr lang="en-GB" sz="1800" dirty="0"/>
          </a:p>
        </p:txBody>
      </p:sp>
    </p:spTree>
    <p:extLst>
      <p:ext uri="{BB962C8B-B14F-4D97-AF65-F5344CB8AC3E}">
        <p14:creationId xmlns:p14="http://schemas.microsoft.com/office/powerpoint/2010/main" val="2536035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Connector 113"/>
          <p:cNvCxnSpPr/>
          <p:nvPr/>
        </p:nvCxnSpPr>
        <p:spPr bwMode="auto">
          <a:xfrm flipH="1">
            <a:off x="827584" y="1491630"/>
            <a:ext cx="504058" cy="602849"/>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60848" y="743347"/>
            <a:ext cx="0" cy="4338563"/>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Pentagon 1"/>
          <p:cNvSpPr/>
          <p:nvPr/>
        </p:nvSpPr>
        <p:spPr bwMode="auto">
          <a:xfrm>
            <a:off x="179512" y="555526"/>
            <a:ext cx="8688932" cy="187821"/>
          </a:xfrm>
          <a:prstGeom prst="homePlate">
            <a:avLst/>
          </a:prstGeom>
          <a:solidFill>
            <a:schemeClr val="accent3">
              <a:lumMod val="20000"/>
              <a:lumOff val="80000"/>
              <a:alpha val="5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rPr>
              <a:t>The number of days </a:t>
            </a:r>
            <a:r>
              <a:rPr lang="en-GB" sz="1100" dirty="0" smtClean="0"/>
              <a:t>required to complete the activity will be dependant upon your IX Service option</a:t>
            </a:r>
            <a:endParaRPr kumimoji="0" lang="en-GB" sz="1100" b="0" i="0" u="none" strike="noStrike" cap="none" normalizeH="0" baseline="0" dirty="0" smtClean="0">
              <a:ln>
                <a:noFill/>
              </a:ln>
              <a:solidFill>
                <a:schemeClr val="tx1"/>
              </a:solidFill>
              <a:effectLst/>
              <a:latin typeface="Arial" charset="0"/>
            </a:endParaRPr>
          </a:p>
        </p:txBody>
      </p:sp>
      <p:sp>
        <p:nvSpPr>
          <p:cNvPr id="3" name="Pentagon 2"/>
          <p:cNvSpPr/>
          <p:nvPr/>
        </p:nvSpPr>
        <p:spPr bwMode="auto">
          <a:xfrm>
            <a:off x="1860848" y="1203598"/>
            <a:ext cx="2520280" cy="288032"/>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Circuit Installations </a:t>
            </a:r>
          </a:p>
        </p:txBody>
      </p:sp>
      <p:sp>
        <p:nvSpPr>
          <p:cNvPr id="4" name="Pentagon 3"/>
          <p:cNvSpPr/>
          <p:nvPr/>
        </p:nvSpPr>
        <p:spPr bwMode="auto">
          <a:xfrm>
            <a:off x="4427984" y="1563638"/>
            <a:ext cx="1368152" cy="280390"/>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Router Installation </a:t>
            </a:r>
          </a:p>
        </p:txBody>
      </p:sp>
      <p:sp>
        <p:nvSpPr>
          <p:cNvPr id="5" name="Pentagon 4"/>
          <p:cNvSpPr/>
          <p:nvPr/>
        </p:nvSpPr>
        <p:spPr bwMode="auto">
          <a:xfrm>
            <a:off x="5822776" y="1995686"/>
            <a:ext cx="1440160" cy="288032"/>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dirty="0" smtClean="0"/>
              <a:t>Server Installation</a:t>
            </a:r>
            <a:endParaRPr kumimoji="0" lang="en-GB" sz="1100" b="0" i="0" u="none" strike="noStrike" cap="none" normalizeH="0" baseline="0" dirty="0" smtClean="0">
              <a:ln>
                <a:noFill/>
              </a:ln>
              <a:solidFill>
                <a:schemeClr val="tx1"/>
              </a:solidFill>
              <a:effectLst/>
            </a:endParaRPr>
          </a:p>
        </p:txBody>
      </p:sp>
      <p:sp>
        <p:nvSpPr>
          <p:cNvPr id="6" name="Pentagon 5"/>
          <p:cNvSpPr/>
          <p:nvPr/>
        </p:nvSpPr>
        <p:spPr bwMode="auto">
          <a:xfrm>
            <a:off x="7332340" y="2427734"/>
            <a:ext cx="1272108" cy="525138"/>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a:t>Legacy Kit</a:t>
            </a:r>
          </a:p>
          <a:p>
            <a:pPr algn="ctr" defTabSz="914400"/>
            <a:r>
              <a:rPr lang="en-GB" sz="1100" dirty="0"/>
              <a:t>Decommissioning</a:t>
            </a:r>
          </a:p>
        </p:txBody>
      </p:sp>
      <p:sp>
        <p:nvSpPr>
          <p:cNvPr id="7" name="Pentagon 6"/>
          <p:cNvSpPr/>
          <p:nvPr/>
        </p:nvSpPr>
        <p:spPr bwMode="auto">
          <a:xfrm>
            <a:off x="262036" y="843558"/>
            <a:ext cx="1563638" cy="280390"/>
          </a:xfrm>
          <a:prstGeom prst="homePlate">
            <a:avLst/>
          </a:prstGeom>
          <a:solidFill>
            <a:srgbClr val="66FF33"/>
          </a:solidFill>
          <a:ln w="25400"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100" dirty="0" smtClean="0"/>
              <a:t>IX Survey Response</a:t>
            </a:r>
            <a:endParaRPr kumimoji="0" lang="en-GB" sz="1100" b="0" i="0" u="none" strike="noStrike" cap="none" normalizeH="0" baseline="0" dirty="0" smtClean="0">
              <a:ln>
                <a:noFill/>
              </a:ln>
              <a:solidFill>
                <a:schemeClr val="tx1"/>
              </a:solidFill>
              <a:effectLst/>
            </a:endParaRPr>
          </a:p>
        </p:txBody>
      </p:sp>
      <p:sp>
        <p:nvSpPr>
          <p:cNvPr id="15" name="Title 1"/>
          <p:cNvSpPr>
            <a:spLocks noGrp="1"/>
          </p:cNvSpPr>
          <p:nvPr>
            <p:ph type="title"/>
          </p:nvPr>
        </p:nvSpPr>
        <p:spPr>
          <a:xfrm>
            <a:off x="262036" y="-1"/>
            <a:ext cx="8688388" cy="681037"/>
          </a:xfrm>
        </p:spPr>
        <p:txBody>
          <a:bodyPr/>
          <a:lstStyle/>
          <a:p>
            <a:r>
              <a:rPr lang="en-GB" dirty="0" smtClean="0"/>
              <a:t>Your Customer Journey</a:t>
            </a:r>
          </a:p>
        </p:txBody>
      </p:sp>
      <p:cxnSp>
        <p:nvCxnSpPr>
          <p:cNvPr id="17" name="Straight Connector 16"/>
          <p:cNvCxnSpPr/>
          <p:nvPr/>
        </p:nvCxnSpPr>
        <p:spPr bwMode="auto">
          <a:xfrm>
            <a:off x="7308304" y="743347"/>
            <a:ext cx="6176" cy="4400153"/>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6084168" y="1491630"/>
            <a:ext cx="1008112" cy="507831"/>
          </a:xfrm>
          <a:prstGeom prst="rect">
            <a:avLst/>
          </a:prstGeom>
          <a:noFill/>
        </p:spPr>
        <p:txBody>
          <a:bodyPr wrap="square" rtlCol="0">
            <a:spAutoFit/>
          </a:bodyPr>
          <a:lstStyle/>
          <a:p>
            <a:pPr algn="ctr"/>
            <a:r>
              <a:rPr lang="en-GB" sz="900" dirty="0" smtClean="0"/>
              <a:t>Up to 4 Hours Service Interruption</a:t>
            </a:r>
            <a:endParaRPr lang="en-GB" sz="900" dirty="0"/>
          </a:p>
        </p:txBody>
      </p:sp>
      <p:cxnSp>
        <p:nvCxnSpPr>
          <p:cNvPr id="22" name="Straight Arrow Connector 21"/>
          <p:cNvCxnSpPr/>
          <p:nvPr/>
        </p:nvCxnSpPr>
        <p:spPr bwMode="auto">
          <a:xfrm flipH="1" flipV="1">
            <a:off x="5829932" y="1779661"/>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flipV="1">
            <a:off x="7092280" y="1779661"/>
            <a:ext cx="216024" cy="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ounded Rectangle 24"/>
          <p:cNvSpPr/>
          <p:nvPr/>
        </p:nvSpPr>
        <p:spPr bwMode="auto">
          <a:xfrm>
            <a:off x="107503" y="2715766"/>
            <a:ext cx="3672409" cy="64807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Engineer(s) will visit your site to install new circuits; the number of site visits and the access method will vary according to your IX service option and site complexity </a:t>
            </a:r>
          </a:p>
        </p:txBody>
      </p:sp>
      <p:sp>
        <p:nvSpPr>
          <p:cNvPr id="28" name="Rounded Rectangle 27"/>
          <p:cNvSpPr/>
          <p:nvPr/>
        </p:nvSpPr>
        <p:spPr bwMode="auto">
          <a:xfrm>
            <a:off x="93812" y="3515837"/>
            <a:ext cx="4429608" cy="352057"/>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The Router Installation will take place in one site visit </a:t>
            </a:r>
          </a:p>
        </p:txBody>
      </p:sp>
      <p:sp>
        <p:nvSpPr>
          <p:cNvPr id="29" name="Rounded Rectangle 28"/>
          <p:cNvSpPr/>
          <p:nvPr/>
        </p:nvSpPr>
        <p:spPr bwMode="auto">
          <a:xfrm>
            <a:off x="107504" y="3963590"/>
            <a:ext cx="5641776" cy="552376"/>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The new server will be installed with the existing Vodafone server still in situ to enable a fall-back position. Where rack space concerns exist, we will  address this on a case by case basis</a:t>
            </a:r>
          </a:p>
        </p:txBody>
      </p:sp>
      <p:sp>
        <p:nvSpPr>
          <p:cNvPr id="11" name="Rounded Rectangle 10"/>
          <p:cNvSpPr/>
          <p:nvPr/>
        </p:nvSpPr>
        <p:spPr bwMode="auto">
          <a:xfrm>
            <a:off x="1331640" y="1203598"/>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0" name="Rounded Rectangle 29"/>
          <p:cNvSpPr/>
          <p:nvPr/>
        </p:nvSpPr>
        <p:spPr bwMode="auto">
          <a:xfrm>
            <a:off x="3898776" y="1563638"/>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2" name="Rounded Rectangle 31"/>
          <p:cNvSpPr/>
          <p:nvPr/>
        </p:nvSpPr>
        <p:spPr bwMode="auto">
          <a:xfrm>
            <a:off x="5292080" y="1995686"/>
            <a:ext cx="457200" cy="288032"/>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3" name="Rounded Rectangle 32"/>
          <p:cNvSpPr/>
          <p:nvPr/>
        </p:nvSpPr>
        <p:spPr bwMode="auto">
          <a:xfrm>
            <a:off x="6779096" y="2406652"/>
            <a:ext cx="457200" cy="525138"/>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a:t>Comms</a:t>
            </a:r>
          </a:p>
        </p:txBody>
      </p:sp>
      <p:sp>
        <p:nvSpPr>
          <p:cNvPr id="34" name="Rounded Rectangle 33"/>
          <p:cNvSpPr/>
          <p:nvPr/>
        </p:nvSpPr>
        <p:spPr bwMode="auto">
          <a:xfrm>
            <a:off x="107505" y="1635646"/>
            <a:ext cx="2448272" cy="352057"/>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Your survey responses are being used to define the roll-out plan</a:t>
            </a:r>
          </a:p>
        </p:txBody>
      </p:sp>
      <p:cxnSp>
        <p:nvCxnSpPr>
          <p:cNvPr id="43" name="Straight Connector 42"/>
          <p:cNvCxnSpPr/>
          <p:nvPr/>
        </p:nvCxnSpPr>
        <p:spPr bwMode="auto">
          <a:xfrm flipH="1">
            <a:off x="2555777" y="1491630"/>
            <a:ext cx="1224135" cy="1224136"/>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flipH="1">
            <a:off x="262036" y="1148021"/>
            <a:ext cx="432048" cy="487625"/>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3779912" y="1851670"/>
            <a:ext cx="1486644" cy="1656184"/>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a:off x="5266556" y="2283718"/>
            <a:ext cx="1512540" cy="1679872"/>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a:stCxn id="6" idx="2"/>
          </p:cNvCxnSpPr>
          <p:nvPr/>
        </p:nvCxnSpPr>
        <p:spPr bwMode="auto">
          <a:xfrm flipH="1">
            <a:off x="6444208" y="2952872"/>
            <a:ext cx="1392902" cy="1707110"/>
          </a:xfrm>
          <a:prstGeom prst="line">
            <a:avLst/>
          </a:prstGeom>
          <a:solidFill>
            <a:schemeClr val="accent1">
              <a:alpha val="5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Rounded Rectangle 54"/>
          <p:cNvSpPr/>
          <p:nvPr/>
        </p:nvSpPr>
        <p:spPr bwMode="auto">
          <a:xfrm>
            <a:off x="113060" y="4659982"/>
            <a:ext cx="6894636" cy="28803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Your old service will be removed and wiped by Vodafone and disposed of  in accordance with regulations</a:t>
            </a:r>
          </a:p>
        </p:txBody>
      </p:sp>
      <p:cxnSp>
        <p:nvCxnSpPr>
          <p:cNvPr id="61" name="Straight Connector 60"/>
          <p:cNvCxnSpPr/>
          <p:nvPr/>
        </p:nvCxnSpPr>
        <p:spPr bwMode="auto">
          <a:xfrm>
            <a:off x="5878512" y="743347"/>
            <a:ext cx="0" cy="4369122"/>
          </a:xfrm>
          <a:prstGeom prst="line">
            <a:avLst/>
          </a:prstGeom>
          <a:solidFill>
            <a:schemeClr val="accent1">
              <a:alpha val="50000"/>
            </a:schemeClr>
          </a:solidFill>
          <a:ln w="25400" cap="flat" cmpd="sng" algn="ctr">
            <a:solidFill>
              <a:schemeClr val="accent5">
                <a:lumMod val="50000"/>
              </a:schemeClr>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5238454" y="843558"/>
            <a:ext cx="3582018" cy="608927"/>
          </a:xfrm>
          <a:prstGeom prst="roundRect">
            <a:avLst/>
          </a:prstGeom>
          <a:solidFill>
            <a:schemeClr val="bg1">
              <a:lumMod val="85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A number of remote off-site activities </a:t>
            </a:r>
            <a:r>
              <a:rPr lang="en-GB" sz="1100" dirty="0" smtClean="0"/>
              <a:t>also take </a:t>
            </a:r>
            <a:r>
              <a:rPr lang="en-GB" sz="1100" dirty="0"/>
              <a:t>place to assess your site’s requirements and to set-up and test connections and configure hardware</a:t>
            </a:r>
          </a:p>
        </p:txBody>
      </p:sp>
      <p:sp>
        <p:nvSpPr>
          <p:cNvPr id="70" name="Rounded Rectangle 69"/>
          <p:cNvSpPr/>
          <p:nvPr/>
        </p:nvSpPr>
        <p:spPr bwMode="auto">
          <a:xfrm>
            <a:off x="7812360" y="3435846"/>
            <a:ext cx="1239020" cy="1224136"/>
          </a:xfrm>
          <a:prstGeom prst="roundRect">
            <a:avLst/>
          </a:prstGeom>
          <a:noFill/>
          <a:ln w="9525" cap="flat" cmpd="sng" algn="ctr">
            <a:solidFill>
              <a:schemeClr val="tx1"/>
            </a:solidFill>
            <a:prstDash val="sysDot"/>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4" name="Pentagon 63"/>
          <p:cNvSpPr/>
          <p:nvPr/>
        </p:nvSpPr>
        <p:spPr bwMode="auto">
          <a:xfrm>
            <a:off x="7954330" y="3831944"/>
            <a:ext cx="290078" cy="144016"/>
          </a:xfrm>
          <a:prstGeom prst="homePlate">
            <a:avLst/>
          </a:prstGeom>
          <a:solidFill>
            <a:srgbClr val="66FF33"/>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endParaRPr>
          </a:p>
        </p:txBody>
      </p:sp>
      <p:sp>
        <p:nvSpPr>
          <p:cNvPr id="66" name="TextBox 65"/>
          <p:cNvSpPr txBox="1"/>
          <p:nvPr/>
        </p:nvSpPr>
        <p:spPr>
          <a:xfrm>
            <a:off x="7915510" y="3507854"/>
            <a:ext cx="490840" cy="261610"/>
          </a:xfrm>
          <a:prstGeom prst="rect">
            <a:avLst/>
          </a:prstGeom>
          <a:noFill/>
        </p:spPr>
        <p:txBody>
          <a:bodyPr wrap="none" rtlCol="0">
            <a:spAutoFit/>
          </a:bodyPr>
          <a:lstStyle/>
          <a:p>
            <a:r>
              <a:rPr lang="en-GB" sz="1100" b="1" u="sng" dirty="0" smtClean="0"/>
              <a:t>Key:</a:t>
            </a:r>
            <a:endParaRPr lang="en-GB" sz="1100" b="1" u="sng" dirty="0"/>
          </a:p>
        </p:txBody>
      </p:sp>
      <p:sp>
        <p:nvSpPr>
          <p:cNvPr id="67" name="TextBox 66"/>
          <p:cNvSpPr txBox="1"/>
          <p:nvPr/>
        </p:nvSpPr>
        <p:spPr>
          <a:xfrm>
            <a:off x="8244408" y="3786304"/>
            <a:ext cx="805029" cy="261610"/>
          </a:xfrm>
          <a:prstGeom prst="rect">
            <a:avLst/>
          </a:prstGeom>
          <a:noFill/>
        </p:spPr>
        <p:txBody>
          <a:bodyPr wrap="none" rtlCol="0">
            <a:spAutoFit/>
          </a:bodyPr>
          <a:lstStyle/>
          <a:p>
            <a:r>
              <a:rPr lang="en-GB" sz="1050" dirty="0" smtClean="0"/>
              <a:t>Site Visits</a:t>
            </a:r>
            <a:endParaRPr lang="en-GB" sz="1050" dirty="0"/>
          </a:p>
        </p:txBody>
      </p:sp>
      <p:sp>
        <p:nvSpPr>
          <p:cNvPr id="68" name="Rounded Rectangle 67"/>
          <p:cNvSpPr/>
          <p:nvPr/>
        </p:nvSpPr>
        <p:spPr bwMode="auto">
          <a:xfrm>
            <a:off x="7956376" y="4299942"/>
            <a:ext cx="288032" cy="215928"/>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 </a:t>
            </a:r>
          </a:p>
        </p:txBody>
      </p:sp>
      <p:sp>
        <p:nvSpPr>
          <p:cNvPr id="69" name="TextBox 68"/>
          <p:cNvSpPr txBox="1"/>
          <p:nvPr/>
        </p:nvSpPr>
        <p:spPr>
          <a:xfrm>
            <a:off x="8231467" y="4299942"/>
            <a:ext cx="537327" cy="253916"/>
          </a:xfrm>
          <a:prstGeom prst="rect">
            <a:avLst/>
          </a:prstGeom>
          <a:noFill/>
        </p:spPr>
        <p:txBody>
          <a:bodyPr wrap="none" rtlCol="0">
            <a:spAutoFit/>
          </a:bodyPr>
          <a:lstStyle/>
          <a:p>
            <a:r>
              <a:rPr lang="en-GB" sz="1050" dirty="0" smtClean="0"/>
              <a:t>Notes</a:t>
            </a:r>
            <a:endParaRPr lang="en-GB" sz="1050" dirty="0"/>
          </a:p>
        </p:txBody>
      </p:sp>
      <p:sp>
        <p:nvSpPr>
          <p:cNvPr id="113" name="Rounded Rectangle 112"/>
          <p:cNvSpPr/>
          <p:nvPr/>
        </p:nvSpPr>
        <p:spPr bwMode="auto">
          <a:xfrm>
            <a:off x="107504" y="2094479"/>
            <a:ext cx="2664295" cy="481262"/>
          </a:xfrm>
          <a:prstGeom prst="roundRect">
            <a:avLst/>
          </a:prstGeom>
          <a:solidFill>
            <a:schemeClr val="tx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defTabSz="914400"/>
            <a:r>
              <a:rPr lang="en-GB" sz="1100" dirty="0"/>
              <a:t>Circuit order will start from July2018. Xoserve and Gamma will notify you directly to agree your installation date</a:t>
            </a:r>
          </a:p>
        </p:txBody>
      </p:sp>
      <p:sp>
        <p:nvSpPr>
          <p:cNvPr id="122" name="Rounded Rectangle 121"/>
          <p:cNvSpPr/>
          <p:nvPr/>
        </p:nvSpPr>
        <p:spPr bwMode="auto">
          <a:xfrm>
            <a:off x="7932330" y="4049700"/>
            <a:ext cx="299137" cy="144016"/>
          </a:xfrm>
          <a:prstGeom prst="roundRect">
            <a:avLst/>
          </a:prstGeom>
          <a:solidFill>
            <a:srgbClr val="00CC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050" dirty="0"/>
          </a:p>
        </p:txBody>
      </p:sp>
      <p:sp>
        <p:nvSpPr>
          <p:cNvPr id="123" name="TextBox 122"/>
          <p:cNvSpPr txBox="1"/>
          <p:nvPr/>
        </p:nvSpPr>
        <p:spPr>
          <a:xfrm>
            <a:off x="8244408" y="4040584"/>
            <a:ext cx="649537" cy="253916"/>
          </a:xfrm>
          <a:prstGeom prst="rect">
            <a:avLst/>
          </a:prstGeom>
          <a:noFill/>
        </p:spPr>
        <p:txBody>
          <a:bodyPr wrap="none" rtlCol="0">
            <a:spAutoFit/>
          </a:bodyPr>
          <a:lstStyle/>
          <a:p>
            <a:r>
              <a:rPr lang="en-GB" sz="1050" dirty="0" smtClean="0"/>
              <a:t>Comms</a:t>
            </a:r>
            <a:endParaRPr lang="en-GB" sz="1050" dirty="0"/>
          </a:p>
        </p:txBody>
      </p:sp>
    </p:spTree>
    <p:extLst>
      <p:ext uri="{BB962C8B-B14F-4D97-AF65-F5344CB8AC3E}">
        <p14:creationId xmlns:p14="http://schemas.microsoft.com/office/powerpoint/2010/main" val="187231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fade">
                                      <p:cBhvr>
                                        <p:cTn id="32" dur="500"/>
                                        <p:tgtEl>
                                          <p:spTgt spid="5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4" grpId="0" animBg="1"/>
      <p:bldP spid="55" grpId="0" animBg="1"/>
      <p:bldP spid="27" grpId="0" animBg="1"/>
      <p:bldP spid="68" grpId="0" animBg="1"/>
      <p:bldP spid="1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5" name="Rounded Rectangle 4"/>
          <p:cNvSpPr/>
          <p:nvPr/>
        </p:nvSpPr>
        <p:spPr bwMode="auto">
          <a:xfrm>
            <a:off x="971600" y="1779662"/>
            <a:ext cx="7632848" cy="504056"/>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dirty="0">
                <a:solidFill>
                  <a:schemeClr val="bg1"/>
                </a:solidFill>
              </a:rPr>
              <a:t>Xoserve and our partners will begin to reach out to agree your circuit installation dates</a:t>
            </a:r>
          </a:p>
        </p:txBody>
      </p:sp>
      <p:sp>
        <p:nvSpPr>
          <p:cNvPr id="6" name="Rounded Rectangle 5"/>
          <p:cNvSpPr/>
          <p:nvPr/>
        </p:nvSpPr>
        <p:spPr bwMode="auto">
          <a:xfrm>
            <a:off x="971600" y="2643758"/>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dirty="0">
                <a:solidFill>
                  <a:schemeClr val="bg1"/>
                </a:solidFill>
              </a:rPr>
              <a:t>New Circuit Installation &amp; Connectivity Testing starts</a:t>
            </a:r>
          </a:p>
        </p:txBody>
      </p:sp>
      <p:sp>
        <p:nvSpPr>
          <p:cNvPr id="9" name="Rounded Rectangle 8"/>
          <p:cNvSpPr/>
          <p:nvPr/>
        </p:nvSpPr>
        <p:spPr bwMode="auto">
          <a:xfrm>
            <a:off x="971600" y="3435846"/>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dirty="0">
                <a:solidFill>
                  <a:schemeClr val="bg1"/>
                </a:solidFill>
              </a:rPr>
              <a:t>Direct one to one </a:t>
            </a:r>
            <a:r>
              <a:rPr lang="en-US" sz="1400" dirty="0" smtClean="0">
                <a:solidFill>
                  <a:schemeClr val="bg1"/>
                </a:solidFill>
              </a:rPr>
              <a:t>communication  activity begins</a:t>
            </a:r>
            <a:endParaRPr lang="en-GB" sz="1400" dirty="0">
              <a:solidFill>
                <a:schemeClr val="bg1"/>
              </a:solidFill>
            </a:endParaRPr>
          </a:p>
        </p:txBody>
      </p:sp>
      <p:sp>
        <p:nvSpPr>
          <p:cNvPr id="10" name="Rounded Rectangle 9"/>
          <p:cNvSpPr/>
          <p:nvPr/>
        </p:nvSpPr>
        <p:spPr bwMode="auto">
          <a:xfrm>
            <a:off x="971600" y="987574"/>
            <a:ext cx="7632848"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dirty="0">
                <a:solidFill>
                  <a:schemeClr val="bg1"/>
                </a:solidFill>
              </a:rPr>
              <a:t>IX Site Survey responses and IX utilisation during 2018 considered as part of the roll-out plan</a:t>
            </a:r>
            <a:endParaRPr lang="en-GB" sz="1400" dirty="0">
              <a:solidFill>
                <a:schemeClr val="bg1"/>
              </a:solidFill>
            </a:endParaRPr>
          </a:p>
        </p:txBody>
      </p:sp>
      <p:sp>
        <p:nvSpPr>
          <p:cNvPr id="12" name="Rounded Rectangle 11"/>
          <p:cNvSpPr/>
          <p:nvPr/>
        </p:nvSpPr>
        <p:spPr bwMode="auto">
          <a:xfrm>
            <a:off x="158900" y="1779662"/>
            <a:ext cx="668684" cy="504056"/>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b="1" dirty="0">
                <a:solidFill>
                  <a:schemeClr val="bg1"/>
                </a:solidFill>
              </a:rPr>
              <a:t>July</a:t>
            </a:r>
          </a:p>
        </p:txBody>
      </p:sp>
      <p:sp>
        <p:nvSpPr>
          <p:cNvPr id="13" name="Rounded Rectangle 12"/>
          <p:cNvSpPr/>
          <p:nvPr/>
        </p:nvSpPr>
        <p:spPr bwMode="auto">
          <a:xfrm>
            <a:off x="158900" y="2643758"/>
            <a:ext cx="668684"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GB" sz="1400" b="1" dirty="0">
                <a:solidFill>
                  <a:schemeClr val="bg1"/>
                </a:solidFill>
              </a:rPr>
              <a:t>July</a:t>
            </a:r>
          </a:p>
        </p:txBody>
      </p:sp>
      <p:sp>
        <p:nvSpPr>
          <p:cNvPr id="17" name="Rounded Rectangle 16"/>
          <p:cNvSpPr/>
          <p:nvPr/>
        </p:nvSpPr>
        <p:spPr bwMode="auto">
          <a:xfrm>
            <a:off x="158900" y="3435846"/>
            <a:ext cx="668684"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b="1" dirty="0" smtClean="0">
                <a:solidFill>
                  <a:schemeClr val="bg1"/>
                </a:solidFill>
              </a:rPr>
              <a:t>Aug</a:t>
            </a:r>
            <a:endParaRPr lang="en-GB" sz="1400" b="1" dirty="0">
              <a:solidFill>
                <a:schemeClr val="bg1"/>
              </a:solidFill>
            </a:endParaRPr>
          </a:p>
        </p:txBody>
      </p:sp>
      <p:sp>
        <p:nvSpPr>
          <p:cNvPr id="24" name="Rounded Rectangle 23"/>
          <p:cNvSpPr/>
          <p:nvPr/>
        </p:nvSpPr>
        <p:spPr bwMode="auto">
          <a:xfrm>
            <a:off x="146894" y="987574"/>
            <a:ext cx="680690" cy="432048"/>
          </a:xfrm>
          <a:prstGeom prst="roundRect">
            <a:avLst/>
          </a:prstGeom>
          <a:solidFill>
            <a:schemeClr val="accent2">
              <a:lumMod val="50000"/>
              <a:alpha val="49804"/>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a:r>
              <a:rPr lang="en-US" sz="1400" b="1" dirty="0">
                <a:solidFill>
                  <a:schemeClr val="bg1"/>
                </a:solidFill>
              </a:rPr>
              <a:t>June</a:t>
            </a:r>
            <a:endParaRPr lang="en-GB" sz="1400" b="1" dirty="0">
              <a:solidFill>
                <a:schemeClr val="bg1"/>
              </a:solidFill>
            </a:endParaRPr>
          </a:p>
        </p:txBody>
      </p:sp>
    </p:spTree>
    <p:extLst>
      <p:ext uri="{BB962C8B-B14F-4D97-AF65-F5344CB8AC3E}">
        <p14:creationId xmlns:p14="http://schemas.microsoft.com/office/powerpoint/2010/main" val="3932903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elements/1.1/"/>
    <ds:schemaRef ds:uri="2a985eae-c12e-416e-9833-85f34b1ee04e"/>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3406</TotalTime>
  <Words>856</Words>
  <Application>Microsoft Office PowerPoint</Application>
  <PresentationFormat>On-screen Show (16:9)</PresentationFormat>
  <Paragraphs>67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xoserve templates</vt:lpstr>
      <vt:lpstr>Xoserve IX Refresh</vt:lpstr>
      <vt:lpstr>Migrating IX Services to our new partner</vt:lpstr>
      <vt:lpstr>IX Site Survey</vt:lpstr>
      <vt:lpstr>IX Service Line Options</vt:lpstr>
      <vt:lpstr>Your Customer Journey</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132</cp:revision>
  <dcterms:created xsi:type="dcterms:W3CDTF">2011-09-20T14:58:41Z</dcterms:created>
  <dcterms:modified xsi:type="dcterms:W3CDTF">2018-07-16T10:24:28Z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-1608538016</vt:i4>
  </property>
  <property fmtid="{D5CDD505-2E9C-101B-9397-08002B2CF9AE}" pid="4" name="_NewReviewCycle">
    <vt:lpwstr/>
  </property>
  <property fmtid="{D5CDD505-2E9C-101B-9397-08002B2CF9AE}" pid="5" name="_EmailSubject">
    <vt:lpwstr>Action: Publications for 23rd July Contract Committee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904095187</vt:i4>
  </property>
</Properties>
</file>