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1" r:id="rId3"/>
    <p:sldId id="266" r:id="rId4"/>
    <p:sldId id="267" r:id="rId5"/>
    <p:sldId id="26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978"/>
    <a:srgbClr val="DEE69A"/>
    <a:srgbClr val="6FBA67"/>
    <a:srgbClr val="64C7F2"/>
    <a:srgbClr val="333333"/>
    <a:srgbClr val="6CA1D6"/>
    <a:srgbClr val="C3E4EB"/>
    <a:srgbClr val="454545"/>
    <a:srgbClr val="99DAF6"/>
    <a:srgbClr val="C4E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67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6511B-5F06-4136-97DA-E9E83F51C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06E8E-E973-448A-9601-E97BBBD2E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2400-2F14-4ED1-BE39-3E7C97A0561F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56AE5-D9C5-4A6B-B0D0-53B67503D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698A-66F2-40B4-87FA-6C69D609F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A8F8-97D1-4D4C-AF91-6C184D2F1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B4F7-9AF9-4688-85B1-3A45625C11E1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C555-6DCF-429E-96AB-0BDF1D6C6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520F41C-8FD0-42B2-9542-FC4C7761E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14B7D-A304-4F45-98C0-5365E118D86E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B5630-ACEC-4D01-9C50-A3ABA8ADB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6" y="5907370"/>
            <a:ext cx="1589535" cy="6551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E78135-83DC-4D35-BA6B-421BFE74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509816"/>
            <a:ext cx="10002479" cy="1216616"/>
          </a:xfrm>
        </p:spPr>
        <p:txBody>
          <a:bodyPr wrap="square" anchor="b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E2932A-A1A4-410A-B28A-91278C598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2D4C3-7067-4502-A2AB-85CE5D2C76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5818641"/>
            <a:ext cx="8958262" cy="810532"/>
          </a:xfrm>
        </p:spPr>
        <p:txBody>
          <a:bodyPr anchor="ctr"/>
          <a:lstStyle>
            <a:lvl1pPr marL="0" indent="0">
              <a:buNone/>
              <a:defRPr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Name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4EDE0E-4B3D-4CAE-B1DB-4B9AC6F30B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42854"/>
            <a:ext cx="11353800" cy="0"/>
          </a:xfrm>
          <a:prstGeom prst="line">
            <a:avLst/>
          </a:prstGeom>
          <a:ln w="12700">
            <a:solidFill>
              <a:srgbClr val="9CC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1E9D-841C-4206-8D73-EDD22DBC2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091070"/>
            <a:ext cx="6364544" cy="827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Insert Sub Title Here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143EEA2-62C1-4A2A-805E-F2927A8A21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307857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To change title slide image, click the ‘View’ tab &gt; ‘Slide Master’ &gt; right click on the image &gt; select ‘change image’ &gt; select from image bank located at: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6E7AA3C6-529B-4485-B58A-A963D1B901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99" y="4064730"/>
            <a:ext cx="7566411" cy="305487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G:\Gemserv\Image Bank\</a:t>
            </a:r>
            <a:r>
              <a:rPr lang="en-GB" dirty="0" err="1"/>
              <a:t>Powerpoint</a:t>
            </a:r>
            <a:r>
              <a:rPr lang="en-GB" dirty="0"/>
              <a:t>\Title Images\Green 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C8EF5717-EB0C-4C9A-8998-BED59DA778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699" y="4582200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Once preferred image is selected, click the ‘Close Master View’ button under the ‘Slide Master’ tab.</a:t>
            </a:r>
          </a:p>
        </p:txBody>
      </p:sp>
    </p:spTree>
    <p:extLst>
      <p:ext uri="{BB962C8B-B14F-4D97-AF65-F5344CB8AC3E}">
        <p14:creationId xmlns:p14="http://schemas.microsoft.com/office/powerpoint/2010/main" val="27534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E146CE5-A321-4065-992D-C04B2C4A4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4DD31-408D-4A2F-B640-3E00012B19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660B1D-4AA8-4AB5-8EFE-9053ED646EE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83C685-BBC6-46AB-A289-4A7BDCB0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0FB6A7-48C8-4B71-90AC-22B26688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C4F9-9D68-4D95-9F89-3CB52578A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B0B04-9711-41D2-92AC-729FFC72B836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3358BF-7D01-42C8-87A6-620EF688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1DC056-3CD5-42A1-B120-A317F6F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EE97D-717C-415B-8C50-0AC5E2A59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9D06F39-DCAD-4F56-A536-6D574564B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EF612D-3D30-4D06-BEE1-A732BBB95F8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03600"/>
            <a:ext cx="101536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15165-5552-4B81-9885-B058C58CFBF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E9AEF6-1CFE-4292-9840-4719D594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6687C7-41CE-4DFB-A9D2-9C8DA5D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5A7C4B-243F-4842-8149-476F1CA08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527014"/>
            <a:ext cx="10153650" cy="44386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7B065-A6AC-4E74-AEAD-998E9BE0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58336"/>
            <a:ext cx="10153650" cy="32650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Insert Image Heading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9949-FD94-4B62-823B-2694D983D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92297"/>
            <a:ext cx="10153649" cy="620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Image Description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F241E-C3EE-4873-88CE-2059463327BE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EC3E21-9014-41E2-95CC-E5A49CC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3311A-21B5-4821-8687-B24C5452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B7948-8632-49BB-AC7F-B9E889C1A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9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83798-8287-4A7A-964E-2221E9E40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1" y="5778746"/>
            <a:ext cx="6897638" cy="1021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1AC329-D6FF-4FCA-862B-E1101C80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1DB25F3-83BD-404A-AFE9-D2091ACA0D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83798-8287-4A7A-964E-2221E9E40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1" y="5778746"/>
            <a:ext cx="6897638" cy="1021082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B1B0068-575C-4166-BE30-5119F21F1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9CC978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491BD-F506-4B43-B3EB-5A41AC8464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E9B8A-F28C-4315-99CC-CEA10CF1A3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E771E-AA30-45A4-B8D4-54A32FDB83A1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1A3B7-649A-46B1-BA92-64E48CFE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ACCD-2602-4A1D-B163-28B7423AD7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10515600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EC5C1-9C49-46C6-8A80-586BA3C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2218-7D44-4F67-A952-266BFA23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3F4DFD-69B1-42F2-BE7A-B0C7D7529A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 w="12700">
            <a:solidFill>
              <a:srgbClr val="9CC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0F3E25-9944-4A0B-BFDE-5C14F3A43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E35F16-661D-4DBD-A34B-409E306F8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9CC978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560BD2-47F2-4683-B019-F37368046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3CA732-969E-414E-A76E-91C2F3DC496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2E4E65-1B27-4F2E-BCD9-0C4F5CF9F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/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9CC978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D34EA1-73A4-4B91-BF40-88186512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"/>
            <a:ext cx="5306230" cy="685170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531B93-765C-4DBA-B20C-10A756577FD5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87BA5A9-60CC-46FC-9458-E93E4E8F8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0F15F6-2BA6-4DB1-9354-B9F0FE8DF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579513-3739-4BCC-8285-EE0970C53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63401-2DD7-4C9A-9F64-15F7A3C3DCBF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41C6E-425E-4682-A7A1-36153A5FB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CCFDA71-AD70-4052-A383-3336E5613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D56A46-3203-4D54-8140-8C918AFB3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9CDF8A-3E4D-48AB-88CD-F9B3DCB8B2C0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B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DEE69A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DEE69A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20C73-54EB-4724-8907-29882A98FD4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DEE69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FB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FED51-4A08-4851-A5C5-C9BE143A1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"/>
            <a:ext cx="5306229" cy="68552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85E7755-FAB0-43CE-AA2B-82B5AD425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wrap="square" lIns="0" anchor="b"/>
          <a:lstStyle>
            <a:lvl1pPr>
              <a:defRPr>
                <a:solidFill>
                  <a:srgbClr val="DEE69A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6E33B6F-CF79-4752-AED7-EEA8000EDC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DEE69A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82B22-CE50-481F-94FD-7EF01C06A97C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DEE69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B54A2D-7517-4BBE-921B-04FBFA9E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 anchorCtr="0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76102C-AEF1-491A-9D2D-8F6556DD5A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9CC9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AEABF1-3B62-4DB6-8F1C-A2CF04D11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0997E5-F693-4EDD-B2D7-AD52BE1F8A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DEE69A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109A4-BDCE-4485-A620-7414AB954875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9C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AE65598-B1DD-43EF-8C8B-7B9A7DEA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121AC3-14AA-4CC8-B25E-17F355E7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B0B515-BDC4-40C1-8A79-2B4309D97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D06A-9907-4A35-9E78-A31A31C6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4996A-4BE6-488C-8AEB-E34F93F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26390-6F8E-4C00-A21F-75822950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235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C10B-AEA5-4D13-90B6-F2E2AED40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64" r:id="rId6"/>
    <p:sldLayoutId id="2147483661" r:id="rId7"/>
    <p:sldLayoutId id="2147483665" r:id="rId8"/>
    <p:sldLayoutId id="2147483652" r:id="rId9"/>
    <p:sldLayoutId id="2147483653" r:id="rId10"/>
    <p:sldLayoutId id="2147483655" r:id="rId11"/>
    <p:sldLayoutId id="2147483654" r:id="rId12"/>
    <p:sldLayoutId id="2147483658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CC97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BA67"/>
        </a:buClr>
        <a:buSzPct val="75000"/>
        <a:buFont typeface="Wingdings" panose="05000000000000000000" pitchFamily="2" charset="2"/>
        <a:buChar char="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FBA67"/>
        </a:buClr>
        <a:buSzPct val="75000"/>
        <a:buFont typeface="Wingdings" panose="05000000000000000000" pitchFamily="2" charset="2"/>
        <a:buChar char="w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978"/>
        </a:buClr>
        <a:buSzPct val="75000"/>
        <a:buFont typeface="Wingdings" panose="05000000000000000000" pitchFamily="2" charset="2"/>
        <a:buChar char="§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6C34-42A9-4A8A-A0AC-01B61697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PARR Dashboards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B27D-7A20-4FF5-ADD1-53719363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PAFA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A4FC-221C-4C0A-919E-D77508FBC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10 July 2018</a:t>
            </a:r>
          </a:p>
        </p:txBody>
      </p:sp>
    </p:spTree>
    <p:extLst>
      <p:ext uri="{BB962C8B-B14F-4D97-AF65-F5344CB8AC3E}">
        <p14:creationId xmlns:p14="http://schemas.microsoft.com/office/powerpoint/2010/main" val="10083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2A-2 No Meter Recorded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percentage of each Shippers portfolio of confirmed meter points with no meter recorded on the Supply Point Register as at the report snapshot date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0.07%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Mumbles</a:t>
            </a:r>
          </a:p>
          <a:p>
            <a:pPr marL="0" indent="0">
              <a:buNone/>
            </a:pPr>
            <a:r>
              <a:rPr lang="en-GB" sz="1800" dirty="0"/>
              <a:t>0.02%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Southsea Clarence</a:t>
            </a:r>
          </a:p>
          <a:p>
            <a:pPr marL="0" indent="0">
              <a:buNone/>
            </a:pPr>
            <a:r>
              <a:rPr lang="en-GB" sz="1800" dirty="0"/>
              <a:t>0.01%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Beaumaris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0.12%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Paignton</a:t>
            </a:r>
          </a:p>
          <a:p>
            <a:pPr marL="0" indent="0">
              <a:buNone/>
            </a:pPr>
            <a:r>
              <a:rPr lang="en-GB" sz="1800" dirty="0"/>
              <a:t>0.04%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Eastbourne</a:t>
            </a:r>
          </a:p>
          <a:p>
            <a:pPr marL="0" indent="0">
              <a:buNone/>
            </a:pPr>
            <a:r>
              <a:rPr lang="en-GB" sz="1800" dirty="0"/>
              <a:t>0.01%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Hastings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0.00%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Monthly change</a:t>
            </a:r>
          </a:p>
          <a:p>
            <a:pPr marL="0" indent="0">
              <a:buNone/>
            </a:pPr>
            <a:r>
              <a:rPr lang="en-GB" dirty="0"/>
              <a:t>0.03%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0.54% 		</a:t>
            </a:r>
            <a:r>
              <a:rPr lang="en-GB" dirty="0"/>
              <a:t>Eastbourne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0.49% 		</a:t>
            </a:r>
            <a:r>
              <a:rPr lang="en-GB" dirty="0"/>
              <a:t> Lytham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25C49-6BF8-4119-A1A7-C236BA9B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22602"/>
            <a:ext cx="457239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2A-7.1 No Read 2 - 3 Years &lt;73200 kWh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percentage of Shipper's portfolio in the &lt;73,200 kWh AQ band without a meter reading for the 2-3 year period as at the report snapshot 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2.35%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Torquay</a:t>
            </a:r>
          </a:p>
          <a:p>
            <a:pPr marL="0" indent="0">
              <a:buNone/>
            </a:pPr>
            <a:r>
              <a:rPr lang="en-GB" sz="1800" dirty="0"/>
              <a:t>1.10%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Cleethorpes</a:t>
            </a:r>
          </a:p>
          <a:p>
            <a:pPr marL="0" indent="0">
              <a:buNone/>
            </a:pPr>
            <a:r>
              <a:rPr lang="en-GB" sz="1800" dirty="0"/>
              <a:t>0.24%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Southsea Clarence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0.53%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Worthing</a:t>
            </a:r>
          </a:p>
          <a:p>
            <a:pPr marL="0" indent="0">
              <a:buNone/>
            </a:pPr>
            <a:r>
              <a:rPr lang="en-GB" sz="1800" dirty="0"/>
              <a:t>0.52%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Blackpool South</a:t>
            </a:r>
          </a:p>
          <a:p>
            <a:pPr marL="0" indent="0">
              <a:buNone/>
            </a:pPr>
            <a:r>
              <a:rPr lang="en-GB" sz="1800" dirty="0"/>
              <a:t>0.47%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Paignton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0.01% </a:t>
            </a:r>
            <a:r>
              <a:rPr lang="en-GB" dirty="0">
                <a:solidFill>
                  <a:srgbClr val="C00000"/>
                </a:solidFill>
              </a:rPr>
              <a:t>↑ </a:t>
            </a:r>
            <a:r>
              <a:rPr lang="en-GB" dirty="0"/>
              <a:t>- Monthly change</a:t>
            </a:r>
          </a:p>
          <a:p>
            <a:pPr marL="0" indent="0">
              <a:buNone/>
            </a:pPr>
            <a:r>
              <a:rPr lang="en-GB" dirty="0"/>
              <a:t>0.31% </a:t>
            </a:r>
            <a:r>
              <a:rPr lang="en-GB" dirty="0">
                <a:solidFill>
                  <a:srgbClr val="C00000"/>
                </a:solidFill>
              </a:rPr>
              <a:t>↑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27.06%		</a:t>
            </a:r>
            <a:r>
              <a:rPr lang="en-GB" dirty="0"/>
              <a:t>Torquay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6.97%		</a:t>
            </a:r>
            <a:r>
              <a:rPr lang="en-GB" dirty="0"/>
              <a:t>Weymouth Bandstand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9885F8-4183-4EB3-8398-A958C91D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22602"/>
            <a:ext cx="457239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2A-7.2 No Read 2 - 3 Years &gt;73200 kWh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percentage of Shipper's portfolio in the &gt;73,200 kWh AQ band without a meter reading for the 2-3 year period as at the report snapshot 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0.06%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Southsea Clarence</a:t>
            </a:r>
          </a:p>
          <a:p>
            <a:pPr marL="0" indent="0">
              <a:buNone/>
            </a:pPr>
            <a:r>
              <a:rPr lang="en-GB" sz="1800" dirty="0"/>
              <a:t>0.05%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Gravesend</a:t>
            </a:r>
          </a:p>
          <a:p>
            <a:pPr marL="0" indent="0">
              <a:buNone/>
            </a:pPr>
            <a:r>
              <a:rPr lang="en-GB" sz="1800" dirty="0"/>
              <a:t>0.02%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Eastbourne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1.10%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Cleethorpes</a:t>
            </a:r>
          </a:p>
          <a:p>
            <a:pPr marL="0" indent="0">
              <a:buNone/>
            </a:pPr>
            <a:r>
              <a:rPr lang="en-GB" sz="1800" dirty="0"/>
              <a:t>0.06%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Burnham-on-Sea</a:t>
            </a:r>
          </a:p>
          <a:p>
            <a:pPr marL="0" indent="0">
              <a:buNone/>
            </a:pPr>
            <a:r>
              <a:rPr lang="en-GB" sz="1800" dirty="0"/>
              <a:t>0.03%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Hastings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0.00% </a:t>
            </a:r>
            <a:r>
              <a:rPr lang="en-GB" dirty="0">
                <a:solidFill>
                  <a:srgbClr val="9CC978"/>
                </a:solidFill>
              </a:rPr>
              <a:t>↓</a:t>
            </a:r>
            <a:r>
              <a:rPr lang="en-GB" dirty="0"/>
              <a:t> - Monthly change</a:t>
            </a:r>
          </a:p>
          <a:p>
            <a:pPr marL="0" indent="0">
              <a:buNone/>
            </a:pPr>
            <a:r>
              <a:rPr lang="en-GB" dirty="0"/>
              <a:t>0.00% </a:t>
            </a:r>
            <a:r>
              <a:rPr lang="en-GB" dirty="0">
                <a:solidFill>
                  <a:srgbClr val="C00000"/>
                </a:solidFill>
              </a:rPr>
              <a:t>↑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1.61% 		</a:t>
            </a:r>
            <a:r>
              <a:rPr lang="en-GB" dirty="0"/>
              <a:t>Walton-on-the-</a:t>
            </a:r>
            <a:r>
              <a:rPr lang="en-GB" dirty="0" err="1"/>
              <a:t>Naze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1.10% 		</a:t>
            </a:r>
            <a:r>
              <a:rPr lang="en-GB" dirty="0"/>
              <a:t>Cleethorpes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15D5A4-4F6A-4856-B72F-3C82C343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47430"/>
            <a:ext cx="457239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AA7-C675-48E1-B30A-BD4FEF3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2A-9 Standard CF AQ &gt; 732000 kWh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6E49-279C-4AA5-BB9D-8F9CA05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5293179" cy="149837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Report measures count of sites with an AQ &gt;732,000 kWh, but having the standard conversion factor (i.e. 1.02264) as at the report snapshot 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6553-E626-4F40-8016-9F045FD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12C1-5C4E-4C86-AF31-D391FAFC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DE1023-2B14-4811-9DBF-8FEF3344BA5D}"/>
              </a:ext>
            </a:extLst>
          </p:cNvPr>
          <p:cNvSpPr txBox="1">
            <a:spLocks/>
          </p:cNvSpPr>
          <p:nvPr/>
        </p:nvSpPr>
        <p:spPr>
          <a:xfrm>
            <a:off x="726622" y="2801923"/>
            <a:ext cx="5293179" cy="335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Monthly change</a:t>
            </a:r>
          </a:p>
          <a:p>
            <a:pPr marL="0" indent="0">
              <a:buNone/>
            </a:pPr>
            <a:r>
              <a:rPr lang="en-GB" sz="1800" dirty="0"/>
              <a:t>18  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Colwyn Bay</a:t>
            </a:r>
          </a:p>
          <a:p>
            <a:pPr marL="0" indent="0">
              <a:buNone/>
            </a:pPr>
            <a:r>
              <a:rPr lang="en-GB" sz="1800" dirty="0"/>
              <a:t>2    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Eastbourne</a:t>
            </a:r>
          </a:p>
          <a:p>
            <a:pPr marL="0" indent="0">
              <a:buNone/>
            </a:pPr>
            <a:r>
              <a:rPr lang="en-GB" sz="1800" dirty="0"/>
              <a:t>1     </a:t>
            </a:r>
            <a:r>
              <a:rPr lang="en-GB" sz="1800" dirty="0">
                <a:solidFill>
                  <a:srgbClr val="9CC978"/>
                </a:solidFill>
              </a:rPr>
              <a:t>↓</a:t>
            </a:r>
            <a:r>
              <a:rPr lang="en-GB" sz="1800" dirty="0"/>
              <a:t> Hastings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69  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Falmouth</a:t>
            </a:r>
          </a:p>
          <a:p>
            <a:pPr marL="0" indent="0">
              <a:buNone/>
            </a:pPr>
            <a:r>
              <a:rPr lang="en-GB" sz="1800" dirty="0"/>
              <a:t>39  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Morecambe Central</a:t>
            </a:r>
          </a:p>
          <a:p>
            <a:pPr marL="0" indent="0">
              <a:buNone/>
            </a:pPr>
            <a:r>
              <a:rPr lang="en-GB" sz="1800" dirty="0"/>
              <a:t>9     </a:t>
            </a:r>
            <a:r>
              <a:rPr lang="en-GB" sz="1800" dirty="0">
                <a:solidFill>
                  <a:srgbClr val="C00000"/>
                </a:solidFill>
              </a:rPr>
              <a:t>↑</a:t>
            </a:r>
            <a:r>
              <a:rPr lang="en-GB" sz="1800" dirty="0"/>
              <a:t> Mumbles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AD405D-1350-4BAA-85CA-87EA960CE84C}"/>
              </a:ext>
            </a:extLst>
          </p:cNvPr>
          <p:cNvSpPr txBox="1">
            <a:spLocks/>
          </p:cNvSpPr>
          <p:nvPr/>
        </p:nvSpPr>
        <p:spPr>
          <a:xfrm>
            <a:off x="6172200" y="3984771"/>
            <a:ext cx="5293179" cy="217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E69A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C978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133   </a:t>
            </a:r>
            <a:r>
              <a:rPr lang="en-GB" dirty="0">
                <a:solidFill>
                  <a:srgbClr val="C00000"/>
                </a:solidFill>
              </a:rPr>
              <a:t>↑ </a:t>
            </a:r>
            <a:r>
              <a:rPr lang="en-GB" dirty="0"/>
              <a:t> - Monthly change</a:t>
            </a:r>
          </a:p>
          <a:p>
            <a:pPr marL="0" indent="0">
              <a:buNone/>
            </a:pPr>
            <a:r>
              <a:rPr lang="en-GB" dirty="0"/>
              <a:t>1574 </a:t>
            </a:r>
            <a:r>
              <a:rPr lang="en-GB" dirty="0">
                <a:solidFill>
                  <a:srgbClr val="C00000"/>
                </a:solidFill>
              </a:rPr>
              <a:t>↑</a:t>
            </a:r>
            <a:r>
              <a:rPr lang="en-GB" dirty="0"/>
              <a:t> - Annual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1031 		</a:t>
            </a:r>
            <a:r>
              <a:rPr lang="en-GB" dirty="0"/>
              <a:t>Falmouth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912 		</a:t>
            </a:r>
            <a:r>
              <a:rPr lang="en-GB" dirty="0"/>
              <a:t>Morecambe Central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A178C-B8B4-4027-A396-EB435189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24" y="1222602"/>
            <a:ext cx="457239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4B56-9941-4551-9800-414F5955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PAFA@Gemserv.com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BD06E-51DA-4C4F-A497-9583B63328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Nirav Vyas</a:t>
            </a:r>
          </a:p>
        </p:txBody>
      </p:sp>
    </p:spTree>
    <p:extLst>
      <p:ext uri="{BB962C8B-B14F-4D97-AF65-F5344CB8AC3E}">
        <p14:creationId xmlns:p14="http://schemas.microsoft.com/office/powerpoint/2010/main" val="74402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FBA67"/>
      </a:accent1>
      <a:accent2>
        <a:srgbClr val="9CC978"/>
      </a:accent2>
      <a:accent3>
        <a:srgbClr val="DEE69A"/>
      </a:accent3>
      <a:accent4>
        <a:srgbClr val="F7AA5E"/>
      </a:accent4>
      <a:accent5>
        <a:srgbClr val="FED458"/>
      </a:accent5>
      <a:accent6>
        <a:srgbClr val="F8ED62"/>
      </a:accent6>
      <a:hlink>
        <a:srgbClr val="9CC978"/>
      </a:hlink>
      <a:folHlink>
        <a:srgbClr val="6FBA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Powerpoint</Template>
  <TotalTime>183</TotalTime>
  <Words>322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PARR Dashboards</vt:lpstr>
      <vt:lpstr>2A-2 No Meter Recorded</vt:lpstr>
      <vt:lpstr>2A-7.1 No Read 2 - 3 Years &lt;73200 kWh</vt:lpstr>
      <vt:lpstr>2A-7.2 No Read 2 - 3 Years &gt;73200 kWh</vt:lpstr>
      <vt:lpstr>2A-9 Standard CF AQ &gt; 732000 kWh</vt:lpstr>
      <vt:lpstr>PAFA@Gemserv.com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Nirav Vyas</dc:creator>
  <cp:lastModifiedBy>Nirav Vyas</cp:lastModifiedBy>
  <cp:revision>33</cp:revision>
  <dcterms:created xsi:type="dcterms:W3CDTF">2018-06-04T16:20:01Z</dcterms:created>
  <dcterms:modified xsi:type="dcterms:W3CDTF">2018-07-03T16:12:57Z</dcterms:modified>
</cp:coreProperties>
</file>