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11"/>
  </p:notesMasterIdLst>
  <p:handoutMasterIdLst>
    <p:handoutMasterId r:id="rId12"/>
  </p:handoutMasterIdLst>
  <p:sldIdLst>
    <p:sldId id="277" r:id="rId5"/>
    <p:sldId id="281" r:id="rId6"/>
    <p:sldId id="278" r:id="rId7"/>
    <p:sldId id="282" r:id="rId8"/>
    <p:sldId id="283" r:id="rId9"/>
    <p:sldId id="284" r:id="rId10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07/08/2018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9F676-03A0-4A32-9AB3-416172F3153E}" type="datetimeFigureOut">
              <a:rPr lang="en-GB" smtClean="0"/>
              <a:t>07/08/2018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91063"/>
            <a:ext cx="537845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3E629-8722-4856-9128-B7E9220C6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4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57376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Cost Allocation review – 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err="1" smtClean="0">
                <a:solidFill>
                  <a:srgbClr val="3E5AA8"/>
                </a:solidFill>
              </a:rPr>
              <a:t>CoMC</a:t>
            </a:r>
            <a:r>
              <a:rPr lang="en-GB" dirty="0" smtClean="0">
                <a:solidFill>
                  <a:srgbClr val="3E5AA8"/>
                </a:solidFill>
              </a:rPr>
              <a:t> update August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Recap from BP19 Principles presentation</a:t>
            </a:r>
            <a:endParaRPr lang="en-GB" dirty="0"/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7920880" cy="4676818"/>
          </a:xfrm>
          <a:effectLst>
            <a:glow rad="101600">
              <a:schemeClr val="bg1">
                <a:alpha val="6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960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5041229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cost centre allocation across General Services, Investment and Support activities (based on the new organisation structure)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 allocations to General Service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Lines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resource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cost centres reviewed but no changes made.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Costs 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the allocations of input costs to applications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Used “old” UK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Link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cost breakdowns and allocations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Property &amp; Other Bought in Services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changes made to current allocation rules </a:t>
            </a:r>
          </a:p>
          <a:p>
            <a:r>
              <a:rPr lang="en-GB" b="1" dirty="0" smtClean="0"/>
              <a:t>Whilst there is still </a:t>
            </a:r>
            <a:r>
              <a:rPr lang="en-GB" b="1" dirty="0"/>
              <a:t>some work to </a:t>
            </a:r>
            <a:r>
              <a:rPr lang="en-GB" b="1" dirty="0" smtClean="0"/>
              <a:t>do in this area, this presentation gives order of magnitude of the changes vs 18/19 charges</a:t>
            </a:r>
          </a:p>
          <a:p>
            <a:r>
              <a:rPr lang="en-GB" b="1" dirty="0" smtClean="0"/>
              <a:t>Any agreed changes to the allocations are not retrospective and will apply 2019/20 onwards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Management Summary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5041229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Updated costs associated with Reporting team and Customer facing activities.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Updated direct resources (FTEs) to Service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Lines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(bearing in mind we are still in a transitional period). 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Reviewed Investment resources. The Retail &amp; Network team are the only candidates for a non generic cost split.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People 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7896"/>
              </p:ext>
            </p:extLst>
          </p:nvPr>
        </p:nvGraphicFramePr>
        <p:xfrm>
          <a:off x="467544" y="3356992"/>
          <a:ext cx="8064895" cy="270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224136"/>
                <a:gridCol w="1080120"/>
                <a:gridCol w="1296144"/>
                <a:gridCol w="1080119"/>
              </a:tblGrid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Amendment</a:t>
                      </a:r>
                      <a:r>
                        <a:rPr lang="en-GB" sz="1400" baseline="0" dirty="0" smtClean="0"/>
                        <a:t> &amp; Rough Order of Magnitude Impact on Charges  (18/19 Prices)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Shippers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National Grid 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Distribution Networks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iGTs</a:t>
                      </a:r>
                      <a:endParaRPr lang="en-GB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Update costs</a:t>
                      </a:r>
                      <a:r>
                        <a:rPr lang="en-GB" sz="1400" baseline="0" dirty="0" smtClean="0"/>
                        <a:t> associated with reporting team and customer facing activities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+£0.1m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(£0.1m)</a:t>
                      </a:r>
                      <a:endParaRPr lang="en-GB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Update</a:t>
                      </a:r>
                      <a:r>
                        <a:rPr lang="en-GB" sz="1400" baseline="0" dirty="0" smtClean="0"/>
                        <a:t> direct resources allocated to Service Lines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(£0.9m)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+£0.5m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+£0.4m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Investment Resources review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Total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(£0.8m)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+£0.5m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+£0.4m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(£0.1m)</a:t>
                      </a:r>
                      <a:endParaRPr lang="en-GB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5041229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Bottom up cost allocation methodology used. Reflects new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arrangements for UK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Link.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Legacy hosting arrangement costs post UK Link removal -Applications in Pet/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data centres costing more (Gemini &amp; CMS).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IS Core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469740"/>
              </p:ext>
            </p:extLst>
          </p:nvPr>
        </p:nvGraphicFramePr>
        <p:xfrm>
          <a:off x="467544" y="3284984"/>
          <a:ext cx="8064895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224136"/>
                <a:gridCol w="1080120"/>
                <a:gridCol w="1296144"/>
                <a:gridCol w="1080119"/>
              </a:tblGrid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Amendment</a:t>
                      </a:r>
                      <a:r>
                        <a:rPr lang="en-GB" sz="1400" baseline="0" dirty="0" smtClean="0"/>
                        <a:t> &amp; Rough Order of Magnitude Impact on Charges  (18/19 Prices)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Shippers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National Grid 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Distribution Networks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iGTs</a:t>
                      </a:r>
                      <a:endParaRPr lang="en-GB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Use of “bottom up” input</a:t>
                      </a:r>
                      <a:r>
                        <a:rPr lang="en-GB" sz="1400" baseline="0" dirty="0" smtClean="0"/>
                        <a:t> costs to applications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(£0.2m)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+£0.8m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(£0.5m)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(£0.1m)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3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Overall Summary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443694"/>
              </p:ext>
            </p:extLst>
          </p:nvPr>
        </p:nvGraphicFramePr>
        <p:xfrm>
          <a:off x="495116" y="1268760"/>
          <a:ext cx="8064895" cy="2603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224136"/>
                <a:gridCol w="1080120"/>
                <a:gridCol w="1296144"/>
                <a:gridCol w="1080119"/>
              </a:tblGrid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Amendment</a:t>
                      </a:r>
                      <a:r>
                        <a:rPr lang="en-GB" sz="1400" baseline="0" dirty="0" smtClean="0"/>
                        <a:t> &amp; Rough Order of Magnitude Impact on Charges  (18/19 Prices)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Shippers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National Grid 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Distribution Networks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iGTs</a:t>
                      </a:r>
                      <a:endParaRPr lang="en-GB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People Changes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(£0.8m)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+£0.5m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+£0.4m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(£0.1m)</a:t>
                      </a:r>
                      <a:endParaRPr lang="en-GB" sz="1400" b="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Systems Costs Changes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(£0.2m)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+£0.8m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(£0.5m)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(£0.1m)</a:t>
                      </a:r>
                      <a:endParaRPr lang="en-GB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Property</a:t>
                      </a:r>
                      <a:r>
                        <a:rPr lang="en-GB" sz="1400" baseline="0" dirty="0" smtClean="0"/>
                        <a:t> &amp; Bought in Services Changes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Total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(£1.0m)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+£1.3m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smtClean="0"/>
                        <a:t>(£0.1m)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(£0.2m)</a:t>
                      </a:r>
                      <a:endParaRPr lang="en-GB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3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2a985eae-c12e-416e-9833-85f34b1ee04e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6066</TotalTime>
  <Words>392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xoserve templates</vt:lpstr>
      <vt:lpstr>Cost Allocation review –  CoMC update August 18</vt:lpstr>
      <vt:lpstr>Recap from BP19 Principles presentation</vt:lpstr>
      <vt:lpstr>Management Summary</vt:lpstr>
      <vt:lpstr>People </vt:lpstr>
      <vt:lpstr>IS Core</vt:lpstr>
      <vt:lpstr>Overall Summary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217</cp:revision>
  <cp:lastPrinted>2018-07-12T08:53:01Z</cp:lastPrinted>
  <dcterms:created xsi:type="dcterms:W3CDTF">2011-09-20T14:58:41Z</dcterms:created>
  <dcterms:modified xsi:type="dcterms:W3CDTF">2018-08-07T15:38:44Z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53571891</vt:i4>
  </property>
  <property fmtid="{D5CDD505-2E9C-101B-9397-08002B2CF9AE}" pid="4" name="_NewReviewCycle">
    <vt:lpwstr/>
  </property>
  <property fmtid="{D5CDD505-2E9C-101B-9397-08002B2CF9AE}" pid="5" name="_EmailSubject">
    <vt:lpwstr>Contract committee publications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1493894538</vt:i4>
  </property>
</Properties>
</file>