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7"/>
  </p:notesMasterIdLst>
  <p:handoutMasterIdLst>
    <p:handoutMasterId r:id="rId8"/>
  </p:handoutMasterIdLst>
  <p:sldIdLst>
    <p:sldId id="258" r:id="rId5"/>
    <p:sldId id="257" r:id="rId6"/>
  </p:sldIdLst>
  <p:sldSz cx="9144000" cy="6858000" type="screen4x3"/>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38" clrIdx="0"/>
  <p:cmAuthor id="1" name="National Grid" initials="CF" lastIdx="32" clrIdx="1"/>
  <p:cmAuthor id="2" name="Lee Foster" initials="LF"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68AEE0"/>
    <a:srgbClr val="FFFFFF"/>
    <a:srgbClr val="D2232A"/>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9" autoAdjust="0"/>
    <p:restoredTop sz="94660"/>
  </p:normalViewPr>
  <p:slideViewPr>
    <p:cSldViewPr snapToObjects="1">
      <p:cViewPr>
        <p:scale>
          <a:sx n="100" d="100"/>
          <a:sy n="100" d="100"/>
        </p:scale>
        <p:origin x="-522" y="5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02/08/2018</a:t>
            </a:fld>
            <a:endParaRPr lang="en-GB" dirty="0"/>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dirty="0"/>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6D1A8C79-E0F5-444C-981A-DE8491C3625F}" type="datetimeFigureOut">
              <a:rPr lang="en-GB" smtClean="0"/>
              <a:t>02/08/2018</a:t>
            </a:fld>
            <a:endParaRPr lang="en-GB" dirty="0"/>
          </a:p>
        </p:txBody>
      </p:sp>
      <p:sp>
        <p:nvSpPr>
          <p:cNvPr id="4" name="Slide Image Placeholder 3"/>
          <p:cNvSpPr>
            <a:spLocks noGrp="1" noRot="1" noChangeAspect="1"/>
          </p:cNvSpPr>
          <p:nvPr>
            <p:ph type="sldImg" idx="2"/>
          </p:nvPr>
        </p:nvSpPr>
        <p:spPr>
          <a:xfrm>
            <a:off x="893763" y="739775"/>
            <a:ext cx="4937125" cy="3703638"/>
          </a:xfrm>
          <a:prstGeom prst="rect">
            <a:avLst/>
          </a:prstGeom>
          <a:noFill/>
          <a:ln w="12700">
            <a:solidFill>
              <a:prstClr val="black"/>
            </a:solidFill>
          </a:ln>
        </p:spPr>
        <p:txBody>
          <a:bodyPr vert="horz" lIns="90745" tIns="45373" rIns="90745" bIns="45373" rtlCol="0" anchor="ctr"/>
          <a:lstStyle/>
          <a:p>
            <a:endParaRPr lang="en-GB" dirty="0"/>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E005B922-9648-425E-942A-30A84FD670C4}" type="slidenum">
              <a:rPr lang="en-GB" smtClean="0"/>
              <a:t>‹#›</a:t>
            </a:fld>
            <a:endParaRPr lang="en-GB" dirty="0"/>
          </a:p>
        </p:txBody>
      </p:sp>
    </p:spTree>
    <p:extLst>
      <p:ext uri="{BB962C8B-B14F-4D97-AF65-F5344CB8AC3E}">
        <p14:creationId xmlns:p14="http://schemas.microsoft.com/office/powerpoint/2010/main" val="137663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116632"/>
            <a:ext cx="8688388" cy="576064"/>
          </a:xfrm>
        </p:spPr>
        <p:txBody>
          <a:bodyPr/>
          <a:lstStyle/>
          <a:p>
            <a:r>
              <a:rPr lang="en-GB" dirty="0" smtClean="0"/>
              <a:t>XRN4361 – UK Link Release 2 - Delivery</a:t>
            </a: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2453751049"/>
              </p:ext>
            </p:extLst>
          </p:nvPr>
        </p:nvGraphicFramePr>
        <p:xfrm>
          <a:off x="107505" y="934633"/>
          <a:ext cx="8952366" cy="5053597"/>
        </p:xfrm>
        <a:graphic>
          <a:graphicData uri="http://schemas.openxmlformats.org/drawingml/2006/table">
            <a:tbl>
              <a:tblPr firstRow="1" bandRow="1"/>
              <a:tblGrid>
                <a:gridCol w="1008111"/>
                <a:gridCol w="215602"/>
                <a:gridCol w="1901419"/>
                <a:gridCol w="2316691"/>
                <a:gridCol w="2316691"/>
                <a:gridCol w="1193852"/>
              </a:tblGrid>
              <a:tr h="290263">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100" kern="1200" baseline="0" dirty="0" smtClean="0">
                          <a:solidFill>
                            <a:schemeClr val="dk1"/>
                          </a:solidFill>
                          <a:latin typeface="+mn-lt"/>
                          <a:ea typeface="+mn-ea"/>
                          <a:cs typeface="+mn-cs"/>
                        </a:rPr>
                        <a:t>12</a:t>
                      </a:r>
                      <a:r>
                        <a:rPr lang="en-GB" sz="1100" kern="1200" baseline="30000" dirty="0" smtClean="0">
                          <a:solidFill>
                            <a:schemeClr val="dk1"/>
                          </a:solidFill>
                          <a:latin typeface="+mn-lt"/>
                          <a:ea typeface="+mn-ea"/>
                          <a:cs typeface="+mn-cs"/>
                        </a:rPr>
                        <a:t>th</a:t>
                      </a:r>
                      <a:r>
                        <a:rPr lang="en-GB" sz="1100" kern="1200" baseline="0" dirty="0" smtClean="0">
                          <a:solidFill>
                            <a:schemeClr val="dk1"/>
                          </a:solidFill>
                          <a:latin typeface="+mn-lt"/>
                          <a:ea typeface="+mn-ea"/>
                          <a:cs typeface="+mn-cs"/>
                        </a:rPr>
                        <a:t> July </a:t>
                      </a:r>
                    </a:p>
                    <a:p>
                      <a:pPr algn="ctr"/>
                      <a:r>
                        <a:rPr lang="en-GB" sz="1100" kern="1200" baseline="0" dirty="0" smtClean="0">
                          <a:solidFill>
                            <a:schemeClr val="dk1"/>
                          </a:solidFill>
                          <a:latin typeface="+mn-lt"/>
                          <a:ea typeface="+mn-ea"/>
                          <a:cs typeface="+mn-cs"/>
                        </a:rPr>
                        <a:t> 2018</a:t>
                      </a:r>
                      <a:endParaRPr lang="en-GB" sz="1100" kern="1200" baseline="0" dirty="0">
                        <a:solidFill>
                          <a:schemeClr val="dk1"/>
                        </a:solidFill>
                        <a:latin typeface="+mn-lt"/>
                        <a:ea typeface="+mn-ea"/>
                        <a:cs typeface="+mn-cs"/>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hMerge="1">
                  <a:txBody>
                    <a:bodyPr/>
                    <a:lstStyle/>
                    <a:p>
                      <a:endParaRPr lang="en-GB"/>
                    </a:p>
                  </a:txBody>
                  <a:tcPr/>
                </a:tc>
                <a:tc gridSpan="3">
                  <a:txBody>
                    <a:bodyPr/>
                    <a:lstStyle/>
                    <a:p>
                      <a:pPr algn="ctr"/>
                      <a:r>
                        <a:rPr lang="en-GB" sz="1200" b="1" dirty="0" smtClean="0">
                          <a:solidFill>
                            <a:schemeClr val="tx1"/>
                          </a:solidFill>
                          <a:latin typeface="+mn-lt"/>
                        </a:rPr>
                        <a:t>Overall</a:t>
                      </a:r>
                      <a:r>
                        <a:rPr lang="en-GB" sz="1200" b="1" baseline="0" dirty="0" smtClean="0">
                          <a:solidFill>
                            <a:schemeClr val="tx1"/>
                          </a:solidFill>
                          <a:latin typeface="+mn-lt"/>
                        </a:rPr>
                        <a:t> Project RAG Status</a:t>
                      </a:r>
                      <a:endParaRPr lang="en-GB" sz="12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G</a:t>
                      </a:r>
                      <a:endParaRPr lang="en-GB" sz="1200"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90263">
                <a:tc gridSpan="2"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1100" b="1" dirty="0" smtClean="0">
                          <a:solidFill>
                            <a:schemeClr val="tx1"/>
                          </a:solidFill>
                          <a:latin typeface="+mn-lt"/>
                        </a:rPr>
                        <a:t>Plan/Time</a:t>
                      </a:r>
                      <a:endParaRPr lang="en-GB" sz="11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dirty="0" smtClean="0">
                          <a:solidFill>
                            <a:schemeClr val="tx1"/>
                          </a:solidFill>
                          <a:latin typeface="+mn-lt"/>
                        </a:rPr>
                        <a:t>Risks and Issues</a:t>
                      </a:r>
                      <a:endParaRPr lang="en-GB" sz="11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dirty="0" smtClean="0">
                          <a:solidFill>
                            <a:schemeClr val="tx1"/>
                          </a:solidFill>
                          <a:latin typeface="+mn-lt"/>
                        </a:rPr>
                        <a:t>Cost</a:t>
                      </a:r>
                      <a:endParaRPr lang="en-GB" sz="11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Resources</a:t>
                      </a:r>
                      <a:endParaRPr lang="en-GB" sz="12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25651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dirty="0" smtClean="0">
                          <a:solidFill>
                            <a:schemeClr val="tx1"/>
                          </a:solidFill>
                          <a:latin typeface="+mn-lt"/>
                        </a:rPr>
                        <a:t>RAG</a:t>
                      </a:r>
                      <a:r>
                        <a:rPr lang="en-GB" sz="1100" b="1" baseline="0" dirty="0" smtClean="0">
                          <a:solidFill>
                            <a:schemeClr val="tx1"/>
                          </a:solidFill>
                          <a:latin typeface="+mn-lt"/>
                        </a:rPr>
                        <a:t> Status</a:t>
                      </a:r>
                      <a:endParaRPr lang="en-GB" sz="11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a:txBody>
                    <a:bodyPr/>
                    <a:lstStyle/>
                    <a:p>
                      <a:pPr algn="ctr"/>
                      <a:r>
                        <a:rPr lang="en-GB" sz="1100" b="1" dirty="0" smtClean="0">
                          <a:latin typeface="+mn-lt"/>
                        </a:rPr>
                        <a:t>G</a:t>
                      </a:r>
                      <a:endParaRPr lang="en-GB" sz="1100" b="1" dirty="0">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100" b="1" kern="1200" dirty="0" smtClean="0">
                          <a:solidFill>
                            <a:schemeClr val="tx1"/>
                          </a:solidFill>
                          <a:latin typeface="+mn-lt"/>
                          <a:ea typeface="+mn-ea"/>
                          <a:cs typeface="+mn-cs"/>
                        </a:rPr>
                        <a:t>G</a:t>
                      </a:r>
                      <a:endParaRPr lang="en-GB" sz="1100" b="1" kern="1200" dirty="0">
                        <a:solidFill>
                          <a:schemeClr val="tx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100" b="1" kern="1200" dirty="0" smtClean="0">
                          <a:solidFill>
                            <a:schemeClr val="tx1"/>
                          </a:solidFill>
                          <a:latin typeface="+mn-lt"/>
                          <a:ea typeface="+mn-ea"/>
                          <a:cs typeface="+mn-cs"/>
                        </a:rPr>
                        <a:t>G</a:t>
                      </a:r>
                      <a:endParaRPr lang="en-GB" sz="1100" b="1" kern="1200" dirty="0">
                        <a:solidFill>
                          <a:schemeClr val="tx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dk1"/>
                          </a:solidFill>
                          <a:latin typeface="+mn-lt"/>
                          <a:ea typeface="+mn-ea"/>
                          <a:cs typeface="+mn-cs"/>
                        </a:rPr>
                        <a:t>G</a:t>
                      </a:r>
                      <a:endParaRPr lang="en-GB" sz="1200" b="1" kern="1200" dirty="0">
                        <a:solidFill>
                          <a:schemeClr val="dk1"/>
                        </a:solidFill>
                        <a:latin typeface="+mn-lt"/>
                        <a:ea typeface="+mn-ea"/>
                        <a:cs typeface="+mn-cs"/>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54285">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dirty="0" smtClean="0">
                          <a:solidFill>
                            <a:schemeClr val="tx1"/>
                          </a:solidFill>
                          <a:latin typeface="+mn-lt"/>
                        </a:rPr>
                        <a:t>Status</a:t>
                      </a:r>
                      <a:r>
                        <a:rPr lang="en-GB" sz="1100" b="1" baseline="0" dirty="0" smtClean="0">
                          <a:solidFill>
                            <a:schemeClr val="tx1"/>
                          </a:solidFill>
                          <a:latin typeface="+mn-lt"/>
                        </a:rPr>
                        <a:t> Explanation</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r>
              <a:tr h="29310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mn-lt"/>
                          <a:cs typeface="Arial" panose="020B0604020202020204" pitchFamily="34" charset="0"/>
                        </a:rPr>
                        <a:t>Objective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rPr>
                        <a:t>Full project delivery of UK Link Future Release 2 Scope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2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0224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dk1"/>
                          </a:solidFill>
                          <a:latin typeface="+mn-lt"/>
                          <a:ea typeface="+mn-ea"/>
                          <a:cs typeface="Arial" panose="020B0604020202020204" pitchFamily="34" charset="0"/>
                        </a:rPr>
                        <a:t>Plan/Time</a:t>
                      </a:r>
                    </a:p>
                    <a:p>
                      <a:pPr algn="ctr"/>
                      <a:endParaRPr lang="en-GB" sz="1100" b="1" baseline="0" dirty="0" smtClean="0">
                        <a:latin typeface="+mn-lt"/>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u="sng" kern="1200" baseline="0" dirty="0" smtClean="0">
                          <a:solidFill>
                            <a:schemeClr val="tx1"/>
                          </a:solidFill>
                          <a:latin typeface="+mn-lt"/>
                          <a:ea typeface="+mn-ea"/>
                          <a:cs typeface="Arial" panose="020B0604020202020204" pitchFamily="34" charset="0"/>
                        </a:rPr>
                        <a:t>Post Implementation Support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tx1"/>
                          </a:solidFill>
                          <a:latin typeface="+mn-lt"/>
                          <a:ea typeface="+mn-ea"/>
                          <a:cs typeface="Arial" panose="020B0604020202020204" pitchFamily="34" charset="0"/>
                        </a:rPr>
                        <a:t>PIS is tracking behind plan for a number of CRs, there are currently 8 incident tickets open that are being progressed to closure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tx1"/>
                          </a:solidFill>
                          <a:latin typeface="+mn-lt"/>
                          <a:ea typeface="+mn-ea"/>
                          <a:cs typeface="Arial" panose="020B0604020202020204" pitchFamily="34" charset="0"/>
                        </a:rPr>
                        <a:t>First usage continues to be monitored for all CRs implemented against the PIS Exit Criteria(both IS &amp; Business Operations)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tx1"/>
                          </a:solidFill>
                          <a:latin typeface="+mn-lt"/>
                          <a:ea typeface="+mn-ea"/>
                          <a:cs typeface="Arial" panose="020B0604020202020204" pitchFamily="34" charset="0"/>
                        </a:rPr>
                        <a:t>Review of PIS plan extension is in progress for a number of R2 CRs, this is not expected to impact cost or resources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tx1"/>
                          </a:solidFill>
                          <a:latin typeface="+mn-lt"/>
                          <a:ea typeface="+mn-ea"/>
                          <a:cs typeface="Arial" panose="020B0604020202020204" pitchFamily="34" charset="0"/>
                        </a:rPr>
                        <a:t>There was a delay in providing XRN4299 reports for the 30</a:t>
                      </a:r>
                      <a:r>
                        <a:rPr lang="en-GB" sz="1050" b="0" u="none" kern="1200" baseline="30000" dirty="0" smtClean="0">
                          <a:solidFill>
                            <a:schemeClr val="tx1"/>
                          </a:solidFill>
                          <a:latin typeface="+mn-lt"/>
                          <a:ea typeface="+mn-ea"/>
                          <a:cs typeface="Arial" panose="020B0604020202020204" pitchFamily="34" charset="0"/>
                        </a:rPr>
                        <a:t>th</a:t>
                      </a:r>
                      <a:r>
                        <a:rPr lang="en-GB" sz="1050" b="0" u="none" kern="1200" baseline="0" dirty="0" smtClean="0">
                          <a:solidFill>
                            <a:schemeClr val="tx1"/>
                          </a:solidFill>
                          <a:latin typeface="+mn-lt"/>
                          <a:ea typeface="+mn-ea"/>
                          <a:cs typeface="Arial" panose="020B0604020202020204" pitchFamily="34" charset="0"/>
                        </a:rPr>
                        <a:t> July, the issues experienced have been fixed and the reports were delivered to PAFA on 31</a:t>
                      </a:r>
                      <a:r>
                        <a:rPr lang="en-GB" sz="1050" b="0" u="none" kern="1200" baseline="30000" dirty="0" smtClean="0">
                          <a:solidFill>
                            <a:schemeClr val="tx1"/>
                          </a:solidFill>
                          <a:latin typeface="+mn-lt"/>
                          <a:ea typeface="+mn-ea"/>
                          <a:cs typeface="Arial" panose="020B0604020202020204" pitchFamily="34" charset="0"/>
                        </a:rPr>
                        <a:t>st</a:t>
                      </a:r>
                      <a:r>
                        <a:rPr lang="en-GB" sz="1050" b="0" u="none" kern="1200" baseline="0" dirty="0" smtClean="0">
                          <a:solidFill>
                            <a:schemeClr val="tx1"/>
                          </a:solidFill>
                          <a:latin typeface="+mn-lt"/>
                          <a:ea typeface="+mn-ea"/>
                          <a:cs typeface="Arial" panose="020B0604020202020204" pitchFamily="34" charset="0"/>
                        </a:rPr>
                        <a:t> July 2018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tx1"/>
                          </a:solidFill>
                          <a:latin typeface="+mn-lt"/>
                          <a:ea typeface="+mn-ea"/>
                          <a:cs typeface="Arial" panose="020B0604020202020204" pitchFamily="34" charset="0"/>
                        </a:rPr>
                        <a:t>An issue has been identified that requires a change to 1 report under XRN4299 (‘No Reads’ report).  The plan to deliver this will mean that the full report with historic data will not be available until the October 2018 run.  The report with current data will be available from the August run.  There are no </a:t>
                      </a:r>
                      <a:r>
                        <a:rPr lang="en-US" sz="1050" b="0" u="none" kern="1200" baseline="0" dirty="0" smtClean="0">
                          <a:solidFill>
                            <a:schemeClr val="tx1"/>
                          </a:solidFill>
                          <a:latin typeface="+mn-lt"/>
                          <a:ea typeface="+mn-ea"/>
                          <a:cs typeface="Arial" panose="020B0604020202020204" pitchFamily="34" charset="0"/>
                        </a:rPr>
                        <a:t>additional costs for the change to be delivered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0" u="none" kern="1200" baseline="0" dirty="0" smtClean="0">
                          <a:solidFill>
                            <a:schemeClr val="tx1"/>
                          </a:solidFill>
                          <a:latin typeface="+mn-lt"/>
                          <a:ea typeface="+mn-ea"/>
                          <a:cs typeface="Arial" panose="020B0604020202020204" pitchFamily="34" charset="0"/>
                        </a:rPr>
                        <a:t>XRN4449 – There was a delay in delivering the one of Shipper report due to an unforeseen issue which is being fixed to allow the delivery of the report on 3</a:t>
                      </a:r>
                      <a:r>
                        <a:rPr lang="en-US" sz="1050" b="0" u="none" kern="1200" baseline="30000" dirty="0" smtClean="0">
                          <a:solidFill>
                            <a:schemeClr val="tx1"/>
                          </a:solidFill>
                          <a:latin typeface="+mn-lt"/>
                          <a:ea typeface="+mn-ea"/>
                          <a:cs typeface="Arial" panose="020B0604020202020204" pitchFamily="34" charset="0"/>
                        </a:rPr>
                        <a:t>rd</a:t>
                      </a:r>
                      <a:r>
                        <a:rPr lang="en-US" sz="1050" b="0" u="none" kern="1200" baseline="0" dirty="0" smtClean="0">
                          <a:solidFill>
                            <a:schemeClr val="tx1"/>
                          </a:solidFill>
                          <a:latin typeface="+mn-lt"/>
                          <a:ea typeface="+mn-ea"/>
                          <a:cs typeface="Arial" panose="020B0604020202020204" pitchFamily="34" charset="0"/>
                        </a:rPr>
                        <a:t> August 2018</a:t>
                      </a:r>
                      <a:endParaRPr lang="en-GB" sz="1050" b="0" u="none" kern="1200" baseline="0" dirty="0" smtClean="0">
                        <a:solidFill>
                          <a:schemeClr val="tx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u="none" kern="1200" baseline="0" dirty="0" smtClean="0">
                        <a:solidFill>
                          <a:schemeClr val="tx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u="sng" kern="1200" baseline="0" dirty="0" smtClean="0">
                          <a:solidFill>
                            <a:schemeClr val="tx1"/>
                          </a:solidFill>
                          <a:latin typeface="+mn-lt"/>
                          <a:ea typeface="+mn-ea"/>
                          <a:cs typeface="Arial" panose="020B0604020202020204" pitchFamily="34" charset="0"/>
                        </a:rPr>
                        <a:t>XRN4249 – Address Management – Part B – Data Load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tx1"/>
                          </a:solidFill>
                          <a:latin typeface="+mn-lt"/>
                          <a:ea typeface="+mn-ea"/>
                          <a:cs typeface="Arial" panose="020B0604020202020204" pitchFamily="34" charset="0"/>
                        </a:rPr>
                        <a:t>Data load activity was completed on 28</a:t>
                      </a:r>
                      <a:r>
                        <a:rPr lang="en-GB" sz="1050" b="0" u="none" kern="1200" baseline="30000" dirty="0" smtClean="0">
                          <a:solidFill>
                            <a:schemeClr val="tx1"/>
                          </a:solidFill>
                          <a:latin typeface="+mn-lt"/>
                          <a:ea typeface="+mn-ea"/>
                          <a:cs typeface="Arial" panose="020B0604020202020204" pitchFamily="34" charset="0"/>
                        </a:rPr>
                        <a:t>th</a:t>
                      </a:r>
                      <a:r>
                        <a:rPr lang="en-GB" sz="1050" b="0" u="none" kern="1200" baseline="0" dirty="0" smtClean="0">
                          <a:solidFill>
                            <a:schemeClr val="tx1"/>
                          </a:solidFill>
                          <a:latin typeface="+mn-lt"/>
                          <a:ea typeface="+mn-ea"/>
                          <a:cs typeface="Arial" panose="020B0604020202020204" pitchFamily="34" charset="0"/>
                        </a:rPr>
                        <a:t> July 2018 with 14,600 updates done successfully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u="none" kern="1200" baseline="0" dirty="0" smtClean="0">
                          <a:solidFill>
                            <a:schemeClr val="tx1"/>
                          </a:solidFill>
                          <a:latin typeface="+mn-lt"/>
                          <a:ea typeface="+mn-ea"/>
                          <a:cs typeface="Arial" panose="020B0604020202020204" pitchFamily="34" charset="0"/>
                        </a:rPr>
                        <a:t>The standard monthly run for this change is scheduled to be triggered on 5</a:t>
                      </a:r>
                      <a:r>
                        <a:rPr lang="en-GB" sz="1050" b="0" u="none" kern="1200" baseline="30000" dirty="0" smtClean="0">
                          <a:solidFill>
                            <a:schemeClr val="tx1"/>
                          </a:solidFill>
                          <a:latin typeface="+mn-lt"/>
                          <a:ea typeface="+mn-ea"/>
                          <a:cs typeface="Arial" panose="020B0604020202020204" pitchFamily="34" charset="0"/>
                        </a:rPr>
                        <a:t>th</a:t>
                      </a:r>
                      <a:r>
                        <a:rPr lang="en-GB" sz="1050" b="0" u="none" kern="1200" baseline="0" dirty="0" smtClean="0">
                          <a:solidFill>
                            <a:schemeClr val="tx1"/>
                          </a:solidFill>
                          <a:latin typeface="+mn-lt"/>
                          <a:ea typeface="+mn-ea"/>
                          <a:cs typeface="Arial" panose="020B0604020202020204" pitchFamily="34" charset="0"/>
                        </a:rPr>
                        <a:t> August 2018</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lvl="0" indent="0">
                        <a:buFont typeface="Arial" panose="020B0604020202020204" pitchFamily="34" charset="0"/>
                        <a:buNone/>
                      </a:pPr>
                      <a:endParaRPr lang="en-GB" sz="1100" kern="1200" baseline="0" dirty="0" smtClean="0">
                        <a:solidFill>
                          <a:schemeClr val="tx1"/>
                        </a:solidFill>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4436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mn-lt"/>
                          <a:cs typeface="Arial" panose="020B0604020202020204" pitchFamily="34" charset="0"/>
                        </a:rPr>
                        <a:t>Risks &amp; Issues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1050" kern="1200" baseline="0" dirty="0" smtClean="0">
                          <a:solidFill>
                            <a:schemeClr val="tx1"/>
                          </a:solidFill>
                          <a:latin typeface="+mn-lt"/>
                          <a:ea typeface="+mn-ea"/>
                          <a:cs typeface="Arial" panose="020B0604020202020204" pitchFamily="34" charset="0"/>
                        </a:rPr>
                        <a:t>There is a risk that PIS exit is not achieved by the planned milestone date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3000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100" b="1" baseline="0" dirty="0" smtClean="0">
                          <a:latin typeface="+mn-lt"/>
                          <a:cs typeface="Arial" panose="020B0604020202020204" pitchFamily="34" charset="0"/>
                        </a:rPr>
                        <a:t>Cost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indent="-171450">
                        <a:buFont typeface="Arial" panose="020B0604020202020204" pitchFamily="34" charset="0"/>
                        <a:buChar char="•"/>
                      </a:pPr>
                      <a:r>
                        <a:rPr lang="en-GB" sz="1050" kern="1200" baseline="0" dirty="0" smtClean="0">
                          <a:solidFill>
                            <a:schemeClr val="tx1"/>
                          </a:solidFill>
                          <a:effectLst/>
                          <a:latin typeface="+mn-lt"/>
                          <a:ea typeface="+mn-ea"/>
                          <a:cs typeface="Arial" panose="020B0604020202020204" pitchFamily="34" charset="0"/>
                        </a:rPr>
                        <a:t>Project delivery costs are tracking to approved budgets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a:buFont typeface="Arial" panose="020B0604020202020204" pitchFamily="34" charset="0"/>
                        <a:buChar char="•"/>
                      </a:pPr>
                      <a:endParaRPr lang="en-GB" sz="1100" kern="1200" baseline="0" dirty="0" smtClean="0">
                        <a:solidFill>
                          <a:schemeClr val="tx1"/>
                        </a:solidFill>
                        <a:effectLst/>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90263">
                <a:tc>
                  <a:txBody>
                    <a:bodyPr/>
                    <a:lstStyle/>
                    <a:p>
                      <a:pPr algn="ctr"/>
                      <a:r>
                        <a:rPr lang="en-GB" sz="1100" b="1" baseline="0" dirty="0" smtClean="0">
                          <a:latin typeface="+mn-lt"/>
                          <a:cs typeface="Arial" panose="020B0604020202020204" pitchFamily="34" charset="0"/>
                        </a:rPr>
                        <a:t>Resources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Weekly monitoring of SME resources supporting multiple demands (e.g. </a:t>
                      </a:r>
                      <a:r>
                        <a:rPr kumimoji="0" lang="en-US" sz="105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rPr>
                        <a:t>BAU defects, Future Releases, etc) and all requirements are able to be met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503007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44624"/>
            <a:ext cx="8688388" cy="648072"/>
          </a:xfrm>
        </p:spPr>
        <p:txBody>
          <a:bodyPr/>
          <a:lstStyle/>
          <a:p>
            <a:r>
              <a:rPr lang="en-GB" dirty="0" smtClean="0"/>
              <a:t>UK Link Release 2 - Plan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2940381"/>
              </p:ext>
            </p:extLst>
          </p:nvPr>
        </p:nvGraphicFramePr>
        <p:xfrm>
          <a:off x="35496" y="1196752"/>
          <a:ext cx="9036495" cy="2066851"/>
        </p:xfrm>
        <a:graphic>
          <a:graphicData uri="http://schemas.openxmlformats.org/drawingml/2006/table">
            <a:tbl>
              <a:tblPr firstRow="1" bandRow="1"/>
              <a:tblGrid>
                <a:gridCol w="1057526"/>
                <a:gridCol w="730934"/>
                <a:gridCol w="730934"/>
                <a:gridCol w="584747"/>
                <a:gridCol w="657841"/>
                <a:gridCol w="657841"/>
                <a:gridCol w="657841"/>
                <a:gridCol w="657841"/>
                <a:gridCol w="657841"/>
                <a:gridCol w="730934"/>
                <a:gridCol w="730934"/>
                <a:gridCol w="250396"/>
                <a:gridCol w="319326"/>
                <a:gridCol w="611559"/>
              </a:tblGrid>
              <a:tr h="504056">
                <a:tc>
                  <a:txBody>
                    <a:bodyPr/>
                    <a:lstStyle/>
                    <a:p>
                      <a:pPr algn="ctr"/>
                      <a:r>
                        <a:rPr lang="en-GB" sz="1100" b="1" u="sng" baseline="0" dirty="0" smtClean="0">
                          <a:latin typeface="Arial" panose="020B0604020202020204" pitchFamily="34" charset="0"/>
                          <a:cs typeface="Arial" panose="020B0604020202020204" pitchFamily="34" charset="0"/>
                        </a:rPr>
                        <a:t>Primary Scope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82675">
                <a:tc>
                  <a:txBody>
                    <a:bodyPr/>
                    <a:lstStyle/>
                    <a:p>
                      <a:pPr algn="ctr"/>
                      <a:r>
                        <a:rPr lang="en-GB" sz="1100" b="1" baseline="0" dirty="0" smtClean="0">
                          <a:latin typeface="Arial" panose="020B0604020202020204" pitchFamily="34" charset="0"/>
                          <a:cs typeface="Arial" panose="020B0604020202020204" pitchFamily="34" charset="0"/>
                        </a:rPr>
                        <a:t>Stage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Acceptance </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Performance</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Regression</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7445">
                <a:tc>
                  <a:txBody>
                    <a:bodyPr/>
                    <a:lstStyle/>
                    <a:p>
                      <a:pPr algn="ctr"/>
                      <a:r>
                        <a:rPr lang="en-GB" sz="1100" b="1" baseline="0" dirty="0" smtClean="0">
                          <a:latin typeface="Arial" panose="020B0604020202020204" pitchFamily="34" charset="0"/>
                          <a:cs typeface="Arial" panose="020B0604020202020204" pitchFamily="34" charset="0"/>
                        </a:rPr>
                        <a:t>Baseline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07/06/17</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25/07/17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09/08/17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Aug 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Aug 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20/11/17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rgbClr val="1D3E61"/>
                          </a:solidFill>
                          <a:effectLst/>
                          <a:latin typeface="Arial" panose="020B0604020202020204" pitchFamily="34" charset="0"/>
                          <a:ea typeface="Verdana" pitchFamily="34" charset="0"/>
                          <a:cs typeface="Arial" panose="020B0604020202020204" pitchFamily="34" charset="0"/>
                        </a:rPr>
                        <a:t>29/01/18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18/05/18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18/05/18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22/06/18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29/06/18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30/07/18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82675">
                <a:tc>
                  <a:txBody>
                    <a:bodyPr/>
                    <a:lstStyle/>
                    <a:p>
                      <a:pPr algn="ctr"/>
                      <a:r>
                        <a:rPr lang="en-GB" sz="1100" b="1" baseline="0" dirty="0" smtClean="0">
                          <a:latin typeface="Arial" panose="020B0604020202020204" pitchFamily="34" charset="0"/>
                          <a:cs typeface="Arial" panose="020B0604020202020204" pitchFamily="34" charset="0"/>
                        </a:rPr>
                        <a:t>Current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07/06/17</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11/10/17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16/01/18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29/01/18</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(12/01/18)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16/02/18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18/05/18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sng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18/05/18</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23/05/18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22/06/18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29/06/18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08/08/18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bl>
          </a:graphicData>
        </a:graphic>
      </p:graphicFrame>
      <p:sp>
        <p:nvSpPr>
          <p:cNvPr id="14" name="Rectangle 13"/>
          <p:cNvSpPr/>
          <p:nvPr/>
        </p:nvSpPr>
        <p:spPr bwMode="auto">
          <a:xfrm>
            <a:off x="35496" y="4474069"/>
            <a:ext cx="6217389" cy="250682"/>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900" b="1" i="0" strike="noStrike" cap="none" normalizeH="0" baseline="0" dirty="0" smtClean="0">
                <a:ln>
                  <a:noFill/>
                </a:ln>
                <a:solidFill>
                  <a:schemeClr val="tx1"/>
                </a:solidFill>
                <a:effectLst/>
                <a:latin typeface="Arial" charset="0"/>
              </a:rPr>
              <a:t>RAG Key – Milestones are end </a:t>
            </a:r>
            <a:r>
              <a:rPr kumimoji="0" lang="en-GB" sz="900" b="1" i="0" strike="noStrike" cap="none" normalizeH="0" dirty="0" smtClean="0">
                <a:ln>
                  <a:noFill/>
                </a:ln>
                <a:solidFill>
                  <a:schemeClr val="tx1"/>
                </a:solidFill>
                <a:effectLst/>
                <a:latin typeface="Arial" charset="0"/>
              </a:rPr>
              <a:t>dates:</a:t>
            </a:r>
            <a:endParaRPr kumimoji="0" lang="en-GB" sz="2400" b="1" i="0" strike="noStrike" cap="none" normalizeH="0" baseline="0" dirty="0" smtClean="0">
              <a:ln>
                <a:noFill/>
              </a:ln>
              <a:solidFill>
                <a:schemeClr val="tx1"/>
              </a:solidFill>
              <a:effectLst/>
              <a:latin typeface="Arial" charset="0"/>
            </a:endParaRPr>
          </a:p>
        </p:txBody>
      </p:sp>
      <p:sp>
        <p:nvSpPr>
          <p:cNvPr id="15" name="Flowchart: Decision 14"/>
          <p:cNvSpPr/>
          <p:nvPr/>
        </p:nvSpPr>
        <p:spPr bwMode="auto">
          <a:xfrm>
            <a:off x="5348042" y="4719497"/>
            <a:ext cx="118278" cy="101576"/>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Flowchart: Decision 15"/>
          <p:cNvSpPr/>
          <p:nvPr/>
        </p:nvSpPr>
        <p:spPr bwMode="auto">
          <a:xfrm>
            <a:off x="3619785" y="4718386"/>
            <a:ext cx="118278" cy="101576"/>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Flowchart: Decision 16"/>
          <p:cNvSpPr/>
          <p:nvPr/>
        </p:nvSpPr>
        <p:spPr bwMode="auto">
          <a:xfrm>
            <a:off x="2017210" y="4715225"/>
            <a:ext cx="118278" cy="101576"/>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Flowchart: Decision 17"/>
          <p:cNvSpPr/>
          <p:nvPr/>
        </p:nvSpPr>
        <p:spPr bwMode="auto">
          <a:xfrm>
            <a:off x="7068315" y="4709971"/>
            <a:ext cx="118278" cy="101576"/>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Flowchart: Decision 18"/>
          <p:cNvSpPr/>
          <p:nvPr/>
        </p:nvSpPr>
        <p:spPr bwMode="auto">
          <a:xfrm>
            <a:off x="145604" y="4718883"/>
            <a:ext cx="107304" cy="101576"/>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TextBox 19"/>
          <p:cNvSpPr txBox="1"/>
          <p:nvPr/>
        </p:nvSpPr>
        <p:spPr>
          <a:xfrm>
            <a:off x="5422265" y="4669105"/>
            <a:ext cx="1912765" cy="200055"/>
          </a:xfrm>
          <a:prstGeom prst="rect">
            <a:avLst/>
          </a:prstGeom>
          <a:noFill/>
          <a:ln>
            <a:noFill/>
          </a:ln>
        </p:spPr>
        <p:txBody>
          <a:bodyPr wrap="square" rtlCol="0">
            <a:spAutoFit/>
          </a:bodyPr>
          <a:lstStyle/>
          <a:p>
            <a:r>
              <a:rPr lang="en-GB" sz="700" dirty="0" smtClean="0"/>
              <a:t>Milestone date forecast to be missed</a:t>
            </a:r>
            <a:endParaRPr lang="en-GB" sz="700" dirty="0"/>
          </a:p>
        </p:txBody>
      </p:sp>
      <p:sp>
        <p:nvSpPr>
          <p:cNvPr id="21" name="TextBox 20"/>
          <p:cNvSpPr txBox="1"/>
          <p:nvPr/>
        </p:nvSpPr>
        <p:spPr>
          <a:xfrm>
            <a:off x="3682338" y="4667994"/>
            <a:ext cx="1992316" cy="200055"/>
          </a:xfrm>
          <a:prstGeom prst="rect">
            <a:avLst/>
          </a:prstGeom>
          <a:noFill/>
          <a:ln>
            <a:noFill/>
          </a:ln>
        </p:spPr>
        <p:txBody>
          <a:bodyPr wrap="square" rtlCol="0">
            <a:spAutoFit/>
          </a:bodyPr>
          <a:lstStyle/>
          <a:p>
            <a:r>
              <a:rPr lang="en-GB" sz="700" dirty="0" smtClean="0"/>
              <a:t>Milestone date forecast to be at risk</a:t>
            </a:r>
            <a:endParaRPr lang="en-GB" sz="700" dirty="0"/>
          </a:p>
        </p:txBody>
      </p:sp>
      <p:sp>
        <p:nvSpPr>
          <p:cNvPr id="22" name="TextBox 21"/>
          <p:cNvSpPr txBox="1"/>
          <p:nvPr/>
        </p:nvSpPr>
        <p:spPr>
          <a:xfrm>
            <a:off x="2087587" y="4664833"/>
            <a:ext cx="2061111" cy="200055"/>
          </a:xfrm>
          <a:prstGeom prst="rect">
            <a:avLst/>
          </a:prstGeom>
          <a:noFill/>
          <a:ln>
            <a:noFill/>
          </a:ln>
        </p:spPr>
        <p:txBody>
          <a:bodyPr wrap="square" rtlCol="0">
            <a:spAutoFit/>
          </a:bodyPr>
          <a:lstStyle/>
          <a:p>
            <a:r>
              <a:rPr lang="en-GB" sz="700" dirty="0" smtClean="0"/>
              <a:t>Milestone date forecast to be met</a:t>
            </a:r>
            <a:endParaRPr lang="en-GB" sz="700" dirty="0"/>
          </a:p>
        </p:txBody>
      </p:sp>
      <p:sp>
        <p:nvSpPr>
          <p:cNvPr id="23" name="TextBox 22"/>
          <p:cNvSpPr txBox="1"/>
          <p:nvPr/>
        </p:nvSpPr>
        <p:spPr>
          <a:xfrm>
            <a:off x="7137092" y="4669105"/>
            <a:ext cx="1830447" cy="200055"/>
          </a:xfrm>
          <a:prstGeom prst="rect">
            <a:avLst/>
          </a:prstGeom>
          <a:noFill/>
          <a:ln>
            <a:noFill/>
          </a:ln>
        </p:spPr>
        <p:txBody>
          <a:bodyPr wrap="square" rtlCol="0">
            <a:spAutoFit/>
          </a:bodyPr>
          <a:lstStyle/>
          <a:p>
            <a:r>
              <a:rPr lang="en-GB" sz="700" dirty="0" smtClean="0"/>
              <a:t>Milestone completed</a:t>
            </a:r>
            <a:endParaRPr lang="en-GB" sz="700" dirty="0"/>
          </a:p>
        </p:txBody>
      </p:sp>
      <p:sp>
        <p:nvSpPr>
          <p:cNvPr id="24" name="TextBox 23"/>
          <p:cNvSpPr txBox="1"/>
          <p:nvPr/>
        </p:nvSpPr>
        <p:spPr>
          <a:xfrm>
            <a:off x="212781" y="4668491"/>
            <a:ext cx="1869873" cy="200055"/>
          </a:xfrm>
          <a:prstGeom prst="rect">
            <a:avLst/>
          </a:prstGeom>
          <a:noFill/>
          <a:ln>
            <a:noFill/>
          </a:ln>
        </p:spPr>
        <p:txBody>
          <a:bodyPr wrap="square" rtlCol="0">
            <a:spAutoFit/>
          </a:bodyPr>
          <a:lstStyle/>
          <a:p>
            <a:r>
              <a:rPr lang="en-GB" sz="700" dirty="0" smtClean="0"/>
              <a:t>Planning/Milestone date to be confirmed</a:t>
            </a:r>
            <a:endParaRPr lang="en-GB" sz="700" dirty="0"/>
          </a:p>
        </p:txBody>
      </p:sp>
    </p:spTree>
    <p:extLst>
      <p:ext uri="{BB962C8B-B14F-4D97-AF65-F5344CB8AC3E}">
        <p14:creationId xmlns:p14="http://schemas.microsoft.com/office/powerpoint/2010/main" val="3008334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terms/"/>
    <ds:schemaRef ds:uri="http://purl.org/dc/elements/1.1/"/>
    <ds:schemaRef ds:uri="http://purl.org/dc/dcmitype/"/>
    <ds:schemaRef ds:uri="2a985eae-c12e-416e-9833-85f34b1ee04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16909</TotalTime>
  <Words>443</Words>
  <Application>Microsoft Office PowerPoint</Application>
  <PresentationFormat>On-screen Show (4:3)</PresentationFormat>
  <Paragraphs>91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xoserve templates</vt:lpstr>
      <vt:lpstr>XRN4361 – UK Link Release 2 - Delivery</vt:lpstr>
      <vt:lpstr>UK Link Release 2 - Plan</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428</cp:revision>
  <cp:lastPrinted>2018-01-03T11:28:20Z</cp:lastPrinted>
  <dcterms:created xsi:type="dcterms:W3CDTF">2011-09-20T14:58:41Z</dcterms:created>
  <dcterms:modified xsi:type="dcterms:W3CDTF">2018-08-02T08:43:15Z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-2120173324</vt:i4>
  </property>
  <property fmtid="{D5CDD505-2E9C-101B-9397-08002B2CF9AE}" pid="4" name="_NewReviewCycle">
    <vt:lpwstr/>
  </property>
  <property fmtid="{D5CDD505-2E9C-101B-9397-08002B2CF9AE}" pid="5" name="_EmailSubject">
    <vt:lpwstr>Release 2 Update</vt:lpwstr>
  </property>
  <property fmtid="{D5CDD505-2E9C-101B-9397-08002B2CF9AE}" pid="6" name="_AuthorEmail">
    <vt:lpwstr>Christina.Francis@xoserve.com</vt:lpwstr>
  </property>
  <property fmtid="{D5CDD505-2E9C-101B-9397-08002B2CF9AE}" pid="7" name="_AuthorEmailDisplayName">
    <vt:lpwstr>Francis, Christina</vt:lpwstr>
  </property>
  <property fmtid="{D5CDD505-2E9C-101B-9397-08002B2CF9AE}" pid="8" name="ContentTypeId">
    <vt:lpwstr>0x010100EC027A3842200A4881B078E78C741B39</vt:lpwstr>
  </property>
  <property fmtid="{D5CDD505-2E9C-101B-9397-08002B2CF9AE}" pid="9" name="_PreviousAdHocReviewCycleID">
    <vt:i4>109867020</vt:i4>
  </property>
</Properties>
</file>