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068" r:id="rId6"/>
    <p:sldMasterId id="2147484073" r:id="rId7"/>
  </p:sldMasterIdLst>
  <p:notesMasterIdLst>
    <p:notesMasterId r:id="rId18"/>
  </p:notesMasterIdLst>
  <p:handoutMasterIdLst>
    <p:handoutMasterId r:id="rId19"/>
  </p:handoutMasterIdLst>
  <p:sldIdLst>
    <p:sldId id="269" r:id="rId8"/>
    <p:sldId id="260" r:id="rId9"/>
    <p:sldId id="261" r:id="rId10"/>
    <p:sldId id="262" r:id="rId11"/>
    <p:sldId id="263" r:id="rId12"/>
    <p:sldId id="265" r:id="rId13"/>
    <p:sldId id="266" r:id="rId14"/>
    <p:sldId id="264" r:id="rId15"/>
    <p:sldId id="267" r:id="rId16"/>
    <p:sldId id="268" r:id="rId17"/>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26" clrIdx="0"/>
  <p:cmAuthor id="1" name="National Grid" initials="CF" lastIdx="24" clrIdx="1"/>
  <p:cmAuthor id="2" name="Lee Foster" initials="LF"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F3A96"/>
    <a:srgbClr val="68AEE0"/>
    <a:srgbClr val="1D3E61"/>
    <a:srgbClr val="FFFFFF"/>
    <a:srgbClr val="D2232A"/>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277" autoAdjust="0"/>
    <p:restoredTop sz="94624" autoAdjust="0"/>
  </p:normalViewPr>
  <p:slideViewPr>
    <p:cSldViewPr snapToObjects="1">
      <p:cViewPr>
        <p:scale>
          <a:sx n="100" d="100"/>
          <a:sy n="100" d="100"/>
        </p:scale>
        <p:origin x="-1152" y="10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49" d="100"/>
          <a:sy n="49" d="100"/>
        </p:scale>
        <p:origin x="-291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02/08/2018</a:t>
            </a:fld>
            <a:endParaRPr lang="en-GB" dirty="0"/>
          </a:p>
        </p:txBody>
      </p:sp>
      <p:sp>
        <p:nvSpPr>
          <p:cNvPr id="65540" name="Rectangle 4"/>
          <p:cNvSpPr>
            <a:spLocks noGrp="1" noChangeArrowheads="1"/>
          </p:cNvSpPr>
          <p:nvPr>
            <p:ph type="ftr" sz="quarter" idx="2"/>
          </p:nvPr>
        </p:nvSpPr>
        <p:spPr bwMode="auto">
          <a:xfrm>
            <a:off x="0"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35" tIns="45718" rIns="91435" bIns="45718" rtlCol="0"/>
          <a:lstStyle>
            <a:lvl1pPr algn="l">
              <a:defRPr sz="1200"/>
            </a:lvl1pPr>
          </a:lstStyle>
          <a:p>
            <a:endParaRPr lang="en-GB" dirty="0"/>
          </a:p>
        </p:txBody>
      </p:sp>
      <p:sp>
        <p:nvSpPr>
          <p:cNvPr id="3" name="Date Placeholder 2"/>
          <p:cNvSpPr>
            <a:spLocks noGrp="1"/>
          </p:cNvSpPr>
          <p:nvPr>
            <p:ph type="dt" idx="1"/>
          </p:nvPr>
        </p:nvSpPr>
        <p:spPr>
          <a:xfrm>
            <a:off x="3849688" y="1"/>
            <a:ext cx="2946400" cy="496888"/>
          </a:xfrm>
          <a:prstGeom prst="rect">
            <a:avLst/>
          </a:prstGeom>
        </p:spPr>
        <p:txBody>
          <a:bodyPr vert="horz" lIns="91435" tIns="45718" rIns="91435" bIns="45718" rtlCol="0"/>
          <a:lstStyle>
            <a:lvl1pPr algn="r">
              <a:defRPr sz="1200"/>
            </a:lvl1pPr>
          </a:lstStyle>
          <a:p>
            <a:fld id="{6D1A8C79-E0F5-444C-981A-DE8491C3625F}" type="datetimeFigureOut">
              <a:rPr lang="en-GB" smtClean="0"/>
              <a:t>02/08/2018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5" tIns="45718" rIns="91435" bIns="45718" rtlCol="0" anchor="ctr"/>
          <a:lstStyle/>
          <a:p>
            <a:endParaRPr lang="en-GB" dirty="0"/>
          </a:p>
        </p:txBody>
      </p:sp>
      <p:sp>
        <p:nvSpPr>
          <p:cNvPr id="5" name="Notes Placeholder 4"/>
          <p:cNvSpPr>
            <a:spLocks noGrp="1"/>
          </p:cNvSpPr>
          <p:nvPr>
            <p:ph type="body" sz="quarter" idx="3"/>
          </p:nvPr>
        </p:nvSpPr>
        <p:spPr>
          <a:xfrm>
            <a:off x="679450" y="4716464"/>
            <a:ext cx="5438775" cy="4467225"/>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1"/>
            <a:ext cx="2946400" cy="496888"/>
          </a:xfrm>
          <a:prstGeom prst="rect">
            <a:avLst/>
          </a:prstGeom>
        </p:spPr>
        <p:txBody>
          <a:bodyPr vert="horz" lIns="91435" tIns="45718" rIns="91435" bIns="4571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1"/>
            <a:ext cx="2946400" cy="496888"/>
          </a:xfrm>
          <a:prstGeom prst="rect">
            <a:avLst/>
          </a:prstGeom>
        </p:spPr>
        <p:txBody>
          <a:bodyPr vert="horz" lIns="91435" tIns="45718" rIns="91435" bIns="45718" rtlCol="0" anchor="b"/>
          <a:lstStyle>
            <a:lvl1pPr algn="r">
              <a:defRPr sz="1200"/>
            </a:lvl1pPr>
          </a:lstStyle>
          <a:p>
            <a:fld id="{E005B922-9648-425E-942A-30A84FD670C4}" type="slidenum">
              <a:rPr lang="en-GB" smtClean="0"/>
              <a:t>‹#›</a:t>
            </a:fld>
            <a:endParaRPr lang="en-GB" dirty="0"/>
          </a:p>
        </p:txBody>
      </p:sp>
    </p:spTree>
    <p:extLst>
      <p:ext uri="{BB962C8B-B14F-4D97-AF65-F5344CB8AC3E}">
        <p14:creationId xmlns:p14="http://schemas.microsoft.com/office/powerpoint/2010/main" val="137663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1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E6C698-D02E-4E32-B43B-0820C95FE094}"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94459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1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E6C698-D02E-4E32-B43B-0820C95FE094}"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944593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1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E6C698-D02E-4E32-B43B-0820C95FE094}"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9445932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46539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dirty="0"/>
              <a:t>Click to edit Master title style</a:t>
            </a:r>
            <a:endParaRPr lang="en-GB" dirty="0"/>
          </a:p>
        </p:txBody>
      </p:sp>
      <p:sp>
        <p:nvSpPr>
          <p:cNvPr id="3" name="Rectangle 15"/>
          <p:cNvSpPr>
            <a:spLocks noGrp="1" noChangeArrowheads="1"/>
          </p:cNvSpPr>
          <p:nvPr>
            <p:ph type="ftr" sz="quarter" idx="10"/>
          </p:nvPr>
        </p:nvSpPr>
        <p:spPr>
          <a:ln/>
        </p:spPr>
        <p:txBody>
          <a:bodyPr/>
          <a:lstStyle>
            <a:lvl1pPr>
              <a:defRPr/>
            </a:lvl1pPr>
          </a:lstStyle>
          <a:p>
            <a:pPr>
              <a:defRPr/>
            </a:pPr>
            <a:fld id="{0347DD35-F3FB-4884-B631-5F1C84D1CE1B}" type="slidenum">
              <a:rPr lang="en-GB"/>
              <a:pPr>
                <a:defRPr/>
              </a:pPr>
              <a:t>‹#›</a:t>
            </a:fld>
            <a:endParaRPr lang="en-GB" dirty="0"/>
          </a:p>
        </p:txBody>
      </p:sp>
      <p:sp>
        <p:nvSpPr>
          <p:cNvPr id="4"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35929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7181474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09532044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1231005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dirty="0"/>
              <a:t>Click to edit Master title style</a:t>
            </a:r>
            <a:endParaRPr lang="en-GB" dirty="0"/>
          </a:p>
        </p:txBody>
      </p:sp>
      <p:sp>
        <p:nvSpPr>
          <p:cNvPr id="3" name="Rectangle 15"/>
          <p:cNvSpPr>
            <a:spLocks noGrp="1" noChangeArrowheads="1"/>
          </p:cNvSpPr>
          <p:nvPr>
            <p:ph type="ftr" sz="quarter" idx="10"/>
          </p:nvPr>
        </p:nvSpPr>
        <p:spPr>
          <a:ln/>
        </p:spPr>
        <p:txBody>
          <a:bodyPr/>
          <a:lstStyle>
            <a:lvl1pPr>
              <a:defRPr/>
            </a:lvl1pPr>
          </a:lstStyle>
          <a:p>
            <a:pPr>
              <a:defRPr/>
            </a:pPr>
            <a:fld id="{0347DD35-F3FB-4884-B631-5F1C84D1CE1B}" type="slidenum">
              <a:rPr lang="en-GB"/>
              <a:pPr>
                <a:defRPr/>
              </a:pPr>
              <a:t>‹#›</a:t>
            </a:fld>
            <a:endParaRPr lang="en-GB" dirty="0"/>
          </a:p>
        </p:txBody>
      </p:sp>
      <p:sp>
        <p:nvSpPr>
          <p:cNvPr id="4"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3780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2517541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6669248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9541629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Content slide">
    <p:spTree>
      <p:nvGrpSpPr>
        <p:cNvPr id="1" name=""/>
        <p:cNvGrpSpPr/>
        <p:nvPr/>
      </p:nvGrpSpPr>
      <p:grpSpPr>
        <a:xfrm>
          <a:off x="0" y="0"/>
          <a:ext cx="0" cy="0"/>
          <a:chOff x="0" y="0"/>
          <a:chExt cx="0" cy="0"/>
        </a:xfrm>
      </p:grpSpPr>
      <p:sp>
        <p:nvSpPr>
          <p:cNvPr id="47" name="Title 1"/>
          <p:cNvSpPr>
            <a:spLocks noGrp="1"/>
          </p:cNvSpPr>
          <p:nvPr>
            <p:ph type="ctrTitle" hasCustomPrompt="1"/>
          </p:nvPr>
        </p:nvSpPr>
        <p:spPr>
          <a:xfrm>
            <a:off x="0" y="345080"/>
            <a:ext cx="3200400" cy="1212791"/>
          </a:xfrm>
          <a:prstGeom prst="rect">
            <a:avLst/>
          </a:prstGeom>
          <a:noFill/>
        </p:spPr>
        <p:txBody>
          <a:bodyPr wrap="square" lIns="0" rtlCol="0" anchor="t" anchorCtr="0">
            <a:noAutofit/>
          </a:bodyPr>
          <a:lstStyle>
            <a:lvl1pPr marL="0" algn="l">
              <a:lnSpc>
                <a:spcPct val="98000"/>
              </a:lnSpc>
              <a:tabLst>
                <a:tab pos="457200" algn="l"/>
              </a:tabLst>
              <a:defRPr lang="en-US" sz="2600" u="sng" dirty="0">
                <a:solidFill>
                  <a:schemeClr val="tx2"/>
                </a:solidFill>
                <a:latin typeface="+mj-lt"/>
                <a:ea typeface="+mn-ea"/>
                <a:cs typeface="Arial"/>
              </a:defRPr>
            </a:lvl1pPr>
          </a:lstStyle>
          <a:p>
            <a:pPr marL="0" lvl="0" algn="l"/>
            <a:r>
              <a:rPr lang="en-US" dirty="0"/>
              <a:t>Click to add title</a:t>
            </a:r>
            <a:br>
              <a:rPr lang="en-US" dirty="0"/>
            </a:br>
            <a:r>
              <a:rPr lang="en-US" dirty="0"/>
              <a:t>in two lines</a:t>
            </a:r>
          </a:p>
        </p:txBody>
      </p:sp>
      <p:sp>
        <p:nvSpPr>
          <p:cNvPr id="12" name="Rectangle 11"/>
          <p:cNvSpPr/>
          <p:nvPr userDrawn="1"/>
        </p:nvSpPr>
        <p:spPr>
          <a:xfrm>
            <a:off x="8903495" y="6618551"/>
            <a:ext cx="228600" cy="1905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3" name="Text Placeholder 2"/>
          <p:cNvSpPr>
            <a:spLocks noGrp="1"/>
          </p:cNvSpPr>
          <p:nvPr>
            <p:ph type="body" sz="quarter" idx="10" hasCustomPrompt="1"/>
          </p:nvPr>
        </p:nvSpPr>
        <p:spPr>
          <a:xfrm>
            <a:off x="203200" y="1727199"/>
            <a:ext cx="8681088" cy="338668"/>
          </a:xfrm>
        </p:spPr>
        <p:txBody>
          <a:bodyPr/>
          <a:lstStyle>
            <a:lvl1pPr marL="0" indent="0" algn="l" defTabSz="1828800" rtl="0" eaLnBrk="1" latinLnBrk="0" hangingPunct="1">
              <a:lnSpc>
                <a:spcPct val="90000"/>
              </a:lnSpc>
              <a:spcBef>
                <a:spcPts val="2000"/>
              </a:spcBef>
              <a:buFont typeface="Arial" panose="020B0604020202020204" pitchFamily="34" charset="0"/>
              <a:buNone/>
              <a:defRPr lang="en-US" sz="1400" b="1" kern="1200" dirty="0" smtClean="0">
                <a:solidFill>
                  <a:schemeClr val="accent2"/>
                </a:solidFill>
                <a:latin typeface="+mn-lt"/>
                <a:ea typeface="+mn-ea"/>
                <a:cs typeface="+mn-cs"/>
              </a:defRPr>
            </a:lvl1pPr>
            <a:lvl2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2pPr>
            <a:lvl3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3pPr>
            <a:lvl4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4pPr>
            <a:lvl5pPr marL="0" indent="0" algn="l" defTabSz="1828800" rtl="0" eaLnBrk="1" latinLnBrk="0" hangingPunct="1">
              <a:lnSpc>
                <a:spcPct val="90000"/>
              </a:lnSpc>
              <a:spcBef>
                <a:spcPts val="2000"/>
              </a:spcBef>
              <a:buFont typeface="Arial" panose="020B0604020202020204" pitchFamily="34" charset="0"/>
              <a:buNone/>
              <a:defRPr lang="en-US" sz="1600" b="1" kern="1200" dirty="0">
                <a:solidFill>
                  <a:schemeClr val="accent1"/>
                </a:solidFill>
                <a:latin typeface="+mn-lt"/>
                <a:ea typeface="+mn-ea"/>
                <a:cs typeface="+mn-cs"/>
              </a:defRPr>
            </a:lvl5pPr>
          </a:lstStyle>
          <a:p>
            <a:pPr lvl="0"/>
            <a:r>
              <a:rPr lang="en-US" dirty="0"/>
              <a:t>Heading</a:t>
            </a:r>
          </a:p>
        </p:txBody>
      </p:sp>
      <p:sp>
        <p:nvSpPr>
          <p:cNvPr id="15" name="Text Placeholder 2"/>
          <p:cNvSpPr>
            <a:spLocks noGrp="1"/>
          </p:cNvSpPr>
          <p:nvPr>
            <p:ph type="body" sz="quarter" idx="11" hasCustomPrompt="1"/>
          </p:nvPr>
        </p:nvSpPr>
        <p:spPr>
          <a:xfrm>
            <a:off x="203200" y="2232779"/>
            <a:ext cx="8681088" cy="4113468"/>
          </a:xfrm>
        </p:spPr>
        <p:txBody>
          <a:bodyPr/>
          <a:lstStyle>
            <a:lvl1pPr marL="0" indent="0" algn="l" defTabSz="1828800" rtl="0" eaLnBrk="1" latinLnBrk="0" hangingPunct="1">
              <a:lnSpc>
                <a:spcPct val="100000"/>
              </a:lnSpc>
              <a:spcBef>
                <a:spcPts val="600"/>
              </a:spcBef>
              <a:buFont typeface="Arial" panose="020B0604020202020204" pitchFamily="34" charset="0"/>
              <a:buNone/>
              <a:defRPr lang="en-US" sz="1000" b="0" kern="1200" dirty="0" smtClean="0">
                <a:solidFill>
                  <a:schemeClr val="accent2"/>
                </a:solidFill>
                <a:latin typeface="+mn-lt"/>
                <a:ea typeface="+mn-ea"/>
                <a:cs typeface="+mn-cs"/>
              </a:defRPr>
            </a:lvl1pPr>
            <a:lvl2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2pPr>
            <a:lvl3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3pPr>
            <a:lvl4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4pPr>
            <a:lvl5pPr marL="0" indent="0" algn="l" defTabSz="1828800" rtl="0" eaLnBrk="1" latinLnBrk="0" hangingPunct="1">
              <a:lnSpc>
                <a:spcPct val="90000"/>
              </a:lnSpc>
              <a:spcBef>
                <a:spcPts val="2000"/>
              </a:spcBef>
              <a:buFont typeface="Arial" panose="020B0604020202020204" pitchFamily="34" charset="0"/>
              <a:buNone/>
              <a:defRPr lang="en-US" sz="1600" b="1" kern="1200" dirty="0">
                <a:solidFill>
                  <a:schemeClr val="accent1"/>
                </a:solidFill>
                <a:latin typeface="+mn-lt"/>
                <a:ea typeface="+mn-ea"/>
                <a:cs typeface="+mn-cs"/>
              </a:defRPr>
            </a:lvl5pPr>
          </a:lstStyle>
          <a:p>
            <a:pPr lvl="0"/>
            <a:r>
              <a:rPr lang="en-US" dirty="0" err="1"/>
              <a:t>Aenean</a:t>
            </a:r>
            <a:r>
              <a:rPr lang="en-US" dirty="0"/>
              <a:t> </a:t>
            </a:r>
            <a:r>
              <a:rPr lang="en-US" dirty="0" err="1"/>
              <a:t>lacus</a:t>
            </a:r>
            <a:r>
              <a:rPr lang="en-US" dirty="0"/>
              <a:t> </a:t>
            </a:r>
            <a:r>
              <a:rPr lang="en-US" dirty="0" err="1"/>
              <a:t>arcu</a:t>
            </a:r>
            <a:r>
              <a:rPr lang="en-US" dirty="0"/>
              <a:t>, tempus </a:t>
            </a:r>
            <a:r>
              <a:rPr lang="en-US" dirty="0" err="1"/>
              <a:t>eu</a:t>
            </a:r>
            <a:r>
              <a:rPr lang="en-US" dirty="0"/>
              <a:t> </a:t>
            </a:r>
            <a:r>
              <a:rPr lang="en-US" dirty="0" err="1"/>
              <a:t>orci</a:t>
            </a:r>
            <a:r>
              <a:rPr lang="en-US" dirty="0"/>
              <a:t> in, </a:t>
            </a:r>
            <a:r>
              <a:rPr lang="en-US" dirty="0" err="1"/>
              <a:t>consectetur</a:t>
            </a:r>
            <a:r>
              <a:rPr lang="en-US" dirty="0"/>
              <a:t> </a:t>
            </a:r>
            <a:r>
              <a:rPr lang="en-US" dirty="0" err="1"/>
              <a:t>congue</a:t>
            </a:r>
            <a:r>
              <a:rPr lang="en-US" dirty="0"/>
              <a:t> </a:t>
            </a:r>
            <a:r>
              <a:rPr lang="en-US" dirty="0" err="1"/>
              <a:t>felis</a:t>
            </a:r>
            <a:r>
              <a:rPr lang="en-US" dirty="0"/>
              <a:t>. </a:t>
            </a:r>
            <a:r>
              <a:rPr lang="en-US" dirty="0" err="1"/>
              <a:t>Donec</a:t>
            </a:r>
            <a:r>
              <a:rPr lang="en-US" dirty="0"/>
              <a:t> </a:t>
            </a:r>
            <a:r>
              <a:rPr lang="en-US" dirty="0" err="1"/>
              <a:t>ut</a:t>
            </a:r>
            <a:r>
              <a:rPr lang="en-US" dirty="0"/>
              <a:t> </a:t>
            </a:r>
            <a:r>
              <a:rPr lang="en-US" dirty="0" err="1"/>
              <a:t>augue</a:t>
            </a:r>
            <a:r>
              <a:rPr lang="en-US" dirty="0"/>
              <a:t> et </a:t>
            </a:r>
            <a:r>
              <a:rPr lang="en-US" dirty="0" err="1"/>
              <a:t>sapien</a:t>
            </a:r>
            <a:r>
              <a:rPr lang="en-US" dirty="0"/>
              <a:t> </a:t>
            </a:r>
            <a:r>
              <a:rPr lang="en-US" dirty="0" err="1"/>
              <a:t>mattis</a:t>
            </a:r>
            <a:r>
              <a:rPr lang="en-US" dirty="0"/>
              <a:t> </a:t>
            </a:r>
            <a:r>
              <a:rPr lang="en-US" dirty="0" err="1"/>
              <a:t>scelerisque</a:t>
            </a:r>
            <a:r>
              <a:rPr lang="en-US" dirty="0"/>
              <a:t>. </a:t>
            </a:r>
            <a:r>
              <a:rPr lang="en-US" dirty="0" err="1"/>
              <a:t>Curabitur</a:t>
            </a:r>
            <a:r>
              <a:rPr lang="en-US" dirty="0"/>
              <a:t> </a:t>
            </a:r>
            <a:r>
              <a:rPr lang="en-US" dirty="0" err="1"/>
              <a:t>eget</a:t>
            </a:r>
            <a:r>
              <a:rPr lang="en-US" dirty="0"/>
              <a:t> </a:t>
            </a:r>
            <a:r>
              <a:rPr lang="en-US" dirty="0" err="1"/>
              <a:t>nunc</a:t>
            </a:r>
            <a:r>
              <a:rPr lang="en-US" dirty="0"/>
              <a:t> vitae </a:t>
            </a:r>
            <a:r>
              <a:rPr lang="en-US" dirty="0" err="1"/>
              <a:t>orci</a:t>
            </a:r>
            <a:r>
              <a:rPr lang="en-US" dirty="0"/>
              <a:t> </a:t>
            </a:r>
            <a:r>
              <a:rPr lang="en-US" dirty="0" err="1"/>
              <a:t>commodo</a:t>
            </a:r>
            <a:r>
              <a:rPr lang="en-US" dirty="0"/>
              <a:t> </a:t>
            </a:r>
            <a:r>
              <a:rPr lang="en-US" dirty="0" err="1"/>
              <a:t>accumsan</a:t>
            </a:r>
            <a:r>
              <a:rPr lang="en-US" dirty="0"/>
              <a:t>. </a:t>
            </a:r>
          </a:p>
          <a:p>
            <a:pPr lvl="0"/>
            <a:r>
              <a:rPr lang="en-US" dirty="0" err="1"/>
              <a:t>Pellentesque</a:t>
            </a:r>
            <a:r>
              <a:rPr lang="en-US" dirty="0"/>
              <a:t> </a:t>
            </a:r>
            <a:r>
              <a:rPr lang="en-US" dirty="0" err="1"/>
              <a:t>sodales</a:t>
            </a:r>
            <a:r>
              <a:rPr lang="en-US" dirty="0"/>
              <a:t> </a:t>
            </a:r>
            <a:r>
              <a:rPr lang="en-US" dirty="0" err="1"/>
              <a:t>purus</a:t>
            </a:r>
            <a:r>
              <a:rPr lang="en-US" dirty="0"/>
              <a:t> et dui convallis, </a:t>
            </a:r>
            <a:r>
              <a:rPr lang="en-US" dirty="0" err="1"/>
              <a:t>sed</a:t>
            </a:r>
            <a:r>
              <a:rPr lang="en-US" dirty="0"/>
              <a:t> </a:t>
            </a:r>
            <a:r>
              <a:rPr lang="en-US" dirty="0" err="1"/>
              <a:t>facilisis</a:t>
            </a:r>
            <a:r>
              <a:rPr lang="en-US" dirty="0"/>
              <a:t> lorem </a:t>
            </a:r>
            <a:r>
              <a:rPr lang="en-US" dirty="0" err="1"/>
              <a:t>volutpat</a:t>
            </a:r>
            <a:r>
              <a:rPr lang="en-US" dirty="0"/>
              <a:t>. Integer non </a:t>
            </a:r>
            <a:r>
              <a:rPr lang="en-US" dirty="0" err="1"/>
              <a:t>elit</a:t>
            </a:r>
            <a:r>
              <a:rPr lang="en-US" dirty="0"/>
              <a:t> </a:t>
            </a:r>
            <a:r>
              <a:rPr lang="en-US" dirty="0" err="1"/>
              <a:t>lacinia</a:t>
            </a:r>
            <a:r>
              <a:rPr lang="en-US" dirty="0"/>
              <a:t> </a:t>
            </a:r>
            <a:r>
              <a:rPr lang="en-US" dirty="0" err="1"/>
              <a:t>diam</a:t>
            </a:r>
            <a:r>
              <a:rPr lang="en-US" dirty="0"/>
              <a:t> </a:t>
            </a:r>
            <a:r>
              <a:rPr lang="en-US" dirty="0" err="1"/>
              <a:t>venenatis</a:t>
            </a:r>
            <a:r>
              <a:rPr lang="en-US" dirty="0"/>
              <a:t> </a:t>
            </a:r>
            <a:r>
              <a:rPr lang="en-US" dirty="0" err="1"/>
              <a:t>consequat</a:t>
            </a:r>
            <a:r>
              <a:rPr lang="en-US" dirty="0"/>
              <a:t>. </a:t>
            </a:r>
          </a:p>
          <a:p>
            <a:pPr lvl="0"/>
            <a:r>
              <a:rPr lang="en-US" dirty="0" err="1"/>
              <a:t>Donec</a:t>
            </a:r>
            <a:r>
              <a:rPr lang="en-US" dirty="0"/>
              <a:t> maximus pharetra </a:t>
            </a:r>
            <a:r>
              <a:rPr lang="en-US" dirty="0" err="1"/>
              <a:t>sapien</a:t>
            </a:r>
            <a:r>
              <a:rPr lang="en-US" dirty="0"/>
              <a:t> sit </a:t>
            </a:r>
            <a:r>
              <a:rPr lang="en-US" dirty="0" err="1"/>
              <a:t>amet</a:t>
            </a:r>
            <a:r>
              <a:rPr lang="en-US" dirty="0"/>
              <a:t> </a:t>
            </a:r>
            <a:r>
              <a:rPr lang="en-US" dirty="0" err="1"/>
              <a:t>rhoncus</a:t>
            </a:r>
            <a:r>
              <a:rPr lang="en-US" dirty="0"/>
              <a:t>. </a:t>
            </a:r>
            <a:r>
              <a:rPr lang="en-US" dirty="0" err="1"/>
              <a:t>Vestibulum</a:t>
            </a:r>
            <a:r>
              <a:rPr lang="en-US" dirty="0"/>
              <a:t> </a:t>
            </a:r>
            <a:r>
              <a:rPr lang="en-US" dirty="0" err="1"/>
              <a:t>consequat</a:t>
            </a:r>
            <a:r>
              <a:rPr lang="en-US" dirty="0"/>
              <a:t> ligula </a:t>
            </a:r>
            <a:r>
              <a:rPr lang="en-US" dirty="0" err="1"/>
              <a:t>nunc</a:t>
            </a:r>
            <a:r>
              <a:rPr lang="en-US" dirty="0"/>
              <a:t>, ac </a:t>
            </a:r>
            <a:r>
              <a:rPr lang="en-US" dirty="0" err="1"/>
              <a:t>auctor</a:t>
            </a:r>
            <a:r>
              <a:rPr lang="en-US" dirty="0"/>
              <a:t> </a:t>
            </a:r>
            <a:r>
              <a:rPr lang="en-US" dirty="0" err="1"/>
              <a:t>massa</a:t>
            </a:r>
            <a:r>
              <a:rPr lang="en-US" dirty="0"/>
              <a:t> </a:t>
            </a:r>
            <a:r>
              <a:rPr lang="en-US" dirty="0" err="1"/>
              <a:t>luctus</a:t>
            </a:r>
            <a:r>
              <a:rPr lang="en-US" dirty="0"/>
              <a:t> a. </a:t>
            </a:r>
            <a:r>
              <a:rPr lang="en-US" dirty="0" err="1"/>
              <a:t>Suspendisse</a:t>
            </a:r>
            <a:r>
              <a:rPr lang="en-US" dirty="0"/>
              <a:t> ex mi, </a:t>
            </a:r>
            <a:r>
              <a:rPr lang="en-US" dirty="0" err="1"/>
              <a:t>imperdiet</a:t>
            </a:r>
            <a:r>
              <a:rPr lang="en-US" dirty="0"/>
              <a:t> et </a:t>
            </a:r>
            <a:r>
              <a:rPr lang="en-US" dirty="0" err="1"/>
              <a:t>risus</a:t>
            </a:r>
            <a:r>
              <a:rPr lang="en-US" dirty="0"/>
              <a:t> </a:t>
            </a:r>
            <a:r>
              <a:rPr lang="en-US" dirty="0" err="1"/>
              <a:t>tincidunt</a:t>
            </a:r>
            <a:r>
              <a:rPr lang="en-US" dirty="0"/>
              <a:t>, </a:t>
            </a:r>
            <a:r>
              <a:rPr lang="en-US" dirty="0" err="1"/>
              <a:t>varius</a:t>
            </a:r>
            <a:r>
              <a:rPr lang="en-US" dirty="0"/>
              <a:t> </a:t>
            </a:r>
            <a:r>
              <a:rPr lang="en-US" dirty="0" err="1"/>
              <a:t>viverra</a:t>
            </a:r>
            <a:r>
              <a:rPr lang="en-US" dirty="0"/>
              <a:t> lorem.</a:t>
            </a:r>
          </a:p>
          <a:p>
            <a:pPr lvl="0"/>
            <a:r>
              <a:rPr lang="en-US" dirty="0"/>
              <a:t>Description text in Dark Grey and 24pt size. </a:t>
            </a:r>
            <a:r>
              <a:rPr lang="en-US" dirty="0" err="1"/>
              <a:t>Aenean</a:t>
            </a:r>
            <a:r>
              <a:rPr lang="en-US" dirty="0"/>
              <a:t> </a:t>
            </a:r>
            <a:r>
              <a:rPr lang="en-US" dirty="0" err="1"/>
              <a:t>lacus</a:t>
            </a:r>
            <a:r>
              <a:rPr lang="en-US" dirty="0"/>
              <a:t> </a:t>
            </a:r>
            <a:r>
              <a:rPr lang="en-US" dirty="0" err="1"/>
              <a:t>arcu</a:t>
            </a:r>
            <a:r>
              <a:rPr lang="en-US" dirty="0"/>
              <a:t>, tempus </a:t>
            </a:r>
            <a:r>
              <a:rPr lang="en-US" dirty="0" err="1"/>
              <a:t>eu</a:t>
            </a:r>
            <a:r>
              <a:rPr lang="en-US" dirty="0"/>
              <a:t> </a:t>
            </a:r>
            <a:r>
              <a:rPr lang="en-US" dirty="0" err="1"/>
              <a:t>orci</a:t>
            </a:r>
            <a:r>
              <a:rPr lang="en-US" dirty="0"/>
              <a:t> in, </a:t>
            </a:r>
            <a:r>
              <a:rPr lang="en-US" dirty="0" err="1"/>
              <a:t>consectetur</a:t>
            </a:r>
            <a:r>
              <a:rPr lang="en-US" dirty="0"/>
              <a:t> </a:t>
            </a:r>
            <a:r>
              <a:rPr lang="en-US" dirty="0" err="1"/>
              <a:t>congue</a:t>
            </a:r>
            <a:r>
              <a:rPr lang="en-US" dirty="0"/>
              <a:t> </a:t>
            </a:r>
            <a:r>
              <a:rPr lang="en-US" dirty="0" err="1"/>
              <a:t>felis</a:t>
            </a:r>
            <a:r>
              <a:rPr lang="en-US" dirty="0"/>
              <a:t>. </a:t>
            </a:r>
            <a:r>
              <a:rPr lang="en-US" dirty="0" err="1"/>
              <a:t>Donec</a:t>
            </a:r>
            <a:r>
              <a:rPr lang="en-US" dirty="0"/>
              <a:t> </a:t>
            </a:r>
            <a:r>
              <a:rPr lang="en-US" dirty="0" err="1"/>
              <a:t>ut</a:t>
            </a:r>
            <a:r>
              <a:rPr lang="en-US" dirty="0"/>
              <a:t> </a:t>
            </a:r>
            <a:r>
              <a:rPr lang="en-US" dirty="0" err="1"/>
              <a:t>augue</a:t>
            </a:r>
            <a:r>
              <a:rPr lang="en-US" dirty="0"/>
              <a:t> et </a:t>
            </a:r>
            <a:r>
              <a:rPr lang="en-US" dirty="0" err="1"/>
              <a:t>sapien</a:t>
            </a:r>
            <a:r>
              <a:rPr lang="en-US" dirty="0"/>
              <a:t> </a:t>
            </a:r>
            <a:r>
              <a:rPr lang="en-US" dirty="0" err="1"/>
              <a:t>mattis</a:t>
            </a:r>
            <a:r>
              <a:rPr lang="en-US" dirty="0"/>
              <a:t> </a:t>
            </a:r>
            <a:r>
              <a:rPr lang="en-US" dirty="0" err="1"/>
              <a:t>scelerisque</a:t>
            </a:r>
            <a:r>
              <a:rPr lang="en-US" dirty="0"/>
              <a:t>. </a:t>
            </a:r>
            <a:r>
              <a:rPr lang="en-US" dirty="0" err="1"/>
              <a:t>Curabitur</a:t>
            </a:r>
            <a:r>
              <a:rPr lang="en-US" dirty="0"/>
              <a:t> </a:t>
            </a:r>
            <a:r>
              <a:rPr lang="en-US" dirty="0" err="1"/>
              <a:t>eget</a:t>
            </a:r>
            <a:r>
              <a:rPr lang="en-US" dirty="0"/>
              <a:t> </a:t>
            </a:r>
            <a:r>
              <a:rPr lang="en-US" dirty="0" err="1"/>
              <a:t>nunc</a:t>
            </a:r>
            <a:r>
              <a:rPr lang="en-US" dirty="0"/>
              <a:t> vitae </a:t>
            </a:r>
            <a:r>
              <a:rPr lang="en-US" dirty="0" err="1"/>
              <a:t>orci</a:t>
            </a:r>
            <a:r>
              <a:rPr lang="en-US" dirty="0"/>
              <a:t> </a:t>
            </a:r>
            <a:r>
              <a:rPr lang="en-US" dirty="0" err="1"/>
              <a:t>commodo</a:t>
            </a:r>
            <a:r>
              <a:rPr lang="en-US" dirty="0"/>
              <a:t> </a:t>
            </a:r>
            <a:r>
              <a:rPr lang="en-US" dirty="0" err="1"/>
              <a:t>accumsan</a:t>
            </a:r>
            <a:r>
              <a:rPr lang="en-US" dirty="0"/>
              <a:t>. </a:t>
            </a:r>
          </a:p>
          <a:p>
            <a:pPr lvl="0"/>
            <a:r>
              <a:rPr lang="en-US" dirty="0" err="1"/>
              <a:t>Pellentesque</a:t>
            </a:r>
            <a:r>
              <a:rPr lang="en-US" dirty="0"/>
              <a:t> </a:t>
            </a:r>
            <a:r>
              <a:rPr lang="en-US" dirty="0" err="1"/>
              <a:t>sodales</a:t>
            </a:r>
            <a:r>
              <a:rPr lang="en-US" dirty="0"/>
              <a:t> </a:t>
            </a:r>
            <a:r>
              <a:rPr lang="en-US" dirty="0" err="1"/>
              <a:t>purus</a:t>
            </a:r>
            <a:r>
              <a:rPr lang="en-US" dirty="0"/>
              <a:t> et dui convallis, </a:t>
            </a:r>
            <a:r>
              <a:rPr lang="en-US" dirty="0" err="1"/>
              <a:t>sed</a:t>
            </a:r>
            <a:r>
              <a:rPr lang="en-US" dirty="0"/>
              <a:t> </a:t>
            </a:r>
            <a:r>
              <a:rPr lang="en-US" dirty="0" err="1"/>
              <a:t>facilisis</a:t>
            </a:r>
            <a:r>
              <a:rPr lang="en-US" dirty="0"/>
              <a:t> lorem </a:t>
            </a:r>
            <a:r>
              <a:rPr lang="en-US" dirty="0" err="1"/>
              <a:t>volutpat</a:t>
            </a:r>
            <a:r>
              <a:rPr lang="en-US" dirty="0"/>
              <a:t>. Integer non </a:t>
            </a:r>
            <a:r>
              <a:rPr lang="en-US" dirty="0" err="1"/>
              <a:t>elit</a:t>
            </a:r>
            <a:r>
              <a:rPr lang="en-US" dirty="0"/>
              <a:t> </a:t>
            </a:r>
            <a:r>
              <a:rPr lang="en-US" dirty="0" err="1"/>
              <a:t>lacinia</a:t>
            </a:r>
            <a:r>
              <a:rPr lang="en-US" dirty="0"/>
              <a:t> </a:t>
            </a:r>
            <a:r>
              <a:rPr lang="en-US" dirty="0" err="1"/>
              <a:t>diam</a:t>
            </a:r>
            <a:r>
              <a:rPr lang="en-US" dirty="0"/>
              <a:t> </a:t>
            </a:r>
            <a:r>
              <a:rPr lang="en-US" dirty="0" err="1"/>
              <a:t>venenatis</a:t>
            </a:r>
            <a:r>
              <a:rPr lang="en-US" dirty="0"/>
              <a:t> </a:t>
            </a:r>
            <a:r>
              <a:rPr lang="en-US" dirty="0" err="1"/>
              <a:t>consequat</a:t>
            </a:r>
            <a:r>
              <a:rPr lang="en-US" dirty="0"/>
              <a:t>. </a:t>
            </a:r>
          </a:p>
          <a:p>
            <a:pPr lvl="0"/>
            <a:r>
              <a:rPr lang="en-US" dirty="0" err="1"/>
              <a:t>Donec</a:t>
            </a:r>
            <a:r>
              <a:rPr lang="en-US" dirty="0"/>
              <a:t> maximus pharetra </a:t>
            </a:r>
            <a:r>
              <a:rPr lang="en-US" dirty="0" err="1"/>
              <a:t>sapien</a:t>
            </a:r>
            <a:r>
              <a:rPr lang="en-US" dirty="0"/>
              <a:t> sit </a:t>
            </a:r>
            <a:r>
              <a:rPr lang="en-US" dirty="0" err="1"/>
              <a:t>amet</a:t>
            </a:r>
            <a:r>
              <a:rPr lang="en-US" dirty="0"/>
              <a:t> </a:t>
            </a:r>
            <a:r>
              <a:rPr lang="en-US" dirty="0" err="1"/>
              <a:t>rhoncus</a:t>
            </a:r>
            <a:r>
              <a:rPr lang="en-US" dirty="0"/>
              <a:t>. </a:t>
            </a:r>
            <a:r>
              <a:rPr lang="en-US" dirty="0" err="1"/>
              <a:t>Vestibulum</a:t>
            </a:r>
            <a:r>
              <a:rPr lang="en-US" dirty="0"/>
              <a:t> </a:t>
            </a:r>
            <a:r>
              <a:rPr lang="en-US" dirty="0" err="1"/>
              <a:t>consequat</a:t>
            </a:r>
            <a:r>
              <a:rPr lang="en-US" dirty="0"/>
              <a:t> ligula </a:t>
            </a:r>
            <a:r>
              <a:rPr lang="en-US" dirty="0" err="1"/>
              <a:t>nunc</a:t>
            </a:r>
            <a:r>
              <a:rPr lang="en-US" dirty="0"/>
              <a:t>, ac </a:t>
            </a:r>
            <a:r>
              <a:rPr lang="en-US" dirty="0" err="1"/>
              <a:t>auctor</a:t>
            </a:r>
            <a:r>
              <a:rPr lang="en-US" dirty="0"/>
              <a:t> </a:t>
            </a:r>
            <a:r>
              <a:rPr lang="en-US" dirty="0" err="1"/>
              <a:t>massa</a:t>
            </a:r>
            <a:r>
              <a:rPr lang="en-US" dirty="0"/>
              <a:t> </a:t>
            </a:r>
            <a:r>
              <a:rPr lang="en-US" dirty="0" err="1"/>
              <a:t>luctus</a:t>
            </a:r>
            <a:r>
              <a:rPr lang="en-US" dirty="0"/>
              <a:t> a. </a:t>
            </a:r>
            <a:r>
              <a:rPr lang="en-US" dirty="0" err="1"/>
              <a:t>Suspendisse</a:t>
            </a:r>
            <a:r>
              <a:rPr lang="en-US" dirty="0"/>
              <a:t> ex mi, </a:t>
            </a:r>
            <a:r>
              <a:rPr lang="en-US" dirty="0" err="1"/>
              <a:t>imperdiet</a:t>
            </a:r>
            <a:r>
              <a:rPr lang="en-US" dirty="0"/>
              <a:t> et </a:t>
            </a:r>
            <a:r>
              <a:rPr lang="en-US" dirty="0" err="1"/>
              <a:t>risus</a:t>
            </a:r>
            <a:r>
              <a:rPr lang="en-US" dirty="0"/>
              <a:t> </a:t>
            </a:r>
            <a:r>
              <a:rPr lang="en-US" dirty="0" err="1"/>
              <a:t>tincidunt</a:t>
            </a:r>
            <a:r>
              <a:rPr lang="en-US" dirty="0"/>
              <a:t>, </a:t>
            </a:r>
            <a:r>
              <a:rPr lang="en-US" dirty="0" err="1"/>
              <a:t>varius</a:t>
            </a:r>
            <a:r>
              <a:rPr lang="en-US" dirty="0"/>
              <a:t> </a:t>
            </a:r>
            <a:r>
              <a:rPr lang="en-US" dirty="0" err="1"/>
              <a:t>viverra</a:t>
            </a:r>
            <a:r>
              <a:rPr lang="en-US" dirty="0"/>
              <a:t> lorem.</a:t>
            </a:r>
          </a:p>
          <a:p>
            <a:pPr lvl="0"/>
            <a:r>
              <a:rPr lang="en-US" dirty="0" err="1"/>
              <a:t>Aenean</a:t>
            </a:r>
            <a:r>
              <a:rPr lang="en-US" dirty="0"/>
              <a:t> </a:t>
            </a:r>
            <a:r>
              <a:rPr lang="en-US" dirty="0" err="1"/>
              <a:t>lacus</a:t>
            </a:r>
            <a:r>
              <a:rPr lang="en-US" dirty="0"/>
              <a:t> </a:t>
            </a:r>
            <a:r>
              <a:rPr lang="en-US" dirty="0" err="1"/>
              <a:t>arcu</a:t>
            </a:r>
            <a:r>
              <a:rPr lang="en-US" dirty="0"/>
              <a:t>, tempus </a:t>
            </a:r>
            <a:r>
              <a:rPr lang="en-US" dirty="0" err="1"/>
              <a:t>eu</a:t>
            </a:r>
            <a:r>
              <a:rPr lang="en-US" dirty="0"/>
              <a:t> </a:t>
            </a:r>
            <a:r>
              <a:rPr lang="en-US" dirty="0" err="1"/>
              <a:t>orci</a:t>
            </a:r>
            <a:r>
              <a:rPr lang="en-US" dirty="0"/>
              <a:t> in, </a:t>
            </a:r>
            <a:r>
              <a:rPr lang="en-US" dirty="0" err="1"/>
              <a:t>consectetur</a:t>
            </a:r>
            <a:r>
              <a:rPr lang="en-US" dirty="0"/>
              <a:t> </a:t>
            </a:r>
            <a:r>
              <a:rPr lang="en-US" dirty="0" err="1"/>
              <a:t>congue</a:t>
            </a:r>
            <a:r>
              <a:rPr lang="en-US" dirty="0"/>
              <a:t> </a:t>
            </a:r>
            <a:r>
              <a:rPr lang="en-US" dirty="0" err="1"/>
              <a:t>felis</a:t>
            </a:r>
            <a:r>
              <a:rPr lang="en-US" dirty="0"/>
              <a:t>. </a:t>
            </a:r>
            <a:r>
              <a:rPr lang="en-US" dirty="0" err="1"/>
              <a:t>Donec</a:t>
            </a:r>
            <a:r>
              <a:rPr lang="en-US" dirty="0"/>
              <a:t> </a:t>
            </a:r>
            <a:r>
              <a:rPr lang="en-US" dirty="0" err="1"/>
              <a:t>ut</a:t>
            </a:r>
            <a:r>
              <a:rPr lang="en-US" dirty="0"/>
              <a:t> </a:t>
            </a:r>
            <a:r>
              <a:rPr lang="en-US" dirty="0" err="1"/>
              <a:t>augue</a:t>
            </a:r>
            <a:r>
              <a:rPr lang="en-US" dirty="0"/>
              <a:t> et </a:t>
            </a:r>
            <a:r>
              <a:rPr lang="en-US" dirty="0" err="1"/>
              <a:t>sapien</a:t>
            </a:r>
            <a:r>
              <a:rPr lang="en-US" dirty="0"/>
              <a:t> </a:t>
            </a:r>
            <a:r>
              <a:rPr lang="en-US" dirty="0" err="1"/>
              <a:t>mattis</a:t>
            </a:r>
            <a:r>
              <a:rPr lang="en-US" dirty="0"/>
              <a:t> </a:t>
            </a:r>
            <a:r>
              <a:rPr lang="en-US" dirty="0" err="1"/>
              <a:t>scelerisque</a:t>
            </a:r>
            <a:r>
              <a:rPr lang="en-US" dirty="0"/>
              <a:t>. </a:t>
            </a:r>
            <a:r>
              <a:rPr lang="en-US" dirty="0" err="1"/>
              <a:t>Curabitur</a:t>
            </a:r>
            <a:r>
              <a:rPr lang="en-US" dirty="0"/>
              <a:t> </a:t>
            </a:r>
            <a:r>
              <a:rPr lang="en-US" dirty="0" err="1"/>
              <a:t>eget</a:t>
            </a:r>
            <a:r>
              <a:rPr lang="en-US" dirty="0"/>
              <a:t> </a:t>
            </a:r>
            <a:r>
              <a:rPr lang="en-US" dirty="0" err="1"/>
              <a:t>nunc</a:t>
            </a:r>
            <a:r>
              <a:rPr lang="en-US" dirty="0"/>
              <a:t> vitae </a:t>
            </a:r>
            <a:r>
              <a:rPr lang="en-US" dirty="0" err="1"/>
              <a:t>orci</a:t>
            </a:r>
            <a:r>
              <a:rPr lang="en-US" dirty="0"/>
              <a:t> </a:t>
            </a:r>
            <a:r>
              <a:rPr lang="en-US" dirty="0" err="1"/>
              <a:t>commodo</a:t>
            </a:r>
            <a:r>
              <a:rPr lang="en-US" dirty="0"/>
              <a:t> </a:t>
            </a:r>
            <a:r>
              <a:rPr lang="en-US" dirty="0" err="1"/>
              <a:t>accumsan</a:t>
            </a:r>
            <a:r>
              <a:rPr lang="en-US" dirty="0"/>
              <a:t>. </a:t>
            </a:r>
          </a:p>
          <a:p>
            <a:pPr lvl="0"/>
            <a:r>
              <a:rPr lang="en-US" dirty="0" err="1"/>
              <a:t>Pellentesque</a:t>
            </a:r>
            <a:r>
              <a:rPr lang="en-US" dirty="0"/>
              <a:t> </a:t>
            </a:r>
            <a:r>
              <a:rPr lang="en-US" dirty="0" err="1"/>
              <a:t>sodales</a:t>
            </a:r>
            <a:r>
              <a:rPr lang="en-US" dirty="0"/>
              <a:t> </a:t>
            </a:r>
            <a:r>
              <a:rPr lang="en-US" dirty="0" err="1"/>
              <a:t>purus</a:t>
            </a:r>
            <a:r>
              <a:rPr lang="en-US" dirty="0"/>
              <a:t> et dui convallis, </a:t>
            </a:r>
            <a:r>
              <a:rPr lang="en-US" dirty="0" err="1"/>
              <a:t>sed</a:t>
            </a:r>
            <a:r>
              <a:rPr lang="en-US" dirty="0"/>
              <a:t> </a:t>
            </a:r>
            <a:r>
              <a:rPr lang="en-US" dirty="0" err="1"/>
              <a:t>facilisis</a:t>
            </a:r>
            <a:r>
              <a:rPr lang="en-US" dirty="0"/>
              <a:t> lorem </a:t>
            </a:r>
            <a:r>
              <a:rPr lang="en-US" dirty="0" err="1"/>
              <a:t>volutpat</a:t>
            </a:r>
            <a:r>
              <a:rPr lang="en-US" dirty="0"/>
              <a:t>. Integer non </a:t>
            </a:r>
            <a:r>
              <a:rPr lang="en-US" dirty="0" err="1"/>
              <a:t>elit</a:t>
            </a:r>
            <a:r>
              <a:rPr lang="en-US" dirty="0"/>
              <a:t> </a:t>
            </a:r>
            <a:r>
              <a:rPr lang="en-US" dirty="0" err="1"/>
              <a:t>lacinia</a:t>
            </a:r>
            <a:r>
              <a:rPr lang="en-US" dirty="0"/>
              <a:t> </a:t>
            </a:r>
            <a:r>
              <a:rPr lang="en-US" dirty="0" err="1"/>
              <a:t>diam</a:t>
            </a:r>
            <a:r>
              <a:rPr lang="en-US" dirty="0"/>
              <a:t> </a:t>
            </a:r>
            <a:r>
              <a:rPr lang="en-US" dirty="0" err="1"/>
              <a:t>venenatis</a:t>
            </a:r>
            <a:r>
              <a:rPr lang="en-US" dirty="0"/>
              <a:t> </a:t>
            </a:r>
            <a:r>
              <a:rPr lang="en-US" dirty="0" err="1"/>
              <a:t>consequat</a:t>
            </a:r>
            <a:r>
              <a:rPr lang="en-US" dirty="0"/>
              <a:t>. </a:t>
            </a:r>
          </a:p>
          <a:p>
            <a:pPr lvl="0"/>
            <a:r>
              <a:rPr lang="en-US" dirty="0" err="1"/>
              <a:t>Donec</a:t>
            </a:r>
            <a:r>
              <a:rPr lang="en-US" dirty="0"/>
              <a:t> maximus pharetra </a:t>
            </a:r>
            <a:r>
              <a:rPr lang="en-US" dirty="0" err="1"/>
              <a:t>sapien</a:t>
            </a:r>
            <a:r>
              <a:rPr lang="en-US" dirty="0"/>
              <a:t> sit </a:t>
            </a:r>
            <a:r>
              <a:rPr lang="en-US" dirty="0" err="1"/>
              <a:t>amet</a:t>
            </a:r>
            <a:r>
              <a:rPr lang="en-US" dirty="0"/>
              <a:t> </a:t>
            </a:r>
            <a:r>
              <a:rPr lang="en-US" dirty="0" err="1"/>
              <a:t>rhoncus</a:t>
            </a:r>
            <a:r>
              <a:rPr lang="en-US" dirty="0"/>
              <a:t>. </a:t>
            </a:r>
            <a:r>
              <a:rPr lang="en-US" dirty="0" err="1"/>
              <a:t>Vestibulum</a:t>
            </a:r>
            <a:r>
              <a:rPr lang="en-US" dirty="0"/>
              <a:t> </a:t>
            </a:r>
            <a:r>
              <a:rPr lang="en-US" dirty="0" err="1"/>
              <a:t>consequat</a:t>
            </a:r>
            <a:r>
              <a:rPr lang="en-US" dirty="0"/>
              <a:t> ligula </a:t>
            </a:r>
            <a:r>
              <a:rPr lang="en-US" dirty="0" err="1"/>
              <a:t>nunc</a:t>
            </a:r>
            <a:r>
              <a:rPr lang="en-US" dirty="0"/>
              <a:t>, ac </a:t>
            </a:r>
            <a:r>
              <a:rPr lang="en-US" dirty="0" err="1"/>
              <a:t>auctor</a:t>
            </a:r>
            <a:r>
              <a:rPr lang="en-US" dirty="0"/>
              <a:t> </a:t>
            </a:r>
            <a:r>
              <a:rPr lang="en-US" dirty="0" err="1"/>
              <a:t>massa</a:t>
            </a:r>
            <a:r>
              <a:rPr lang="en-US" dirty="0"/>
              <a:t> </a:t>
            </a:r>
            <a:r>
              <a:rPr lang="en-US" dirty="0" err="1"/>
              <a:t>luctus</a:t>
            </a:r>
            <a:r>
              <a:rPr lang="en-US" dirty="0"/>
              <a:t> a. </a:t>
            </a:r>
            <a:r>
              <a:rPr lang="en-US" dirty="0" err="1"/>
              <a:t>Suspendisse</a:t>
            </a:r>
            <a:r>
              <a:rPr lang="en-US" dirty="0"/>
              <a:t> ex mi, </a:t>
            </a:r>
            <a:r>
              <a:rPr lang="en-US" dirty="0" err="1"/>
              <a:t>imperdiet</a:t>
            </a:r>
            <a:r>
              <a:rPr lang="en-US" dirty="0"/>
              <a:t> et </a:t>
            </a:r>
            <a:r>
              <a:rPr lang="en-US" dirty="0" err="1"/>
              <a:t>risus</a:t>
            </a:r>
            <a:r>
              <a:rPr lang="en-US" dirty="0"/>
              <a:t> </a:t>
            </a:r>
            <a:r>
              <a:rPr lang="en-US" dirty="0" err="1"/>
              <a:t>tincidunt</a:t>
            </a:r>
            <a:r>
              <a:rPr lang="en-US" dirty="0"/>
              <a:t>, </a:t>
            </a:r>
            <a:r>
              <a:rPr lang="en-US" dirty="0" err="1"/>
              <a:t>varius</a:t>
            </a:r>
            <a:r>
              <a:rPr lang="en-US" dirty="0"/>
              <a:t> </a:t>
            </a:r>
            <a:r>
              <a:rPr lang="en-US" dirty="0" err="1"/>
              <a:t>viverra</a:t>
            </a:r>
            <a:r>
              <a:rPr lang="en-US" dirty="0"/>
              <a:t> lorem.</a:t>
            </a:r>
          </a:p>
          <a:p>
            <a:pPr lvl="0"/>
            <a:endParaRPr lang="en-US" dirty="0"/>
          </a:p>
        </p:txBody>
      </p:sp>
      <p:sp>
        <p:nvSpPr>
          <p:cNvPr id="16" name="Text Placeholder 2"/>
          <p:cNvSpPr>
            <a:spLocks noGrp="1"/>
          </p:cNvSpPr>
          <p:nvPr>
            <p:ph type="body" sz="quarter" idx="12" hasCustomPrompt="1"/>
          </p:nvPr>
        </p:nvSpPr>
        <p:spPr>
          <a:xfrm>
            <a:off x="203207" y="79417"/>
            <a:ext cx="1001713" cy="165059"/>
          </a:xfrm>
        </p:spPr>
        <p:txBody>
          <a:bodyPr wrap="none" tIns="0" bIns="0" anchor="ctr" anchorCtr="0"/>
          <a:lstStyle>
            <a:lvl1pPr marL="0" indent="0" algn="l" defTabSz="1828800" rtl="0" eaLnBrk="1" latinLnBrk="0" hangingPunct="1">
              <a:lnSpc>
                <a:spcPct val="90000"/>
              </a:lnSpc>
              <a:spcBef>
                <a:spcPts val="2000"/>
              </a:spcBef>
              <a:buFont typeface="Arial" panose="020B0604020202020204" pitchFamily="34" charset="0"/>
              <a:buNone/>
              <a:defRPr lang="en-US" sz="800" b="0" kern="1200" dirty="0" smtClean="0">
                <a:solidFill>
                  <a:schemeClr val="accent2"/>
                </a:solidFill>
                <a:latin typeface="+mn-lt"/>
                <a:ea typeface="+mn-ea"/>
                <a:cs typeface="+mn-cs"/>
              </a:defRPr>
            </a:lvl1pPr>
            <a:lvl2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2pPr>
            <a:lvl3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3pPr>
            <a:lvl4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4pPr>
            <a:lvl5pPr marL="0" indent="0" algn="l" defTabSz="1828800" rtl="0" eaLnBrk="1" latinLnBrk="0" hangingPunct="1">
              <a:lnSpc>
                <a:spcPct val="90000"/>
              </a:lnSpc>
              <a:spcBef>
                <a:spcPts val="2000"/>
              </a:spcBef>
              <a:buFont typeface="Arial" panose="020B0604020202020204" pitchFamily="34" charset="0"/>
              <a:buNone/>
              <a:defRPr lang="en-US" sz="1600" b="1" kern="1200" dirty="0">
                <a:solidFill>
                  <a:schemeClr val="accent1"/>
                </a:solidFill>
                <a:latin typeface="+mn-lt"/>
                <a:ea typeface="+mn-ea"/>
                <a:cs typeface="+mn-cs"/>
              </a:defRPr>
            </a:lvl5pPr>
          </a:lstStyle>
          <a:p>
            <a:pPr lvl="0"/>
            <a:r>
              <a:rPr lang="en-US" dirty="0"/>
              <a:t>0.0 Section name</a:t>
            </a:r>
          </a:p>
        </p:txBody>
      </p:sp>
      <p:sp>
        <p:nvSpPr>
          <p:cNvPr id="19" name="Shape 257"/>
          <p:cNvSpPr txBox="1">
            <a:spLocks/>
          </p:cNvSpPr>
          <p:nvPr userDrawn="1"/>
        </p:nvSpPr>
        <p:spPr>
          <a:xfrm>
            <a:off x="8884295" y="6583847"/>
            <a:ext cx="197169" cy="259900"/>
          </a:xfrm>
          <a:prstGeom prst="rect">
            <a:avLst/>
          </a:prstGeom>
          <a:noFill/>
          <a:extLst>
            <a:ext uri="{C572A759-6A51-4108-AA02-DFA0A04FC94B}">
              <ma14:wrappingTextBoxFlag xmlns="" xmlns:ma14="http://schemas.microsoft.com/office/mac/drawingml/2011/main" val="1"/>
            </a:ext>
          </a:extLst>
        </p:spPr>
        <p:txBody>
          <a:bodyPr vert="horz" lIns="0" tIns="45720" rIns="0" bIns="45720" rtlCol="0" anchor="ctr"/>
          <a:lstStyle>
            <a:defPPr>
              <a:defRPr lang="en-US"/>
            </a:defPPr>
            <a:lvl1pPr algn="ctr">
              <a:defRPr sz="600" b="0" u="none">
                <a:solidFill>
                  <a:schemeClr val="accent2"/>
                </a:solidFill>
                <a:latin typeface="Arial" pitchFamily="34" charset="0"/>
                <a:cs typeface="Arial" pitchFamily="34" charset="0"/>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en-GB" smtClean="0">
                <a:solidFill>
                  <a:srgbClr val="84B8DA"/>
                </a:solidFill>
                <a:sym typeface="Arial"/>
              </a:rPr>
              <a:pPr/>
              <a:t>‹#›</a:t>
            </a:fld>
            <a:endParaRPr lang="en-GB" dirty="0">
              <a:solidFill>
                <a:srgbClr val="84B8DA"/>
              </a:solidFill>
              <a:sym typeface="Arial"/>
            </a:endParaRPr>
          </a:p>
        </p:txBody>
      </p:sp>
    </p:spTree>
    <p:extLst>
      <p:ext uri="{BB962C8B-B14F-4D97-AF65-F5344CB8AC3E}">
        <p14:creationId xmlns:p14="http://schemas.microsoft.com/office/powerpoint/2010/main" val="244892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20279529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0639253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jp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3.jpg"/><Relationship Id="rId5" Type="http://schemas.openxmlformats.org/officeDocument/2006/relationships/theme" Target="../theme/theme3.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jpg"/><Relationship Id="rId5" Type="http://schemas.openxmlformats.org/officeDocument/2006/relationships/theme" Target="../theme/theme4.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7" y="6308730"/>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6308730"/>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solidFill>
                <a:srgbClr val="000000"/>
              </a:solidFill>
            </a:endParaRPr>
          </a:p>
        </p:txBody>
      </p:sp>
    </p:spTree>
    <p:extLst>
      <p:ext uri="{BB962C8B-B14F-4D97-AF65-F5344CB8AC3E}">
        <p14:creationId xmlns:p14="http://schemas.microsoft.com/office/powerpoint/2010/main" val="1034072411"/>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6308733"/>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solidFill>
                <a:srgbClr val="000000"/>
              </a:solidFill>
            </a:endParaRPr>
          </a:p>
        </p:txBody>
      </p:sp>
    </p:spTree>
    <p:extLst>
      <p:ext uri="{BB962C8B-B14F-4D97-AF65-F5344CB8AC3E}">
        <p14:creationId xmlns:p14="http://schemas.microsoft.com/office/powerpoint/2010/main" val="479103362"/>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2" y="6308729"/>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solidFill>
                <a:srgbClr val="000000"/>
              </a:solidFill>
            </a:endParaRPr>
          </a:p>
        </p:txBody>
      </p:sp>
    </p:spTree>
    <p:extLst>
      <p:ext uri="{BB962C8B-B14F-4D97-AF65-F5344CB8AC3E}">
        <p14:creationId xmlns:p14="http://schemas.microsoft.com/office/powerpoint/2010/main" val="2005113128"/>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ags" Target="../tags/tag4.xml"/><Relationship Id="rId4" Type="http://schemas.openxmlformats.org/officeDocument/2006/relationships/hyperlink" Target="mailto:box.xoserve.UKLRelease3@xoserv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dirty="0" smtClean="0"/>
              <a:t>Market Trials</a:t>
            </a:r>
            <a:endParaRPr lang="en-GB" dirty="0"/>
          </a:p>
        </p:txBody>
      </p:sp>
      <p:sp>
        <p:nvSpPr>
          <p:cNvPr id="3" name="Subtitle 2"/>
          <p:cNvSpPr>
            <a:spLocks noGrp="1"/>
          </p:cNvSpPr>
          <p:nvPr>
            <p:ph type="subTitle" sz="quarter" idx="1"/>
          </p:nvPr>
        </p:nvSpPr>
        <p:spPr/>
        <p:txBody>
          <a:bodyPr/>
          <a:lstStyle/>
          <a:p>
            <a:r>
              <a:rPr lang="en-GB" dirty="0" err="1" smtClean="0"/>
              <a:t>ChMC</a:t>
            </a:r>
            <a:r>
              <a:rPr lang="en-GB" dirty="0" smtClean="0"/>
              <a:t> 8</a:t>
            </a:r>
            <a:r>
              <a:rPr lang="en-GB" baseline="30000" dirty="0" smtClean="0"/>
              <a:t>th</a:t>
            </a:r>
            <a:r>
              <a:rPr lang="en-GB" dirty="0" smtClean="0"/>
              <a:t> August 2018</a:t>
            </a:r>
            <a:endParaRPr lang="en-GB" dirty="0"/>
          </a:p>
        </p:txBody>
      </p:sp>
    </p:spTree>
    <p:extLst>
      <p:ext uri="{BB962C8B-B14F-4D97-AF65-F5344CB8AC3E}">
        <p14:creationId xmlns:p14="http://schemas.microsoft.com/office/powerpoint/2010/main" val="2617940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72008"/>
            <a:ext cx="8784976" cy="620688"/>
          </a:xfrm>
        </p:spPr>
        <p:txBody>
          <a:bodyPr/>
          <a:lstStyle/>
          <a:p>
            <a:pPr algn="l"/>
            <a:r>
              <a:rPr lang="en-GB" sz="2400" dirty="0" smtClean="0">
                <a:solidFill>
                  <a:srgbClr val="002060"/>
                </a:solidFill>
                <a:latin typeface="Calibri Light"/>
              </a:rPr>
              <a:t>Next Steps</a:t>
            </a:r>
            <a:endParaRPr lang="en-GB" sz="2400" dirty="0">
              <a:solidFill>
                <a:srgbClr val="002060"/>
              </a:solidFill>
              <a:latin typeface="Calibri Light"/>
            </a:endParaRPr>
          </a:p>
        </p:txBody>
      </p:sp>
      <p:sp>
        <p:nvSpPr>
          <p:cNvPr id="26" name="TextBox 25"/>
          <p:cNvSpPr txBox="1"/>
          <p:nvPr/>
        </p:nvSpPr>
        <p:spPr>
          <a:xfrm>
            <a:off x="101646" y="891682"/>
            <a:ext cx="9042357" cy="3847207"/>
          </a:xfrm>
          <a:prstGeom prst="rect">
            <a:avLst/>
          </a:prstGeom>
          <a:noFill/>
        </p:spPr>
        <p:txBody>
          <a:bodyPr wrap="square" rtlCol="0">
            <a:spAutoFit/>
          </a:bodyPr>
          <a:lstStyle/>
          <a:p>
            <a:r>
              <a:rPr lang="en-GB" sz="1600" dirty="0" smtClean="0">
                <a:solidFill>
                  <a:srgbClr val="0070C0"/>
                </a:solidFill>
                <a:latin typeface="Calibri Light"/>
              </a:rPr>
              <a:t>Dates for diary - 	</a:t>
            </a:r>
            <a:r>
              <a:rPr lang="en-GB" sz="1400" dirty="0" smtClean="0">
                <a:solidFill>
                  <a:srgbClr val="0070C0"/>
                </a:solidFill>
                <a:latin typeface="Calibri Light"/>
              </a:rPr>
              <a:t>21</a:t>
            </a:r>
            <a:r>
              <a:rPr lang="en-GB" sz="1400" baseline="30000" dirty="0" smtClean="0">
                <a:solidFill>
                  <a:srgbClr val="0070C0"/>
                </a:solidFill>
                <a:latin typeface="Calibri Light"/>
              </a:rPr>
              <a:t>st</a:t>
            </a:r>
            <a:r>
              <a:rPr lang="en-GB" sz="1400" dirty="0" smtClean="0">
                <a:solidFill>
                  <a:srgbClr val="0070C0"/>
                </a:solidFill>
                <a:latin typeface="Calibri Light"/>
              </a:rPr>
              <a:t> August -Session 1 will run covering 4 changes relating to read submission (2h)</a:t>
            </a:r>
          </a:p>
          <a:p>
            <a:r>
              <a:rPr lang="en-GB" sz="1400" dirty="0">
                <a:solidFill>
                  <a:srgbClr val="0070C0"/>
                </a:solidFill>
                <a:latin typeface="Calibri Light"/>
              </a:rPr>
              <a:t>	</a:t>
            </a:r>
            <a:r>
              <a:rPr lang="en-GB" sz="1400" dirty="0" smtClean="0">
                <a:solidFill>
                  <a:srgbClr val="0070C0"/>
                </a:solidFill>
                <a:latin typeface="Calibri Light"/>
              </a:rPr>
              <a:t>				</a:t>
            </a:r>
            <a:r>
              <a:rPr lang="en-GB" sz="1200" dirty="0" smtClean="0">
                <a:solidFill>
                  <a:srgbClr val="0070C0"/>
                </a:solidFill>
                <a:latin typeface="Calibri Light"/>
              </a:rPr>
              <a:t>Material for Session 1 will also be published online.WC20th August</a:t>
            </a:r>
          </a:p>
          <a:p>
            <a:r>
              <a:rPr lang="en-GB" sz="1400" dirty="0">
                <a:solidFill>
                  <a:srgbClr val="0070C0"/>
                </a:solidFill>
                <a:latin typeface="Calibri Light"/>
              </a:rPr>
              <a:t>	</a:t>
            </a:r>
            <a:r>
              <a:rPr lang="en-GB" sz="1400" dirty="0" smtClean="0">
                <a:solidFill>
                  <a:srgbClr val="0070C0"/>
                </a:solidFill>
                <a:latin typeface="Calibri Light"/>
              </a:rPr>
              <a:t>			29</a:t>
            </a:r>
            <a:r>
              <a:rPr lang="en-GB" sz="1400" baseline="30000" dirty="0" smtClean="0">
                <a:solidFill>
                  <a:srgbClr val="0070C0"/>
                </a:solidFill>
                <a:latin typeface="Calibri Light"/>
              </a:rPr>
              <a:t>th</a:t>
            </a:r>
            <a:r>
              <a:rPr lang="en-GB" sz="1400" dirty="0" smtClean="0">
                <a:solidFill>
                  <a:srgbClr val="0070C0"/>
                </a:solidFill>
                <a:latin typeface="Calibri Light"/>
              </a:rPr>
              <a:t> August -Session 2 </a:t>
            </a:r>
            <a:r>
              <a:rPr lang="en-GB" sz="1400" dirty="0">
                <a:solidFill>
                  <a:srgbClr val="0070C0"/>
                </a:solidFill>
                <a:latin typeface="Calibri Light"/>
              </a:rPr>
              <a:t>will run covering </a:t>
            </a:r>
            <a:r>
              <a:rPr lang="en-GB" sz="1400" dirty="0" smtClean="0">
                <a:solidFill>
                  <a:srgbClr val="0070C0"/>
                </a:solidFill>
                <a:latin typeface="Calibri Light"/>
              </a:rPr>
              <a:t>3 changes relating to Involving and RGMA(2h)</a:t>
            </a:r>
          </a:p>
          <a:p>
            <a:r>
              <a:rPr lang="en-GB" sz="1400" dirty="0" smtClean="0">
                <a:solidFill>
                  <a:srgbClr val="0070C0"/>
                </a:solidFill>
                <a:latin typeface="Calibri Light"/>
              </a:rPr>
              <a:t>					</a:t>
            </a:r>
            <a:r>
              <a:rPr lang="en-GB" sz="1200" dirty="0" smtClean="0">
                <a:solidFill>
                  <a:srgbClr val="0070C0"/>
                </a:solidFill>
                <a:latin typeface="Calibri Light"/>
              </a:rPr>
              <a:t>Material </a:t>
            </a:r>
            <a:r>
              <a:rPr lang="en-GB" sz="1200" dirty="0">
                <a:solidFill>
                  <a:srgbClr val="0070C0"/>
                </a:solidFill>
                <a:latin typeface="Calibri Light"/>
              </a:rPr>
              <a:t>for Session </a:t>
            </a:r>
            <a:r>
              <a:rPr lang="en-GB" sz="1200" dirty="0" smtClean="0">
                <a:solidFill>
                  <a:srgbClr val="0070C0"/>
                </a:solidFill>
                <a:latin typeface="Calibri Light"/>
              </a:rPr>
              <a:t>2 </a:t>
            </a:r>
            <a:r>
              <a:rPr lang="en-GB" sz="1200" dirty="0">
                <a:solidFill>
                  <a:srgbClr val="0070C0"/>
                </a:solidFill>
                <a:latin typeface="Calibri Light"/>
              </a:rPr>
              <a:t>will also be published </a:t>
            </a:r>
            <a:r>
              <a:rPr lang="en-GB" sz="1200" dirty="0" smtClean="0">
                <a:solidFill>
                  <a:srgbClr val="0070C0"/>
                </a:solidFill>
                <a:latin typeface="Calibri Light"/>
              </a:rPr>
              <a:t>online.WC27th </a:t>
            </a:r>
            <a:r>
              <a:rPr lang="en-GB" sz="1200" dirty="0">
                <a:solidFill>
                  <a:srgbClr val="0070C0"/>
                </a:solidFill>
                <a:latin typeface="Calibri Light"/>
              </a:rPr>
              <a:t>August</a:t>
            </a:r>
            <a:endParaRPr lang="en-GB" sz="1400" dirty="0">
              <a:solidFill>
                <a:srgbClr val="0070C0"/>
              </a:solidFill>
              <a:latin typeface="Calibri Light"/>
            </a:endParaRPr>
          </a:p>
          <a:p>
            <a:r>
              <a:rPr lang="en-GB" sz="1400" dirty="0">
                <a:solidFill>
                  <a:srgbClr val="0070C0"/>
                </a:solidFill>
                <a:latin typeface="Calibri Light"/>
              </a:rPr>
              <a:t>	</a:t>
            </a:r>
            <a:r>
              <a:rPr lang="en-GB" sz="1400" dirty="0" smtClean="0">
                <a:solidFill>
                  <a:srgbClr val="0070C0"/>
                </a:solidFill>
                <a:latin typeface="Calibri Light"/>
              </a:rPr>
              <a:t>			8</a:t>
            </a:r>
            <a:r>
              <a:rPr lang="en-GB" sz="1400" baseline="30000" dirty="0" smtClean="0">
                <a:solidFill>
                  <a:srgbClr val="0070C0"/>
                </a:solidFill>
                <a:latin typeface="Calibri Light"/>
              </a:rPr>
              <a:t>th</a:t>
            </a:r>
            <a:r>
              <a:rPr lang="en-GB" sz="1400" dirty="0" smtClean="0">
                <a:solidFill>
                  <a:srgbClr val="0070C0"/>
                </a:solidFill>
                <a:latin typeface="Calibri Light"/>
              </a:rPr>
              <a:t> October -Session 3 will run as a mop up for sessions 1&amp;2 (3.5h)</a:t>
            </a:r>
          </a:p>
          <a:p>
            <a:r>
              <a:rPr lang="en-GB" sz="1400" dirty="0">
                <a:solidFill>
                  <a:srgbClr val="0070C0"/>
                </a:solidFill>
                <a:latin typeface="Calibri Light"/>
              </a:rPr>
              <a:t>	</a:t>
            </a:r>
            <a:r>
              <a:rPr lang="en-GB" sz="1400" dirty="0" smtClean="0">
                <a:solidFill>
                  <a:srgbClr val="0070C0"/>
                </a:solidFill>
                <a:latin typeface="Calibri Light"/>
              </a:rPr>
              <a:t>					 -Educational pack 1 will be published online</a:t>
            </a:r>
          </a:p>
          <a:p>
            <a:r>
              <a:rPr lang="en-GB" sz="1400" dirty="0">
                <a:solidFill>
                  <a:srgbClr val="0070C0"/>
                </a:solidFill>
                <a:latin typeface="Calibri Light"/>
              </a:rPr>
              <a:t>	</a:t>
            </a:r>
            <a:r>
              <a:rPr lang="en-GB" sz="1400" dirty="0" smtClean="0">
                <a:solidFill>
                  <a:srgbClr val="0070C0"/>
                </a:solidFill>
                <a:latin typeface="Calibri Light"/>
              </a:rPr>
              <a:t>			15</a:t>
            </a:r>
            <a:r>
              <a:rPr lang="en-GB" sz="1400" baseline="30000" dirty="0" smtClean="0">
                <a:solidFill>
                  <a:srgbClr val="0070C0"/>
                </a:solidFill>
                <a:latin typeface="Calibri Light"/>
              </a:rPr>
              <a:t>th</a:t>
            </a:r>
            <a:r>
              <a:rPr lang="en-GB" sz="1400" dirty="0" smtClean="0">
                <a:solidFill>
                  <a:srgbClr val="0070C0"/>
                </a:solidFill>
                <a:latin typeface="Calibri Light"/>
              </a:rPr>
              <a:t> October-Educational Pack 2 will be published online</a:t>
            </a:r>
          </a:p>
          <a:p>
            <a:endParaRPr lang="en-GB" sz="1600" dirty="0">
              <a:solidFill>
                <a:srgbClr val="0070C0"/>
              </a:solidFill>
              <a:latin typeface="Calibri Light"/>
            </a:endParaRPr>
          </a:p>
          <a:p>
            <a:r>
              <a:rPr lang="en-GB" sz="1600" dirty="0" smtClean="0">
                <a:solidFill>
                  <a:srgbClr val="0070C0"/>
                </a:solidFill>
                <a:latin typeface="Calibri Light"/>
              </a:rPr>
              <a:t>Communications will be sent out on Tuesday 7</a:t>
            </a:r>
            <a:r>
              <a:rPr lang="en-GB" sz="1600" baseline="30000" dirty="0" smtClean="0">
                <a:solidFill>
                  <a:srgbClr val="0070C0"/>
                </a:solidFill>
                <a:latin typeface="Calibri Light"/>
              </a:rPr>
              <a:t>th</a:t>
            </a:r>
            <a:r>
              <a:rPr lang="en-GB" sz="1600" dirty="0" smtClean="0">
                <a:solidFill>
                  <a:srgbClr val="0070C0"/>
                </a:solidFill>
                <a:latin typeface="Calibri Light"/>
              </a:rPr>
              <a:t> August for Stakeholder to register interest by Wednesday 15</a:t>
            </a:r>
            <a:r>
              <a:rPr lang="en-GB" sz="1600" baseline="30000" dirty="0" smtClean="0">
                <a:solidFill>
                  <a:srgbClr val="0070C0"/>
                </a:solidFill>
                <a:latin typeface="Calibri Light"/>
              </a:rPr>
              <a:t>th</a:t>
            </a:r>
            <a:r>
              <a:rPr lang="en-GB" sz="1600" dirty="0" smtClean="0">
                <a:solidFill>
                  <a:srgbClr val="0070C0"/>
                </a:solidFill>
                <a:latin typeface="Calibri Light"/>
              </a:rPr>
              <a:t> as limited spaces will be available in house. </a:t>
            </a:r>
          </a:p>
          <a:p>
            <a:endParaRPr lang="en-GB" sz="1600" dirty="0">
              <a:solidFill>
                <a:srgbClr val="0070C0"/>
              </a:solidFill>
              <a:latin typeface="Calibri Light"/>
            </a:endParaRPr>
          </a:p>
          <a:p>
            <a:r>
              <a:rPr lang="en-GB" sz="1600" dirty="0" smtClean="0">
                <a:solidFill>
                  <a:srgbClr val="0070C0"/>
                </a:solidFill>
                <a:latin typeface="Calibri Light"/>
              </a:rPr>
              <a:t>Interest will be emailed to </a:t>
            </a:r>
            <a:r>
              <a:rPr lang="en-GB" sz="1600" dirty="0" smtClean="0">
                <a:solidFill>
                  <a:srgbClr val="0070C0"/>
                </a:solidFill>
                <a:latin typeface="Calibri Light"/>
                <a:hlinkClick r:id="rId4"/>
              </a:rPr>
              <a:t>box.xoserve.UKLRelease3@xoserve.com</a:t>
            </a:r>
            <a:r>
              <a:rPr lang="en-GB" sz="1600" dirty="0" smtClean="0">
                <a:solidFill>
                  <a:srgbClr val="0070C0"/>
                </a:solidFill>
                <a:latin typeface="Calibri Light"/>
              </a:rPr>
              <a:t> and request will be managed by the team on a first come and also evenly distributed basis. </a:t>
            </a:r>
          </a:p>
          <a:p>
            <a:endParaRPr lang="en-GB" sz="1600" dirty="0" smtClean="0">
              <a:solidFill>
                <a:srgbClr val="0070C0"/>
              </a:solidFill>
              <a:latin typeface="Calibri Light"/>
            </a:endParaRPr>
          </a:p>
          <a:p>
            <a:r>
              <a:rPr lang="en-GB" sz="1600" dirty="0" smtClean="0">
                <a:solidFill>
                  <a:srgbClr val="0070C0"/>
                </a:solidFill>
                <a:latin typeface="Calibri Light"/>
              </a:rPr>
              <a:t>This session will run alongside the </a:t>
            </a:r>
            <a:r>
              <a:rPr lang="en-GB" sz="1600" b="1" dirty="0" smtClean="0">
                <a:solidFill>
                  <a:srgbClr val="0070C0"/>
                </a:solidFill>
                <a:latin typeface="Calibri Light"/>
              </a:rPr>
              <a:t>customer day on the 5</a:t>
            </a:r>
            <a:r>
              <a:rPr lang="en-GB" sz="1600" b="1" baseline="30000" dirty="0" smtClean="0">
                <a:solidFill>
                  <a:srgbClr val="0070C0"/>
                </a:solidFill>
                <a:latin typeface="Calibri Light"/>
              </a:rPr>
              <a:t>th</a:t>
            </a:r>
            <a:r>
              <a:rPr lang="en-GB" sz="1600" b="1" dirty="0" smtClean="0">
                <a:solidFill>
                  <a:srgbClr val="0070C0"/>
                </a:solidFill>
                <a:latin typeface="Calibri Light"/>
              </a:rPr>
              <a:t> September </a:t>
            </a:r>
            <a:r>
              <a:rPr lang="en-GB" sz="1600" dirty="0" smtClean="0">
                <a:solidFill>
                  <a:srgbClr val="0070C0"/>
                </a:solidFill>
                <a:latin typeface="Calibri Light"/>
              </a:rPr>
              <a:t>which will primarily focus on the Market Trial element of the change.</a:t>
            </a:r>
            <a:endParaRPr lang="en-US" sz="1600" dirty="0">
              <a:solidFill>
                <a:srgbClr val="0070C0"/>
              </a:solidFill>
              <a:latin typeface="Calibri Light"/>
            </a:endParaRPr>
          </a:p>
        </p:txBody>
      </p:sp>
    </p:spTree>
    <p:custDataLst>
      <p:tags r:id="rId1"/>
    </p:custDataLst>
    <p:extLst>
      <p:ext uri="{BB962C8B-B14F-4D97-AF65-F5344CB8AC3E}">
        <p14:creationId xmlns:p14="http://schemas.microsoft.com/office/powerpoint/2010/main" val="2386576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44624"/>
            <a:ext cx="8688388" cy="648072"/>
          </a:xfrm>
        </p:spPr>
        <p:txBody>
          <a:bodyPr/>
          <a:lstStyle/>
          <a:p>
            <a:r>
              <a:rPr lang="en-GB" dirty="0" smtClean="0"/>
              <a:t>UK Link Release 3 – MT overview</a:t>
            </a:r>
            <a:endParaRPr lang="en-GB" dirty="0"/>
          </a:p>
        </p:txBody>
      </p:sp>
      <p:sp>
        <p:nvSpPr>
          <p:cNvPr id="3" name="Content Placeholder 2"/>
          <p:cNvSpPr>
            <a:spLocks noGrp="1"/>
          </p:cNvSpPr>
          <p:nvPr>
            <p:ph idx="1"/>
          </p:nvPr>
        </p:nvSpPr>
        <p:spPr/>
        <p:txBody>
          <a:bodyPr/>
          <a:lstStyle/>
          <a:p>
            <a:pPr>
              <a:lnSpc>
                <a:spcPct val="150000"/>
              </a:lnSpc>
            </a:pPr>
            <a:r>
              <a:rPr lang="en-AU" sz="1200" dirty="0"/>
              <a:t>Market Trials is a test period to provide an opportunity to validate the integration with Xoserve for the </a:t>
            </a:r>
            <a:r>
              <a:rPr lang="en-AU" sz="1200" dirty="0" smtClean="0"/>
              <a:t>13 </a:t>
            </a:r>
            <a:r>
              <a:rPr lang="en-AU" sz="1200" dirty="0"/>
              <a:t>changes in scope of Release 3, ensuring the changes are functioning to specification ahead of Implementation</a:t>
            </a:r>
            <a:r>
              <a:rPr lang="en-AU" sz="1200" dirty="0" smtClean="0"/>
              <a:t>.</a:t>
            </a:r>
            <a:endParaRPr lang="en-AU" sz="1200" dirty="0"/>
          </a:p>
          <a:p>
            <a:pPr>
              <a:lnSpc>
                <a:spcPct val="150000"/>
              </a:lnSpc>
            </a:pPr>
            <a:r>
              <a:rPr lang="en-AU" sz="1200" dirty="0"/>
              <a:t>The Market </a:t>
            </a:r>
            <a:r>
              <a:rPr lang="en-AU" sz="1200" dirty="0" smtClean="0"/>
              <a:t>Trials </a:t>
            </a:r>
            <a:r>
              <a:rPr lang="en-AU" sz="1200" dirty="0"/>
              <a:t>(MT) phase will constitute testing of solution components by Stakeholders to verify that they can functionally perform together in a production-like operational environment. This may be completed by executing a number of test scenarios relevant to the changes in scope of Release 3. </a:t>
            </a:r>
          </a:p>
          <a:p>
            <a:pPr>
              <a:lnSpc>
                <a:spcPct val="150000"/>
              </a:lnSpc>
            </a:pPr>
            <a:r>
              <a:rPr lang="en-AU" sz="1200" dirty="0"/>
              <a:t>A limited test environment is to be provided to Market participants with </a:t>
            </a:r>
            <a:r>
              <a:rPr lang="en-AU" sz="1200" dirty="0" smtClean="0"/>
              <a:t>a small </a:t>
            </a:r>
            <a:r>
              <a:rPr lang="en-AU" sz="1200" dirty="0"/>
              <a:t>provision of ‘production like’ data to enable parties to take part in Market trials </a:t>
            </a:r>
            <a:r>
              <a:rPr lang="en-AU" sz="1200" dirty="0" smtClean="0"/>
              <a:t>testing</a:t>
            </a:r>
            <a:endParaRPr lang="en-AU" sz="1200" dirty="0"/>
          </a:p>
          <a:p>
            <a:pPr>
              <a:lnSpc>
                <a:spcPct val="150000"/>
              </a:lnSpc>
            </a:pPr>
            <a:r>
              <a:rPr lang="en-AU" sz="1200" dirty="0"/>
              <a:t>UK Link Market Trials will be carried out in two stages – split between the changes in scope of Track 1 (13CRs) and Track 2 (XRN4454</a:t>
            </a:r>
            <a:r>
              <a:rPr lang="en-AU" sz="1200" dirty="0" smtClean="0"/>
              <a:t>).</a:t>
            </a:r>
            <a:endParaRPr lang="en-AU" sz="1200" dirty="0"/>
          </a:p>
          <a:p>
            <a:pPr>
              <a:lnSpc>
                <a:spcPct val="150000"/>
              </a:lnSpc>
            </a:pPr>
            <a:r>
              <a:rPr lang="en-AU" sz="1200" dirty="0"/>
              <a:t>The timelines to carry out Track 1 MT testing are 10</a:t>
            </a:r>
            <a:r>
              <a:rPr lang="en-AU" sz="1200" baseline="30000" dirty="0"/>
              <a:t>th</a:t>
            </a:r>
            <a:r>
              <a:rPr lang="en-AU" sz="1200" dirty="0"/>
              <a:t> September to 05</a:t>
            </a:r>
            <a:r>
              <a:rPr lang="en-AU" sz="1200" baseline="30000" dirty="0"/>
              <a:t>th</a:t>
            </a:r>
            <a:r>
              <a:rPr lang="en-AU" sz="1200" dirty="0"/>
              <a:t> October 2018 with closeout in w/c 08</a:t>
            </a:r>
            <a:r>
              <a:rPr lang="en-AU" sz="1200" baseline="30000" dirty="0"/>
              <a:t>th</a:t>
            </a:r>
            <a:r>
              <a:rPr lang="en-AU" sz="1200" dirty="0"/>
              <a:t> October </a:t>
            </a:r>
            <a:r>
              <a:rPr lang="en-AU" sz="1200" dirty="0" smtClean="0"/>
              <a:t>2018</a:t>
            </a:r>
          </a:p>
          <a:p>
            <a:pPr>
              <a:lnSpc>
                <a:spcPct val="150000"/>
              </a:lnSpc>
            </a:pPr>
            <a:r>
              <a:rPr lang="en-AU" sz="1200" dirty="0" smtClean="0"/>
              <a:t>A more detailed presentation on Release 3 MT approach has been published to DSG (06</a:t>
            </a:r>
            <a:r>
              <a:rPr lang="en-AU" sz="1200" baseline="30000" dirty="0" smtClean="0"/>
              <a:t>th</a:t>
            </a:r>
            <a:r>
              <a:rPr lang="en-AU" sz="1200" dirty="0" smtClean="0"/>
              <a:t> Aug) for feedback.</a:t>
            </a:r>
            <a:endParaRPr lang="en-GB" sz="1200" dirty="0"/>
          </a:p>
          <a:p>
            <a:pPr>
              <a:lnSpc>
                <a:spcPct val="150000"/>
              </a:lnSpc>
            </a:pPr>
            <a:r>
              <a:rPr lang="en-AU" sz="1200" dirty="0" smtClean="0"/>
              <a:t>Market </a:t>
            </a:r>
            <a:r>
              <a:rPr lang="en-AU" sz="1200" dirty="0"/>
              <a:t>Trials is expected to be voluntary and registration process and links </a:t>
            </a:r>
            <a:r>
              <a:rPr lang="en-AU" sz="1200" dirty="0" smtClean="0"/>
              <a:t>being </a:t>
            </a:r>
            <a:r>
              <a:rPr lang="en-AU" sz="1200" dirty="0"/>
              <a:t>issued separately to parties via </a:t>
            </a:r>
            <a:r>
              <a:rPr lang="en-AU" sz="1200" dirty="0" smtClean="0"/>
              <a:t>email</a:t>
            </a:r>
          </a:p>
          <a:p>
            <a:pPr>
              <a:lnSpc>
                <a:spcPct val="150000"/>
              </a:lnSpc>
            </a:pPr>
            <a:r>
              <a:rPr lang="en-AU" sz="1200" dirty="0"/>
              <a:t>To support MT test planning, Xoserve have compiled a list of stakeholders per change for verification</a:t>
            </a:r>
            <a:r>
              <a:rPr lang="en-AU" sz="1200" dirty="0" smtClean="0"/>
              <a:t>:</a:t>
            </a:r>
            <a:endParaRPr lang="en-AU" sz="1200" dirty="0"/>
          </a:p>
          <a:p>
            <a:endParaRPr lang="en-GB" sz="1000" dirty="0"/>
          </a:p>
        </p:txBody>
      </p:sp>
    </p:spTree>
    <p:extLst>
      <p:ext uri="{BB962C8B-B14F-4D97-AF65-F5344CB8AC3E}">
        <p14:creationId xmlns:p14="http://schemas.microsoft.com/office/powerpoint/2010/main" val="1891258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MT Plan</a:t>
            </a:r>
            <a:endParaRPr lang="en-GB" dirty="0"/>
          </a:p>
        </p:txBody>
      </p:sp>
      <p:sp>
        <p:nvSpPr>
          <p:cNvPr id="3" name="Content Placeholder 2"/>
          <p:cNvSpPr>
            <a:spLocks noGrp="1"/>
          </p:cNvSpPr>
          <p:nvPr>
            <p:ph idx="1"/>
          </p:nvPr>
        </p:nvSpPr>
        <p:spPr>
          <a:xfrm>
            <a:off x="228600" y="908720"/>
            <a:ext cx="8686800" cy="432048"/>
          </a:xfrm>
        </p:spPr>
        <p:txBody>
          <a:bodyPr/>
          <a:lstStyle/>
          <a:p>
            <a:r>
              <a:rPr lang="en-AU" sz="1400" dirty="0"/>
              <a:t>UK Link Market Trials will be carried out in two stages – split between the changes in scope of Track 1 (13CRs) and Track 2 (XRN4454) This </a:t>
            </a:r>
            <a:r>
              <a:rPr lang="en-AU" sz="1400" dirty="0" smtClean="0"/>
              <a:t>plan </a:t>
            </a:r>
            <a:r>
              <a:rPr lang="en-AU" sz="1400" dirty="0"/>
              <a:t>is to cover Track 1 MT testing </a:t>
            </a:r>
          </a:p>
          <a:p>
            <a:r>
              <a:rPr lang="en-AU" sz="1400" dirty="0"/>
              <a:t>The timelines to carry out this testing are as shown below:</a:t>
            </a:r>
            <a:endParaRPr lang="en-GB" sz="1400" dirty="0"/>
          </a:p>
          <a:p>
            <a:endParaRPr lang="en-GB" sz="1400" dirty="0"/>
          </a:p>
        </p:txBody>
      </p:sp>
      <p:pic>
        <p:nvPicPr>
          <p:cNvPr id="5"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65" y="5177557"/>
            <a:ext cx="2318345" cy="514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40" y="1988840"/>
            <a:ext cx="8815387"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7955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ctrTitle"/>
          </p:nvPr>
        </p:nvSpPr>
        <p:spPr>
          <a:xfrm>
            <a:off x="93517" y="117563"/>
            <a:ext cx="8900940" cy="755276"/>
          </a:xfrm>
        </p:spPr>
        <p:txBody>
          <a:bodyPr/>
          <a:lstStyle/>
          <a:p>
            <a:r>
              <a:rPr lang="en-GB" u="none" dirty="0" smtClean="0"/>
              <a:t>Release 3 </a:t>
            </a:r>
            <a:r>
              <a:rPr lang="en-GB" u="none" dirty="0"/>
              <a:t>MT Participation Recommendation </a:t>
            </a:r>
            <a:r>
              <a:rPr lang="en-GB" u="none" dirty="0" smtClean="0"/>
              <a:t>(1)</a:t>
            </a:r>
            <a:endParaRPr lang="en-GB" u="none" dirty="0"/>
          </a:p>
        </p:txBody>
      </p:sp>
      <p:graphicFrame>
        <p:nvGraphicFramePr>
          <p:cNvPr id="3" name="Table 2"/>
          <p:cNvGraphicFramePr>
            <a:graphicFrameLocks noGrp="1"/>
          </p:cNvGraphicFramePr>
          <p:nvPr>
            <p:extLst>
              <p:ext uri="{D42A27DB-BD31-4B8C-83A1-F6EECF244321}">
                <p14:modId xmlns:p14="http://schemas.microsoft.com/office/powerpoint/2010/main" val="2388693942"/>
              </p:ext>
            </p:extLst>
          </p:nvPr>
        </p:nvGraphicFramePr>
        <p:xfrm>
          <a:off x="93516" y="740704"/>
          <a:ext cx="8536940" cy="5582098"/>
        </p:xfrm>
        <a:graphic>
          <a:graphicData uri="http://schemas.openxmlformats.org/drawingml/2006/table">
            <a:tbl>
              <a:tblPr>
                <a:tableStyleId>{5DA37D80-6434-44D0-A028-1B22A696006F}</a:tableStyleId>
              </a:tblPr>
              <a:tblGrid>
                <a:gridCol w="842658"/>
                <a:gridCol w="1936494"/>
                <a:gridCol w="478048"/>
                <a:gridCol w="478048"/>
                <a:gridCol w="478048"/>
                <a:gridCol w="478048"/>
                <a:gridCol w="3845596"/>
              </a:tblGrid>
              <a:tr h="211429">
                <a:tc rowSpan="4">
                  <a:txBody>
                    <a:bodyPr/>
                    <a:lstStyle/>
                    <a:p>
                      <a:pPr algn="ctr" fontAlgn="ctr"/>
                      <a:r>
                        <a:rPr lang="en-GB" sz="1100" u="none" strike="noStrike" dirty="0">
                          <a:solidFill>
                            <a:schemeClr val="bg1"/>
                          </a:solidFill>
                          <a:effectLst/>
                        </a:rPr>
                        <a:t>Existing Change Proposal Number</a:t>
                      </a:r>
                      <a:endParaRPr lang="en-GB" sz="1100" b="1" i="0" u="none" strike="noStrike" dirty="0">
                        <a:solidFill>
                          <a:schemeClr val="bg1"/>
                        </a:solidFill>
                        <a:effectLst/>
                        <a:latin typeface="Arial"/>
                      </a:endParaRPr>
                    </a:p>
                  </a:txBody>
                  <a:tcPr marL="4506" marR="4506" marT="6008" marB="0" anchor="ctr">
                    <a:solidFill>
                      <a:schemeClr val="tx2"/>
                    </a:solidFill>
                  </a:tcPr>
                </a:tc>
                <a:tc rowSpan="4">
                  <a:txBody>
                    <a:bodyPr/>
                    <a:lstStyle/>
                    <a:p>
                      <a:pPr algn="ctr" fontAlgn="ctr"/>
                      <a:r>
                        <a:rPr lang="en-GB" sz="1100" u="none" strike="noStrike" dirty="0">
                          <a:solidFill>
                            <a:schemeClr val="bg1"/>
                          </a:solidFill>
                          <a:effectLst/>
                        </a:rPr>
                        <a:t>Change Request Title</a:t>
                      </a:r>
                      <a:endParaRPr lang="en-GB" sz="1100" b="1" i="0" u="none" strike="noStrike" dirty="0">
                        <a:solidFill>
                          <a:schemeClr val="bg1"/>
                        </a:solidFill>
                        <a:effectLst/>
                        <a:latin typeface="Arial"/>
                      </a:endParaRPr>
                    </a:p>
                  </a:txBody>
                  <a:tcPr marL="4506" marR="4506" marT="6008" marB="0" anchor="ctr">
                    <a:solidFill>
                      <a:schemeClr val="tx2"/>
                    </a:solidFill>
                  </a:tcPr>
                </a:tc>
                <a:tc gridSpan="4">
                  <a:txBody>
                    <a:bodyPr/>
                    <a:lstStyle/>
                    <a:p>
                      <a:pPr algn="ctr" fontAlgn="ctr"/>
                      <a:r>
                        <a:rPr lang="en-GB" sz="1100" u="none" strike="noStrike" dirty="0">
                          <a:solidFill>
                            <a:schemeClr val="bg1"/>
                          </a:solidFill>
                          <a:effectLst/>
                        </a:rPr>
                        <a:t>Service Areas </a:t>
                      </a:r>
                      <a:r>
                        <a:rPr lang="en-GB" sz="1100" u="none" strike="noStrike" dirty="0" smtClean="0">
                          <a:solidFill>
                            <a:schemeClr val="bg1"/>
                          </a:solidFill>
                          <a:effectLst/>
                        </a:rPr>
                        <a:t>Impacted*</a:t>
                      </a:r>
                      <a:endParaRPr lang="en-GB" sz="1100" b="1" i="0" u="none" strike="noStrike" dirty="0">
                        <a:solidFill>
                          <a:schemeClr val="bg1"/>
                        </a:solidFill>
                        <a:effectLst/>
                        <a:latin typeface="Arial"/>
                      </a:endParaRPr>
                    </a:p>
                  </a:txBody>
                  <a:tcPr marL="4506" marR="4506" marT="6008" marB="0" anchor="ct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4">
                  <a:txBody>
                    <a:bodyPr/>
                    <a:lstStyle/>
                    <a:p>
                      <a:pPr algn="ctr" fontAlgn="ctr"/>
                      <a:r>
                        <a:rPr lang="en-GB" sz="1100" u="none" strike="noStrike" dirty="0" smtClean="0">
                          <a:solidFill>
                            <a:schemeClr val="bg1"/>
                          </a:solidFill>
                          <a:effectLst/>
                        </a:rPr>
                        <a:t>Industry impacts</a:t>
                      </a:r>
                      <a:r>
                        <a:rPr lang="en-GB" sz="1100" u="none" strike="noStrike" baseline="0" dirty="0" smtClean="0">
                          <a:solidFill>
                            <a:schemeClr val="bg1"/>
                          </a:solidFill>
                          <a:effectLst/>
                        </a:rPr>
                        <a:t> &amp; ~Xoserve </a:t>
                      </a:r>
                      <a:r>
                        <a:rPr lang="en-GB" sz="1100" u="none" strike="noStrike" dirty="0" smtClean="0">
                          <a:solidFill>
                            <a:schemeClr val="bg1"/>
                          </a:solidFill>
                          <a:effectLst/>
                        </a:rPr>
                        <a:t>Recommendation</a:t>
                      </a:r>
                      <a:endParaRPr lang="en-GB" sz="1100" b="1" i="0" u="none" strike="noStrike" dirty="0">
                        <a:solidFill>
                          <a:schemeClr val="bg1"/>
                        </a:solidFill>
                        <a:effectLst/>
                        <a:latin typeface="Arial"/>
                      </a:endParaRPr>
                    </a:p>
                  </a:txBody>
                  <a:tcPr marL="4506" marR="4506" marT="6008" marB="0" anchor="ctr">
                    <a:solidFill>
                      <a:schemeClr val="tx2"/>
                    </a:solidFill>
                  </a:tcPr>
                </a:tc>
              </a:tr>
              <a:tr h="211429">
                <a:tc vMerge="1">
                  <a:txBody>
                    <a:bodyPr/>
                    <a:lstStyle/>
                    <a:p>
                      <a:endParaRPr lang="en-GB"/>
                    </a:p>
                  </a:txBody>
                  <a:tcPr/>
                </a:tc>
                <a:tc vMerge="1">
                  <a:txBody>
                    <a:bodyPr/>
                    <a:lstStyle/>
                    <a:p>
                      <a:endParaRPr lang="en-GB"/>
                    </a:p>
                  </a:txBody>
                  <a:tcPr/>
                </a:tc>
                <a:tc rowSpan="3">
                  <a:txBody>
                    <a:bodyPr/>
                    <a:lstStyle/>
                    <a:p>
                      <a:pPr algn="ctr" fontAlgn="ctr"/>
                      <a:r>
                        <a:rPr lang="en-GB" sz="900" u="none" strike="noStrike" dirty="0">
                          <a:solidFill>
                            <a:schemeClr val="bg1"/>
                          </a:solidFill>
                          <a:effectLst/>
                        </a:rPr>
                        <a:t>Shipper Users</a:t>
                      </a:r>
                      <a:endParaRPr lang="en-GB" sz="900" b="1" i="0" u="none" strike="noStrike" dirty="0">
                        <a:solidFill>
                          <a:schemeClr val="bg1"/>
                        </a:solidFill>
                        <a:effectLst/>
                        <a:latin typeface="Arial"/>
                      </a:endParaRPr>
                    </a:p>
                  </a:txBody>
                  <a:tcPr marL="4506" marR="4506" marT="6008" marB="0" vert="vert" anchor="ctr">
                    <a:solidFill>
                      <a:schemeClr val="tx2"/>
                    </a:solidFill>
                  </a:tcPr>
                </a:tc>
                <a:tc gridSpan="3">
                  <a:txBody>
                    <a:bodyPr/>
                    <a:lstStyle/>
                    <a:p>
                      <a:pPr algn="ctr" fontAlgn="ctr"/>
                      <a:r>
                        <a:rPr lang="en-GB" sz="1100" u="none" strike="noStrike" dirty="0">
                          <a:solidFill>
                            <a:schemeClr val="bg1"/>
                          </a:solidFill>
                          <a:effectLst/>
                        </a:rPr>
                        <a:t>Transporters</a:t>
                      </a:r>
                      <a:endParaRPr lang="en-GB" sz="1100" b="1" i="0" u="none" strike="noStrike" dirty="0">
                        <a:solidFill>
                          <a:schemeClr val="bg1"/>
                        </a:solidFill>
                        <a:effectLst/>
                        <a:latin typeface="Arial"/>
                      </a:endParaRPr>
                    </a:p>
                  </a:txBody>
                  <a:tcPr marL="4506" marR="4506" marT="6008" marB="0" anchor="ctr">
                    <a:solidFill>
                      <a:schemeClr val="tx2"/>
                    </a:solidFill>
                  </a:tcPr>
                </a:tc>
                <a:tc hMerge="1">
                  <a:txBody>
                    <a:bodyPr/>
                    <a:lstStyle/>
                    <a:p>
                      <a:endParaRPr lang="en-GB"/>
                    </a:p>
                  </a:txBody>
                  <a:tcPr/>
                </a:tc>
                <a:tc hMerge="1">
                  <a:txBody>
                    <a:bodyPr/>
                    <a:lstStyle/>
                    <a:p>
                      <a:endParaRPr lang="en-GB"/>
                    </a:p>
                  </a:txBody>
                  <a:tcPr/>
                </a:tc>
                <a:tc vMerge="1">
                  <a:txBody>
                    <a:bodyPr/>
                    <a:lstStyle/>
                    <a:p>
                      <a:endParaRPr lang="en-GB"/>
                    </a:p>
                  </a:txBody>
                  <a:tcPr/>
                </a:tc>
              </a:tr>
              <a:tr h="211429">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900" u="none" strike="noStrike" dirty="0" smtClean="0">
                          <a:solidFill>
                            <a:schemeClr val="bg1"/>
                          </a:solidFill>
                          <a:effectLst/>
                        </a:rPr>
                        <a:t>National </a:t>
                      </a:r>
                      <a:r>
                        <a:rPr lang="en-GB" sz="900" u="none" strike="noStrike" dirty="0">
                          <a:solidFill>
                            <a:schemeClr val="bg1"/>
                          </a:solidFill>
                          <a:effectLst/>
                        </a:rPr>
                        <a:t>Grid NTS</a:t>
                      </a:r>
                      <a:endParaRPr lang="en-GB" sz="900" b="1" i="0" u="none" strike="noStrike" dirty="0">
                        <a:solidFill>
                          <a:schemeClr val="bg1"/>
                        </a:solidFill>
                        <a:effectLst/>
                        <a:latin typeface="Arial"/>
                      </a:endParaRPr>
                    </a:p>
                  </a:txBody>
                  <a:tcPr marL="4506" marR="4506" marT="6008" marB="0" vert="vert" anchor="ctr">
                    <a:solidFill>
                      <a:schemeClr val="tx2"/>
                    </a:solidFill>
                  </a:tcPr>
                </a:tc>
                <a:tc gridSpan="2">
                  <a:txBody>
                    <a:bodyPr/>
                    <a:lstStyle/>
                    <a:p>
                      <a:pPr algn="ctr" fontAlgn="ctr"/>
                      <a:r>
                        <a:rPr lang="en-GB" sz="900" u="none" strike="noStrike" dirty="0">
                          <a:solidFill>
                            <a:schemeClr val="bg1"/>
                          </a:solidFill>
                          <a:effectLst/>
                        </a:rPr>
                        <a:t>Distribution</a:t>
                      </a:r>
                      <a:endParaRPr lang="en-GB" sz="900" b="1" i="0" u="none" strike="noStrike" dirty="0">
                        <a:solidFill>
                          <a:schemeClr val="bg1"/>
                        </a:solidFill>
                        <a:effectLst/>
                        <a:latin typeface="Arial"/>
                      </a:endParaRPr>
                    </a:p>
                  </a:txBody>
                  <a:tcPr marL="4506" marR="4506" marT="6008" marB="0" anchor="ctr">
                    <a:solidFill>
                      <a:schemeClr val="tx2"/>
                    </a:solidFill>
                  </a:tcPr>
                </a:tc>
                <a:tc hMerge="1">
                  <a:txBody>
                    <a:bodyPr/>
                    <a:lstStyle/>
                    <a:p>
                      <a:endParaRPr lang="en-GB"/>
                    </a:p>
                  </a:txBody>
                  <a:tcPr/>
                </a:tc>
                <a:tc vMerge="1">
                  <a:txBody>
                    <a:bodyPr/>
                    <a:lstStyle/>
                    <a:p>
                      <a:endParaRPr lang="en-GB"/>
                    </a:p>
                  </a:txBody>
                  <a:tcPr/>
                </a:tc>
              </a:tr>
              <a:tr h="901883">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900" u="none" strike="noStrike" dirty="0">
                          <a:solidFill>
                            <a:schemeClr val="bg1"/>
                          </a:solidFill>
                          <a:effectLst/>
                        </a:rPr>
                        <a:t>DN Operators</a:t>
                      </a:r>
                      <a:endParaRPr lang="en-GB" sz="900" b="1" i="0" u="none" strike="noStrike" dirty="0">
                        <a:solidFill>
                          <a:schemeClr val="bg1"/>
                        </a:solidFill>
                        <a:effectLst/>
                        <a:latin typeface="Arial"/>
                      </a:endParaRPr>
                    </a:p>
                  </a:txBody>
                  <a:tcPr marL="4506" marR="4506" marT="6008" marB="0" vert="vert" anchor="ctr">
                    <a:solidFill>
                      <a:schemeClr val="tx2"/>
                    </a:solidFill>
                  </a:tcPr>
                </a:tc>
                <a:tc>
                  <a:txBody>
                    <a:bodyPr/>
                    <a:lstStyle/>
                    <a:p>
                      <a:pPr algn="ctr" fontAlgn="ctr"/>
                      <a:r>
                        <a:rPr lang="en-GB" sz="900" u="none" strike="noStrike" dirty="0">
                          <a:solidFill>
                            <a:schemeClr val="bg1"/>
                          </a:solidFill>
                          <a:effectLst/>
                        </a:rPr>
                        <a:t>Independent Gas Transporters</a:t>
                      </a:r>
                      <a:endParaRPr lang="en-GB" sz="900" b="1" i="0" u="none" strike="noStrike" dirty="0">
                        <a:solidFill>
                          <a:schemeClr val="bg1"/>
                        </a:solidFill>
                        <a:effectLst/>
                        <a:latin typeface="Arial"/>
                      </a:endParaRPr>
                    </a:p>
                  </a:txBody>
                  <a:tcPr marL="4506" marR="4506" marT="6008" marB="0" vert="vert" anchor="ctr">
                    <a:solidFill>
                      <a:schemeClr val="tx2"/>
                    </a:solidFill>
                  </a:tcPr>
                </a:tc>
                <a:tc vMerge="1">
                  <a:txBody>
                    <a:bodyPr/>
                    <a:lstStyle/>
                    <a:p>
                      <a:endParaRPr lang="en-GB"/>
                    </a:p>
                  </a:txBody>
                  <a:tcPr/>
                </a:tc>
              </a:tr>
              <a:tr h="768085">
                <a:tc>
                  <a:txBody>
                    <a:bodyPr/>
                    <a:lstStyle/>
                    <a:p>
                      <a:pPr algn="ctr" fontAlgn="ctr"/>
                      <a:r>
                        <a:rPr lang="en-GB" sz="1200" b="1" u="none" strike="noStrike" dirty="0">
                          <a:effectLst/>
                        </a:rPr>
                        <a:t>XRN4534</a:t>
                      </a:r>
                      <a:endParaRPr lang="en-GB" sz="1200" b="1" i="0" u="none" strike="noStrike" dirty="0">
                        <a:solidFill>
                          <a:srgbClr val="000000"/>
                        </a:solidFill>
                        <a:effectLst/>
                        <a:latin typeface="Calibri"/>
                      </a:endParaRPr>
                    </a:p>
                  </a:txBody>
                  <a:tcPr marL="4506" marR="4506" marT="6008" marB="0">
                    <a:solidFill>
                      <a:schemeClr val="bg1"/>
                    </a:solidFill>
                  </a:tcPr>
                </a:tc>
                <a:tc>
                  <a:txBody>
                    <a:bodyPr/>
                    <a:lstStyle/>
                    <a:p>
                      <a:pPr algn="l" fontAlgn="ctr"/>
                      <a:r>
                        <a:rPr lang="en-US" sz="1200" u="none" strike="noStrike">
                          <a:effectLst/>
                        </a:rPr>
                        <a:t>Amendment to RGMA Validation Rules for Meter Asset Installation Date</a:t>
                      </a:r>
                      <a:endParaRPr lang="en-US" sz="1200" b="0" i="0" u="none" strike="noStrike">
                        <a:solidFill>
                          <a:srgbClr val="000000"/>
                        </a:solidFill>
                        <a:effectLst/>
                        <a:latin typeface="Calibri"/>
                      </a:endParaRPr>
                    </a:p>
                  </a:txBody>
                  <a:tcPr marL="4506" marR="4506" marT="6008" marB="0">
                    <a:solidFill>
                      <a:schemeClr val="bg1"/>
                    </a:solidFill>
                  </a:tcPr>
                </a:tc>
                <a:tc>
                  <a:txBody>
                    <a:bodyPr/>
                    <a:lstStyle/>
                    <a:p>
                      <a:pPr algn="ctr" fontAlgn="ctr"/>
                      <a:r>
                        <a:rPr lang="en-GB" sz="1200" u="none" strike="noStrike" dirty="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200" u="none" strike="noStrike" dirty="0">
                          <a:effectLst/>
                        </a:rPr>
                        <a:t>No</a:t>
                      </a:r>
                      <a:endParaRPr lang="en-GB" sz="12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200" b="0" i="0" u="none" strike="noStrike" dirty="0" smtClean="0">
                          <a:solidFill>
                            <a:schemeClr val="tx1"/>
                          </a:solidFill>
                          <a:effectLst/>
                          <a:latin typeface="+mn-lt"/>
                        </a:rPr>
                        <a:t>Yes*</a:t>
                      </a:r>
                      <a:endParaRPr lang="en-GB" sz="12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200" b="0" i="0" u="none" strike="noStrike" dirty="0" smtClean="0">
                          <a:solidFill>
                            <a:schemeClr val="tx1"/>
                          </a:solidFill>
                          <a:effectLst/>
                          <a:latin typeface="+mn-lt"/>
                        </a:rPr>
                        <a:t>Yes*</a:t>
                      </a:r>
                      <a:endParaRPr lang="en-GB" sz="1200" b="0"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a:t>
                      </a:r>
                      <a:r>
                        <a:rPr lang="en-US" sz="1100" u="none" strike="noStrike" dirty="0">
                          <a:effectLst/>
                        </a:rPr>
                        <a:t>Industry wide impact if some parties are not ready </a:t>
                      </a:r>
                      <a:r>
                        <a:rPr lang="en-US" sz="1100" u="none" strike="noStrike" dirty="0" smtClean="0">
                          <a:effectLst/>
                        </a:rPr>
                        <a:t>we recommend </a:t>
                      </a:r>
                      <a:r>
                        <a:rPr lang="en-US" sz="1100" u="none" strike="noStrike" dirty="0">
                          <a:effectLst/>
                        </a:rPr>
                        <a:t>a 'Go' </a:t>
                      </a:r>
                      <a:r>
                        <a:rPr lang="en-US" sz="1100" u="none" strike="noStrike" dirty="0" smtClean="0">
                          <a:effectLst/>
                        </a:rPr>
                        <a:t>for</a:t>
                      </a:r>
                      <a:r>
                        <a:rPr lang="en-US" sz="1100" u="none" strike="noStrike" baseline="0" dirty="0" smtClean="0">
                          <a:effectLst/>
                        </a:rPr>
                        <a:t> MT </a:t>
                      </a:r>
                    </a:p>
                    <a:p>
                      <a:pPr algn="l" fontAlgn="ctr"/>
                      <a:r>
                        <a:rPr lang="en-US" sz="1100" b="0" i="0" u="none" strike="noStrike" baseline="0" dirty="0" err="1" smtClean="0">
                          <a:solidFill>
                            <a:srgbClr val="000000"/>
                          </a:solidFill>
                          <a:effectLst/>
                          <a:latin typeface="Calibri"/>
                        </a:rPr>
                        <a:t>iGTs</a:t>
                      </a:r>
                      <a:r>
                        <a:rPr lang="en-US" sz="1100" b="0" i="0" u="none" strike="noStrike" baseline="0" dirty="0" smtClean="0">
                          <a:solidFill>
                            <a:srgbClr val="000000"/>
                          </a:solidFill>
                          <a:effectLst/>
                          <a:latin typeface="Calibri"/>
                        </a:rPr>
                        <a:t> and GTs are recipients only for Portfolio files if they wish to</a:t>
                      </a:r>
                      <a:endParaRPr lang="en-US" sz="1100" b="0" i="0" u="none" strike="noStrike" dirty="0">
                        <a:solidFill>
                          <a:srgbClr val="000000"/>
                        </a:solidFill>
                        <a:effectLst/>
                        <a:latin typeface="Calibri"/>
                      </a:endParaRPr>
                    </a:p>
                  </a:txBody>
                  <a:tcPr marL="4506" marR="4506" marT="6008" marB="0">
                    <a:solidFill>
                      <a:schemeClr val="bg1"/>
                    </a:solidFill>
                  </a:tcPr>
                </a:tc>
              </a:tr>
              <a:tr h="693491">
                <a:tc>
                  <a:txBody>
                    <a:bodyPr/>
                    <a:lstStyle/>
                    <a:p>
                      <a:pPr algn="ctr" fontAlgn="ctr"/>
                      <a:r>
                        <a:rPr lang="en-GB" sz="1200" b="1" u="none" strike="noStrike" dirty="0">
                          <a:effectLst/>
                        </a:rPr>
                        <a:t>XRN4273</a:t>
                      </a:r>
                      <a:endParaRPr lang="en-GB" sz="1200" b="1" i="0" u="none" strike="noStrike" dirty="0">
                        <a:solidFill>
                          <a:srgbClr val="000000"/>
                        </a:solidFill>
                        <a:effectLst/>
                        <a:latin typeface="Calibri"/>
                      </a:endParaRPr>
                    </a:p>
                  </a:txBody>
                  <a:tcPr marL="4506" marR="4506" marT="6008" marB="0">
                    <a:solidFill>
                      <a:schemeClr val="bg1"/>
                    </a:solidFill>
                  </a:tcPr>
                </a:tc>
                <a:tc>
                  <a:txBody>
                    <a:bodyPr/>
                    <a:lstStyle/>
                    <a:p>
                      <a:pPr algn="l" fontAlgn="ctr"/>
                      <a:r>
                        <a:rPr lang="en-GB" sz="1200" u="none" strike="noStrike">
                          <a:effectLst/>
                        </a:rPr>
                        <a:t>Introducing IHD (In-Home Display)</a:t>
                      </a:r>
                      <a:endParaRPr lang="en-GB" sz="1200" b="0" i="0" u="none" strike="noStrike">
                        <a:solidFill>
                          <a:srgbClr val="000000"/>
                        </a:solidFill>
                        <a:effectLst/>
                        <a:latin typeface="Calibri"/>
                      </a:endParaRPr>
                    </a:p>
                  </a:txBody>
                  <a:tcPr marL="4506" marR="4506" marT="6008" marB="0">
                    <a:solidFill>
                      <a:schemeClr val="bg1"/>
                    </a:solidFill>
                  </a:tcPr>
                </a:tc>
                <a:tc>
                  <a:txBody>
                    <a:bodyPr/>
                    <a:lstStyle/>
                    <a:p>
                      <a:pPr algn="ctr" fontAlgn="ctr"/>
                      <a:r>
                        <a:rPr lang="en-GB" sz="1200" u="none" strike="noStrike" dirty="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200" u="none" strike="noStrike" dirty="0">
                          <a:effectLst/>
                        </a:rPr>
                        <a:t>No*</a:t>
                      </a:r>
                      <a:endParaRPr lang="en-GB" sz="12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200" u="none" strike="noStrike" dirty="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200" u="none" strike="noStrike" dirty="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l" fontAlgn="ctr"/>
                      <a:r>
                        <a:rPr lang="en-US" sz="1100" u="none" strike="noStrike" dirty="0" smtClean="0">
                          <a:effectLst/>
                        </a:rPr>
                        <a:t>MT - Yes -</a:t>
                      </a:r>
                      <a:r>
                        <a:rPr lang="en-US" sz="1100" u="none" strike="noStrike" baseline="0" dirty="0" smtClean="0">
                          <a:effectLst/>
                        </a:rPr>
                        <a:t> </a:t>
                      </a:r>
                      <a:r>
                        <a:rPr lang="en-US" sz="1100" u="none" strike="noStrike" dirty="0" smtClean="0">
                          <a:effectLst/>
                        </a:rPr>
                        <a:t>parties </a:t>
                      </a:r>
                      <a:r>
                        <a:rPr lang="en-US" sz="1100" u="none" strike="noStrike" dirty="0">
                          <a:effectLst/>
                        </a:rPr>
                        <a:t>need to create IHD statuses within their system; </a:t>
                      </a:r>
                      <a:endParaRPr lang="en-US" sz="1100" u="none" strike="noStrike" dirty="0" smtClean="0">
                        <a:effectLst/>
                      </a:endParaRPr>
                    </a:p>
                    <a:p>
                      <a:pPr algn="l" fontAlgn="ctr"/>
                      <a:r>
                        <a:rPr lang="en-US" sz="1100" u="none" strike="noStrike" dirty="0" smtClean="0">
                          <a:effectLst/>
                        </a:rPr>
                        <a:t>Goes </a:t>
                      </a:r>
                      <a:r>
                        <a:rPr lang="en-US" sz="1100" u="none" strike="noStrike" dirty="0">
                          <a:effectLst/>
                        </a:rPr>
                        <a:t>out in portfolio </a:t>
                      </a:r>
                      <a:r>
                        <a:rPr lang="en-US" sz="1100" u="none" strike="noStrike" dirty="0" smtClean="0">
                          <a:effectLst/>
                        </a:rPr>
                        <a:t>files</a:t>
                      </a:r>
                      <a:r>
                        <a:rPr lang="en-US" sz="1100" u="none" strike="noStrike" baseline="0" dirty="0" smtClean="0">
                          <a:effectLst/>
                        </a:rPr>
                        <a:t> to some parties (DNs/IGTs recipients only)</a:t>
                      </a:r>
                      <a:endParaRPr lang="en-US" sz="1100" b="0" i="0" u="none" strike="noStrike" dirty="0">
                        <a:solidFill>
                          <a:srgbClr val="000000"/>
                        </a:solidFill>
                        <a:effectLst/>
                        <a:latin typeface="Calibri"/>
                      </a:endParaRPr>
                    </a:p>
                  </a:txBody>
                  <a:tcPr marL="4506" marR="4506" marT="6008" marB="0">
                    <a:solidFill>
                      <a:schemeClr val="bg1"/>
                    </a:solidFill>
                  </a:tcPr>
                </a:tc>
              </a:tr>
              <a:tr h="554648">
                <a:tc>
                  <a:txBody>
                    <a:bodyPr/>
                    <a:lstStyle/>
                    <a:p>
                      <a:pPr algn="ctr" fontAlgn="ctr"/>
                      <a:r>
                        <a:rPr lang="en-GB" sz="1200" b="1" u="none" strike="noStrike" dirty="0">
                          <a:effectLst/>
                        </a:rPr>
                        <a:t>XRN3656</a:t>
                      </a:r>
                      <a:endParaRPr lang="en-GB" sz="1200" b="1" i="0" u="none" strike="noStrike" dirty="0">
                        <a:solidFill>
                          <a:srgbClr val="000000"/>
                        </a:solidFill>
                        <a:effectLst/>
                        <a:latin typeface="Calibri"/>
                      </a:endParaRPr>
                    </a:p>
                  </a:txBody>
                  <a:tcPr marL="4506" marR="4506" marT="6008" marB="0">
                    <a:solidFill>
                      <a:schemeClr val="bg1"/>
                    </a:solidFill>
                  </a:tcPr>
                </a:tc>
                <a:tc>
                  <a:txBody>
                    <a:bodyPr/>
                    <a:lstStyle/>
                    <a:p>
                      <a:pPr algn="l" fontAlgn="ctr"/>
                      <a:r>
                        <a:rPr lang="en-GB" sz="1200" u="none" strike="noStrike" dirty="0">
                          <a:effectLst/>
                        </a:rPr>
                        <a:t>Read Validation Tolerances</a:t>
                      </a:r>
                      <a:endParaRPr lang="en-GB" sz="1200" b="0" i="0" u="none" strike="noStrike" dirty="0">
                        <a:solidFill>
                          <a:srgbClr val="000000"/>
                        </a:solidFill>
                        <a:effectLst/>
                        <a:latin typeface="Calibri"/>
                      </a:endParaRPr>
                    </a:p>
                  </a:txBody>
                  <a:tcPr marL="4506" marR="4506" marT="6008" marB="0">
                    <a:solidFill>
                      <a:schemeClr val="bg1"/>
                    </a:solidFill>
                  </a:tcPr>
                </a:tc>
                <a:tc>
                  <a:txBody>
                    <a:bodyPr/>
                    <a:lstStyle/>
                    <a:p>
                      <a:pPr algn="ctr" fontAlgn="ctr"/>
                      <a:r>
                        <a:rPr lang="en-GB" sz="1200" u="none" strike="noStrike" dirty="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200" u="none" strike="noStrike">
                          <a:effectLst/>
                        </a:rPr>
                        <a:t>No</a:t>
                      </a:r>
                      <a:endParaRPr lang="en-GB" sz="1200" b="0" i="0" u="none" strike="noStrike">
                        <a:solidFill>
                          <a:srgbClr val="000000"/>
                        </a:solidFill>
                        <a:effectLst/>
                        <a:latin typeface="Calibri"/>
                      </a:endParaRPr>
                    </a:p>
                  </a:txBody>
                  <a:tcPr marL="4506" marR="4506" marT="6008" marB="0" anchor="ctr">
                    <a:solidFill>
                      <a:schemeClr val="bg1"/>
                    </a:solidFill>
                  </a:tcPr>
                </a:tc>
                <a:tc>
                  <a:txBody>
                    <a:bodyPr/>
                    <a:lstStyle/>
                    <a:p>
                      <a:pPr algn="ctr" fontAlgn="ctr"/>
                      <a:r>
                        <a:rPr lang="en-GB" sz="1200" u="none" strike="noStrike" dirty="0">
                          <a:effectLst/>
                        </a:rPr>
                        <a:t>No</a:t>
                      </a:r>
                      <a:endParaRPr lang="en-GB" sz="12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200" u="none" strike="noStrike">
                          <a:effectLst/>
                        </a:rPr>
                        <a:t>No</a:t>
                      </a:r>
                      <a:endParaRPr lang="en-GB" sz="1200" b="0" i="0" u="none" strike="noStrike">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solidFill>
                      <a:schemeClr val="bg1"/>
                    </a:solidFill>
                  </a:tcPr>
                </a:tc>
              </a:tr>
              <a:tr h="554648">
                <a:tc>
                  <a:txBody>
                    <a:bodyPr/>
                    <a:lstStyle/>
                    <a:p>
                      <a:pPr algn="ctr" fontAlgn="ctr"/>
                      <a:r>
                        <a:rPr lang="en-GB" sz="1200" b="1" u="none" strike="noStrike" dirty="0">
                          <a:effectLst/>
                        </a:rPr>
                        <a:t>XRN4453</a:t>
                      </a:r>
                      <a:endParaRPr lang="en-GB" sz="1200" b="1" i="0" u="none" strike="noStrike" dirty="0">
                        <a:solidFill>
                          <a:srgbClr val="000000"/>
                        </a:solidFill>
                        <a:effectLst/>
                        <a:latin typeface="Calibri"/>
                      </a:endParaRPr>
                    </a:p>
                  </a:txBody>
                  <a:tcPr marL="4506" marR="4506" marT="6008" marB="0">
                    <a:solidFill>
                      <a:schemeClr val="bg1"/>
                    </a:solidFill>
                  </a:tcPr>
                </a:tc>
                <a:tc>
                  <a:txBody>
                    <a:bodyPr/>
                    <a:lstStyle/>
                    <a:p>
                      <a:pPr algn="l" fontAlgn="ctr"/>
                      <a:r>
                        <a:rPr lang="en-US" sz="1200" u="none" strike="noStrike">
                          <a:effectLst/>
                        </a:rPr>
                        <a:t>File Format Should Have Changes</a:t>
                      </a:r>
                      <a:endParaRPr lang="en-US" sz="1200" b="0" i="0" u="none" strike="noStrike">
                        <a:solidFill>
                          <a:srgbClr val="000000"/>
                        </a:solidFill>
                        <a:effectLst/>
                        <a:latin typeface="Calibri"/>
                      </a:endParaRPr>
                    </a:p>
                  </a:txBody>
                  <a:tcPr marL="4506" marR="4506" marT="6008" marB="0">
                    <a:solidFill>
                      <a:schemeClr val="bg1"/>
                    </a:solidFill>
                  </a:tcPr>
                </a:tc>
                <a:tc>
                  <a:txBody>
                    <a:bodyPr/>
                    <a:lstStyle/>
                    <a:p>
                      <a:pPr algn="ctr" fontAlgn="ctr"/>
                      <a:r>
                        <a:rPr lang="en-GB" sz="1200" u="none" strike="noStrike" dirty="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200" u="none" strike="noStrike" dirty="0" smtClean="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200" u="none" strike="noStrike" dirty="0" smtClean="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200" u="none" strike="noStrike" dirty="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solidFill>
                      <a:schemeClr val="bg1"/>
                    </a:solidFill>
                  </a:tcPr>
                </a:tc>
              </a:tr>
              <a:tr h="737528">
                <a:tc>
                  <a:txBody>
                    <a:bodyPr/>
                    <a:lstStyle/>
                    <a:p>
                      <a:pPr algn="ctr" fontAlgn="ctr"/>
                      <a:r>
                        <a:rPr lang="en-GB" sz="1200" b="1" u="none" strike="noStrike" dirty="0" smtClean="0">
                          <a:effectLst/>
                        </a:rPr>
                        <a:t>XRN4431</a:t>
                      </a:r>
                      <a:endParaRPr lang="en-GB" sz="1200" b="1" i="0" u="none" strike="noStrike" dirty="0">
                        <a:solidFill>
                          <a:srgbClr val="000000"/>
                        </a:solidFill>
                        <a:effectLst/>
                        <a:latin typeface="Calibri"/>
                      </a:endParaRPr>
                    </a:p>
                  </a:txBody>
                  <a:tcPr marL="4506" marR="4506" marT="6008" marB="0">
                    <a:solidFill>
                      <a:schemeClr val="bg1"/>
                    </a:solidFill>
                  </a:tcPr>
                </a:tc>
                <a:tc>
                  <a:txBody>
                    <a:bodyPr/>
                    <a:lstStyle/>
                    <a:p>
                      <a:pPr algn="l" fontAlgn="ctr"/>
                      <a:r>
                        <a:rPr lang="en-US" sz="1200" u="none" strike="noStrike">
                          <a:effectLst/>
                        </a:rPr>
                        <a:t>Reads failing market breaker tolerance to be accepted for correct date following AQ Correction</a:t>
                      </a:r>
                      <a:endParaRPr lang="en-US" sz="1200" b="0" i="0" u="none" strike="noStrike">
                        <a:solidFill>
                          <a:srgbClr val="000000"/>
                        </a:solidFill>
                        <a:effectLst/>
                        <a:latin typeface="Calibri"/>
                      </a:endParaRPr>
                    </a:p>
                  </a:txBody>
                  <a:tcPr marL="4506" marR="4506" marT="6008" marB="0">
                    <a:solidFill>
                      <a:schemeClr val="bg1"/>
                    </a:solidFill>
                  </a:tcPr>
                </a:tc>
                <a:tc>
                  <a:txBody>
                    <a:bodyPr/>
                    <a:lstStyle/>
                    <a:p>
                      <a:pPr algn="ctr" fontAlgn="ctr"/>
                      <a:r>
                        <a:rPr lang="en-GB" sz="1200" u="none" strike="noStrike" dirty="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200" u="none" strike="noStrike" dirty="0">
                          <a:effectLst/>
                        </a:rPr>
                        <a:t>No</a:t>
                      </a:r>
                      <a:endParaRPr lang="en-GB" sz="12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200" u="none" strike="noStrike" dirty="0">
                          <a:effectLst/>
                        </a:rPr>
                        <a:t>No </a:t>
                      </a:r>
                      <a:endParaRPr lang="en-GB" sz="12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200" u="none" strike="noStrike">
                          <a:effectLst/>
                        </a:rPr>
                        <a:t>No</a:t>
                      </a:r>
                      <a:endParaRPr lang="en-GB" sz="1200" b="0" i="0" u="none" strike="noStrike">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solidFill>
                      <a:schemeClr val="bg1"/>
                    </a:solidFill>
                  </a:tcPr>
                </a:tc>
              </a:tr>
              <a:tr h="737528">
                <a:tc>
                  <a:txBody>
                    <a:bodyPr/>
                    <a:lstStyle/>
                    <a:p>
                      <a:pPr algn="ctr" fontAlgn="ctr"/>
                      <a:r>
                        <a:rPr lang="en-GB" sz="1200" b="1" u="none" strike="noStrike" dirty="0" smtClean="0">
                          <a:effectLst/>
                        </a:rPr>
                        <a:t>XRN4481</a:t>
                      </a:r>
                      <a:endParaRPr lang="en-GB" sz="1200" b="1" i="0" u="none" strike="noStrike" dirty="0">
                        <a:solidFill>
                          <a:srgbClr val="000000"/>
                        </a:solidFill>
                        <a:effectLst/>
                        <a:latin typeface="Calibri"/>
                      </a:endParaRPr>
                    </a:p>
                  </a:txBody>
                  <a:tcPr marL="4506" marR="4506" marT="6008" marB="0">
                    <a:solidFill>
                      <a:schemeClr val="bg1"/>
                    </a:solidFill>
                  </a:tcPr>
                </a:tc>
                <a:tc>
                  <a:txBody>
                    <a:bodyPr/>
                    <a:lstStyle/>
                    <a:p>
                      <a:pPr algn="l" fontAlgn="ctr"/>
                      <a:r>
                        <a:rPr lang="en-US" sz="1200" u="none" strike="noStrike" dirty="0">
                          <a:effectLst/>
                        </a:rPr>
                        <a:t>Resolution of penny mismatches within invoice supporting information for Core invoices.</a:t>
                      </a:r>
                      <a:endParaRPr lang="en-US" sz="1200" b="0" i="0" u="none" strike="noStrike" dirty="0">
                        <a:solidFill>
                          <a:srgbClr val="000000"/>
                        </a:solidFill>
                        <a:effectLst/>
                        <a:latin typeface="Calibri"/>
                      </a:endParaRPr>
                    </a:p>
                  </a:txBody>
                  <a:tcPr marL="4506" marR="4506" marT="6008" marB="0">
                    <a:solidFill>
                      <a:schemeClr val="bg1"/>
                    </a:solidFill>
                  </a:tcPr>
                </a:tc>
                <a:tc>
                  <a:txBody>
                    <a:bodyPr/>
                    <a:lstStyle/>
                    <a:p>
                      <a:pPr algn="ctr" fontAlgn="ctr"/>
                      <a:r>
                        <a:rPr lang="en-GB" sz="1200" u="none" strike="noStrike" dirty="0" smtClean="0">
                          <a:effectLst/>
                        </a:rPr>
                        <a:t>Yes**</a:t>
                      </a:r>
                      <a:endParaRPr lang="en-GB" sz="12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200" u="none" strike="noStrike">
                          <a:effectLst/>
                        </a:rPr>
                        <a:t>No</a:t>
                      </a:r>
                      <a:endParaRPr lang="en-GB" sz="1200" b="0" i="0" u="none" strike="noStrike">
                        <a:solidFill>
                          <a:srgbClr val="000000"/>
                        </a:solidFill>
                        <a:effectLst/>
                        <a:latin typeface="Calibri"/>
                      </a:endParaRPr>
                    </a:p>
                  </a:txBody>
                  <a:tcPr marL="4506" marR="4506" marT="6008" marB="0" anchor="ctr">
                    <a:solidFill>
                      <a:schemeClr val="bg1"/>
                    </a:solidFill>
                  </a:tcPr>
                </a:tc>
                <a:tc>
                  <a:txBody>
                    <a:bodyPr/>
                    <a:lstStyle/>
                    <a:p>
                      <a:pPr algn="ctr" fontAlgn="ctr"/>
                      <a:r>
                        <a:rPr lang="en-GB" sz="1200" u="none" strike="noStrike" dirty="0" smtClean="0">
                          <a:effectLst/>
                        </a:rPr>
                        <a:t>Yes**</a:t>
                      </a:r>
                      <a:endParaRPr lang="en-GB" sz="12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200" u="none" strike="noStrike" dirty="0" smtClean="0">
                          <a:effectLst/>
                        </a:rPr>
                        <a:t>Yes**</a:t>
                      </a:r>
                      <a:endParaRPr lang="en-GB" sz="1200" b="0"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 - Yes Recipients</a:t>
                      </a:r>
                      <a:r>
                        <a:rPr lang="en-US" sz="1100" u="none" strike="noStrike" baseline="0" dirty="0" smtClean="0">
                          <a:effectLst/>
                        </a:rPr>
                        <a:t> only </a:t>
                      </a:r>
                    </a:p>
                    <a:p>
                      <a:pPr algn="l" fontAlgn="ctr"/>
                      <a:r>
                        <a:rPr lang="en-US" sz="1100" u="none" strike="noStrike" baseline="0" dirty="0" smtClean="0">
                          <a:effectLst/>
                        </a:rPr>
                        <a:t>Billing files will be shared for verification of penny mismatch</a:t>
                      </a:r>
                    </a:p>
                    <a:p>
                      <a:pPr algn="l" fontAlgn="ctr"/>
                      <a:r>
                        <a:rPr lang="en-US" sz="1100" u="none" strike="noStrike" dirty="0" smtClean="0">
                          <a:effectLst/>
                        </a:rPr>
                        <a:t>Xoserve </a:t>
                      </a:r>
                      <a:r>
                        <a:rPr lang="en-US" sz="1100" u="none" strike="noStrike" dirty="0">
                          <a:effectLst/>
                        </a:rPr>
                        <a:t>Internal change- no real external impact as Market parties are recipients only</a:t>
                      </a:r>
                      <a:endParaRPr lang="en-US" sz="1100" b="0" i="0" u="none" strike="noStrike" dirty="0">
                        <a:solidFill>
                          <a:srgbClr val="000000"/>
                        </a:solidFill>
                        <a:effectLst/>
                        <a:latin typeface="Calibri"/>
                      </a:endParaRPr>
                    </a:p>
                  </a:txBody>
                  <a:tcPr marL="4506" marR="4506" marT="6008" marB="0">
                    <a:solidFill>
                      <a:schemeClr val="bg1"/>
                    </a:solidFill>
                  </a:tcPr>
                </a:tc>
              </a:tr>
            </a:tbl>
          </a:graphicData>
        </a:graphic>
      </p:graphicFrame>
      <p:sp>
        <p:nvSpPr>
          <p:cNvPr id="2" name="TextBox 1"/>
          <p:cNvSpPr txBox="1"/>
          <p:nvPr/>
        </p:nvSpPr>
        <p:spPr>
          <a:xfrm>
            <a:off x="93516" y="6322801"/>
            <a:ext cx="6494708" cy="561692"/>
          </a:xfrm>
          <a:prstGeom prst="rect">
            <a:avLst/>
          </a:prstGeom>
          <a:noFill/>
        </p:spPr>
        <p:txBody>
          <a:bodyPr wrap="square" rtlCol="0">
            <a:spAutoFit/>
          </a:bodyPr>
          <a:lstStyle/>
          <a:p>
            <a:r>
              <a:rPr lang="en-GB" sz="1000" dirty="0" smtClean="0"/>
              <a:t>*suggested – for industry review</a:t>
            </a:r>
          </a:p>
          <a:p>
            <a:r>
              <a:rPr lang="en-GB" sz="1000" dirty="0"/>
              <a:t>** Recipients </a:t>
            </a:r>
            <a:r>
              <a:rPr lang="en-GB" sz="1000" dirty="0" smtClean="0"/>
              <a:t>only, for Industry participant review on whether they would like to participate or not for these CRs</a:t>
            </a:r>
            <a:endParaRPr lang="en-GB" sz="1000" dirty="0"/>
          </a:p>
          <a:p>
            <a:endParaRPr lang="en-GB" sz="1050" dirty="0"/>
          </a:p>
        </p:txBody>
      </p:sp>
    </p:spTree>
    <p:extLst>
      <p:ext uri="{BB962C8B-B14F-4D97-AF65-F5344CB8AC3E}">
        <p14:creationId xmlns:p14="http://schemas.microsoft.com/office/powerpoint/2010/main" val="4103622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ctrTitle"/>
          </p:nvPr>
        </p:nvSpPr>
        <p:spPr>
          <a:xfrm>
            <a:off x="93517" y="117563"/>
            <a:ext cx="8900940" cy="755276"/>
          </a:xfrm>
        </p:spPr>
        <p:txBody>
          <a:bodyPr/>
          <a:lstStyle/>
          <a:p>
            <a:r>
              <a:rPr lang="en-GB" u="none" dirty="0"/>
              <a:t>Release </a:t>
            </a:r>
            <a:r>
              <a:rPr lang="en-GB" u="none" dirty="0" smtClean="0"/>
              <a:t>3 MT Participation </a:t>
            </a:r>
            <a:r>
              <a:rPr lang="en-GB" u="none" dirty="0"/>
              <a:t>Recommendation</a:t>
            </a:r>
            <a:r>
              <a:rPr lang="en-GB" u="none" dirty="0" smtClean="0"/>
              <a:t> (2)</a:t>
            </a:r>
            <a:endParaRPr lang="en-GB" u="none" dirty="0"/>
          </a:p>
        </p:txBody>
      </p:sp>
      <p:graphicFrame>
        <p:nvGraphicFramePr>
          <p:cNvPr id="3" name="Table 2"/>
          <p:cNvGraphicFramePr>
            <a:graphicFrameLocks noGrp="1"/>
          </p:cNvGraphicFramePr>
          <p:nvPr>
            <p:extLst>
              <p:ext uri="{D42A27DB-BD31-4B8C-83A1-F6EECF244321}">
                <p14:modId xmlns:p14="http://schemas.microsoft.com/office/powerpoint/2010/main" val="3520503069"/>
              </p:ext>
            </p:extLst>
          </p:nvPr>
        </p:nvGraphicFramePr>
        <p:xfrm>
          <a:off x="107513" y="636469"/>
          <a:ext cx="8559187" cy="5548327"/>
        </p:xfrm>
        <a:graphic>
          <a:graphicData uri="http://schemas.openxmlformats.org/drawingml/2006/table">
            <a:tbl>
              <a:tblPr>
                <a:tableStyleId>{5DA37D80-6434-44D0-A028-1B22A696006F}</a:tableStyleId>
              </a:tblPr>
              <a:tblGrid>
                <a:gridCol w="841356"/>
                <a:gridCol w="1933502"/>
                <a:gridCol w="477309"/>
                <a:gridCol w="477309"/>
                <a:gridCol w="477309"/>
                <a:gridCol w="477309"/>
                <a:gridCol w="3875093"/>
              </a:tblGrid>
              <a:tr h="211429">
                <a:tc rowSpan="4">
                  <a:txBody>
                    <a:bodyPr/>
                    <a:lstStyle/>
                    <a:p>
                      <a:pPr algn="ctr" fontAlgn="ctr"/>
                      <a:r>
                        <a:rPr lang="en-GB" sz="1300" u="none" strike="noStrike" dirty="0">
                          <a:solidFill>
                            <a:schemeClr val="bg1"/>
                          </a:solidFill>
                          <a:effectLst/>
                        </a:rPr>
                        <a:t>Existing Change Proposal Number</a:t>
                      </a:r>
                      <a:endParaRPr lang="en-GB" sz="1300" b="1" i="0" u="none" strike="noStrike" dirty="0">
                        <a:solidFill>
                          <a:schemeClr val="bg1"/>
                        </a:solidFill>
                        <a:effectLst/>
                        <a:latin typeface="Arial"/>
                      </a:endParaRPr>
                    </a:p>
                  </a:txBody>
                  <a:tcPr marL="4506" marR="4506" marT="6008" marB="0" anchor="ctr">
                    <a:solidFill>
                      <a:schemeClr val="tx2"/>
                    </a:solidFill>
                  </a:tcPr>
                </a:tc>
                <a:tc rowSpan="4">
                  <a:txBody>
                    <a:bodyPr/>
                    <a:lstStyle/>
                    <a:p>
                      <a:pPr algn="ctr" fontAlgn="ctr"/>
                      <a:r>
                        <a:rPr lang="en-GB" sz="1300" u="none" strike="noStrike" dirty="0">
                          <a:solidFill>
                            <a:schemeClr val="bg1"/>
                          </a:solidFill>
                          <a:effectLst/>
                        </a:rPr>
                        <a:t>Change Request Title</a:t>
                      </a:r>
                      <a:endParaRPr lang="en-GB" sz="1300" b="1" i="0" u="none" strike="noStrike" dirty="0">
                        <a:solidFill>
                          <a:schemeClr val="bg1"/>
                        </a:solidFill>
                        <a:effectLst/>
                        <a:latin typeface="Arial"/>
                      </a:endParaRPr>
                    </a:p>
                  </a:txBody>
                  <a:tcPr marL="4506" marR="4506" marT="6008" marB="0" anchor="ctr">
                    <a:solidFill>
                      <a:schemeClr val="tx2"/>
                    </a:solidFill>
                  </a:tcPr>
                </a:tc>
                <a:tc gridSpan="4">
                  <a:txBody>
                    <a:bodyPr/>
                    <a:lstStyle/>
                    <a:p>
                      <a:pPr algn="ctr" fontAlgn="ctr"/>
                      <a:r>
                        <a:rPr lang="en-GB" sz="1100" u="none" strike="noStrike" dirty="0">
                          <a:solidFill>
                            <a:schemeClr val="bg1"/>
                          </a:solidFill>
                          <a:effectLst/>
                        </a:rPr>
                        <a:t>Service Areas </a:t>
                      </a:r>
                      <a:r>
                        <a:rPr lang="en-GB" sz="1100" u="none" strike="noStrike" dirty="0" smtClean="0">
                          <a:solidFill>
                            <a:schemeClr val="bg1"/>
                          </a:solidFill>
                          <a:effectLst/>
                        </a:rPr>
                        <a:t>Impacted*</a:t>
                      </a:r>
                      <a:endParaRPr lang="en-GB" sz="1100" b="1" i="0" u="none" strike="noStrike" dirty="0">
                        <a:solidFill>
                          <a:schemeClr val="bg1"/>
                        </a:solidFill>
                        <a:effectLst/>
                        <a:latin typeface="Arial"/>
                      </a:endParaRPr>
                    </a:p>
                  </a:txBody>
                  <a:tcPr marL="4506" marR="4506" marT="6008" marB="0" anchor="ct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4">
                  <a:txBody>
                    <a:bodyPr/>
                    <a:lstStyle/>
                    <a:p>
                      <a:pPr algn="ctr" fontAlgn="ctr"/>
                      <a:r>
                        <a:rPr lang="en-GB" sz="900" u="none" strike="noStrike" dirty="0" smtClean="0">
                          <a:solidFill>
                            <a:schemeClr val="bg1"/>
                          </a:solidFill>
                          <a:effectLst/>
                        </a:rPr>
                        <a:t>Industry impacts</a:t>
                      </a:r>
                      <a:r>
                        <a:rPr lang="en-GB" sz="900" u="none" strike="noStrike" baseline="0" dirty="0" smtClean="0">
                          <a:solidFill>
                            <a:schemeClr val="bg1"/>
                          </a:solidFill>
                          <a:effectLst/>
                        </a:rPr>
                        <a:t> &amp; ~Xoserve </a:t>
                      </a:r>
                      <a:r>
                        <a:rPr lang="en-GB" sz="900" u="none" strike="noStrike" dirty="0" smtClean="0">
                          <a:solidFill>
                            <a:schemeClr val="bg1"/>
                          </a:solidFill>
                          <a:effectLst/>
                        </a:rPr>
                        <a:t>Recommendation</a:t>
                      </a:r>
                      <a:endParaRPr lang="en-GB" sz="900" b="1" i="0" u="none" strike="noStrike" dirty="0">
                        <a:solidFill>
                          <a:schemeClr val="bg1"/>
                        </a:solidFill>
                        <a:effectLst/>
                        <a:latin typeface="+mn-lt"/>
                      </a:endParaRPr>
                    </a:p>
                  </a:txBody>
                  <a:tcPr marL="4506" marR="4506" marT="6008" marB="0" anchor="ctr">
                    <a:solidFill>
                      <a:schemeClr val="tx2"/>
                    </a:solidFill>
                  </a:tcPr>
                </a:tc>
              </a:tr>
              <a:tr h="211429">
                <a:tc vMerge="1">
                  <a:txBody>
                    <a:bodyPr/>
                    <a:lstStyle/>
                    <a:p>
                      <a:endParaRPr lang="en-GB"/>
                    </a:p>
                  </a:txBody>
                  <a:tcPr/>
                </a:tc>
                <a:tc vMerge="1">
                  <a:txBody>
                    <a:bodyPr/>
                    <a:lstStyle/>
                    <a:p>
                      <a:endParaRPr lang="en-GB"/>
                    </a:p>
                  </a:txBody>
                  <a:tcPr/>
                </a:tc>
                <a:tc rowSpan="3">
                  <a:txBody>
                    <a:bodyPr/>
                    <a:lstStyle/>
                    <a:p>
                      <a:pPr algn="ctr" fontAlgn="ctr"/>
                      <a:r>
                        <a:rPr lang="en-GB" sz="900" u="none" strike="noStrike" dirty="0">
                          <a:solidFill>
                            <a:schemeClr val="bg1"/>
                          </a:solidFill>
                          <a:effectLst/>
                        </a:rPr>
                        <a:t>Shipper Users</a:t>
                      </a:r>
                      <a:endParaRPr lang="en-GB" sz="900" b="1" i="0" u="none" strike="noStrike" dirty="0">
                        <a:solidFill>
                          <a:schemeClr val="bg1"/>
                        </a:solidFill>
                        <a:effectLst/>
                        <a:latin typeface="Arial"/>
                      </a:endParaRPr>
                    </a:p>
                  </a:txBody>
                  <a:tcPr marL="4506" marR="4506" marT="6008" marB="0" vert="vert" anchor="ctr">
                    <a:solidFill>
                      <a:schemeClr val="tx2"/>
                    </a:solidFill>
                  </a:tcPr>
                </a:tc>
                <a:tc gridSpan="3">
                  <a:txBody>
                    <a:bodyPr/>
                    <a:lstStyle/>
                    <a:p>
                      <a:pPr algn="ctr" fontAlgn="ctr"/>
                      <a:r>
                        <a:rPr lang="en-GB" sz="900" u="none" strike="noStrike" dirty="0">
                          <a:solidFill>
                            <a:schemeClr val="bg1"/>
                          </a:solidFill>
                          <a:effectLst/>
                        </a:rPr>
                        <a:t>Transporters</a:t>
                      </a:r>
                      <a:endParaRPr lang="en-GB" sz="900" b="1" i="0" u="none" strike="noStrike" dirty="0">
                        <a:solidFill>
                          <a:schemeClr val="bg1"/>
                        </a:solidFill>
                        <a:effectLst/>
                        <a:latin typeface="Arial"/>
                      </a:endParaRPr>
                    </a:p>
                  </a:txBody>
                  <a:tcPr marL="4506" marR="4506" marT="6008" marB="0" anchor="ctr">
                    <a:solidFill>
                      <a:schemeClr val="tx2"/>
                    </a:solidFill>
                  </a:tcPr>
                </a:tc>
                <a:tc hMerge="1">
                  <a:txBody>
                    <a:bodyPr/>
                    <a:lstStyle/>
                    <a:p>
                      <a:endParaRPr lang="en-GB"/>
                    </a:p>
                  </a:txBody>
                  <a:tcPr/>
                </a:tc>
                <a:tc hMerge="1">
                  <a:txBody>
                    <a:bodyPr/>
                    <a:lstStyle/>
                    <a:p>
                      <a:endParaRPr lang="en-GB"/>
                    </a:p>
                  </a:txBody>
                  <a:tcPr/>
                </a:tc>
                <a:tc vMerge="1">
                  <a:txBody>
                    <a:bodyPr/>
                    <a:lstStyle/>
                    <a:p>
                      <a:endParaRPr lang="en-GB"/>
                    </a:p>
                  </a:txBody>
                  <a:tcPr/>
                </a:tc>
              </a:tr>
              <a:tr h="211429">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900" u="none" strike="noStrike" dirty="0">
                          <a:solidFill>
                            <a:schemeClr val="bg1"/>
                          </a:solidFill>
                          <a:effectLst/>
                        </a:rPr>
                        <a:t>National Grid NTS</a:t>
                      </a:r>
                      <a:endParaRPr lang="en-GB" sz="900" b="1" i="0" u="none" strike="noStrike" dirty="0">
                        <a:solidFill>
                          <a:schemeClr val="bg1"/>
                        </a:solidFill>
                        <a:effectLst/>
                        <a:latin typeface="Arial"/>
                      </a:endParaRPr>
                    </a:p>
                  </a:txBody>
                  <a:tcPr marL="4506" marR="4506" marT="6008" marB="0" vert="vert" anchor="ctr">
                    <a:solidFill>
                      <a:schemeClr val="tx2"/>
                    </a:solidFill>
                  </a:tcPr>
                </a:tc>
                <a:tc gridSpan="2">
                  <a:txBody>
                    <a:bodyPr/>
                    <a:lstStyle/>
                    <a:p>
                      <a:pPr algn="ctr" fontAlgn="ctr"/>
                      <a:r>
                        <a:rPr lang="en-GB" sz="900" u="none" strike="noStrike" dirty="0">
                          <a:solidFill>
                            <a:schemeClr val="bg1"/>
                          </a:solidFill>
                          <a:effectLst/>
                        </a:rPr>
                        <a:t>Distribution</a:t>
                      </a:r>
                      <a:endParaRPr lang="en-GB" sz="900" b="1" i="0" u="none" strike="noStrike" dirty="0">
                        <a:solidFill>
                          <a:schemeClr val="bg1"/>
                        </a:solidFill>
                        <a:effectLst/>
                        <a:latin typeface="Arial"/>
                      </a:endParaRPr>
                    </a:p>
                  </a:txBody>
                  <a:tcPr marL="4506" marR="4506" marT="6008" marB="0" anchor="ctr">
                    <a:solidFill>
                      <a:schemeClr val="tx2"/>
                    </a:solidFill>
                  </a:tcPr>
                </a:tc>
                <a:tc hMerge="1">
                  <a:txBody>
                    <a:bodyPr/>
                    <a:lstStyle/>
                    <a:p>
                      <a:endParaRPr lang="en-GB"/>
                    </a:p>
                  </a:txBody>
                  <a:tcPr/>
                </a:tc>
                <a:tc vMerge="1">
                  <a:txBody>
                    <a:bodyPr/>
                    <a:lstStyle/>
                    <a:p>
                      <a:endParaRPr lang="en-GB"/>
                    </a:p>
                  </a:txBody>
                  <a:tcPr/>
                </a:tc>
              </a:tr>
              <a:tr h="956008">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900" u="none" strike="noStrike" dirty="0">
                          <a:solidFill>
                            <a:schemeClr val="bg1"/>
                          </a:solidFill>
                          <a:effectLst/>
                        </a:rPr>
                        <a:t>DN Operators</a:t>
                      </a:r>
                      <a:endParaRPr lang="en-GB" sz="900" b="1" i="0" u="none" strike="noStrike" dirty="0">
                        <a:solidFill>
                          <a:schemeClr val="bg1"/>
                        </a:solidFill>
                        <a:effectLst/>
                        <a:latin typeface="Arial"/>
                      </a:endParaRPr>
                    </a:p>
                  </a:txBody>
                  <a:tcPr marL="4506" marR="4506" marT="6008" marB="0" vert="vert" anchor="ctr">
                    <a:solidFill>
                      <a:schemeClr val="tx2"/>
                    </a:solidFill>
                  </a:tcPr>
                </a:tc>
                <a:tc>
                  <a:txBody>
                    <a:bodyPr/>
                    <a:lstStyle/>
                    <a:p>
                      <a:pPr algn="ctr" fontAlgn="ctr"/>
                      <a:r>
                        <a:rPr lang="en-GB" sz="900" u="none" strike="noStrike" dirty="0">
                          <a:solidFill>
                            <a:schemeClr val="bg1"/>
                          </a:solidFill>
                          <a:effectLst/>
                        </a:rPr>
                        <a:t>Independent Gas Transporters</a:t>
                      </a:r>
                      <a:endParaRPr lang="en-GB" sz="900" b="1" i="0" u="none" strike="noStrike" dirty="0">
                        <a:solidFill>
                          <a:schemeClr val="bg1"/>
                        </a:solidFill>
                        <a:effectLst/>
                        <a:latin typeface="Arial"/>
                      </a:endParaRPr>
                    </a:p>
                  </a:txBody>
                  <a:tcPr marL="4506" marR="4506" marT="6008" marB="0" vert="vert" anchor="ctr">
                    <a:solidFill>
                      <a:schemeClr val="tx2"/>
                    </a:solidFill>
                  </a:tcPr>
                </a:tc>
                <a:tc vMerge="1">
                  <a:txBody>
                    <a:bodyPr/>
                    <a:lstStyle/>
                    <a:p>
                      <a:endParaRPr lang="en-GB"/>
                    </a:p>
                  </a:txBody>
                  <a:tcPr/>
                </a:tc>
              </a:tr>
              <a:tr h="597680">
                <a:tc>
                  <a:txBody>
                    <a:bodyPr/>
                    <a:lstStyle/>
                    <a:p>
                      <a:pPr algn="ctr" fontAlgn="ctr"/>
                      <a:r>
                        <a:rPr lang="en-GB" sz="1100" b="1" u="none" strike="noStrike" dirty="0">
                          <a:effectLst/>
                        </a:rPr>
                        <a:t>XRN4337</a:t>
                      </a:r>
                      <a:endParaRPr lang="en-GB" sz="1100" b="1"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a:effectLst/>
                        </a:rPr>
                        <a:t>To change the optionality of the Supply Point confirmation reference for the T51 file</a:t>
                      </a:r>
                      <a:endParaRPr lang="en-US"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100" u="none" strike="noStrike" dirty="0">
                          <a:effectLst/>
                        </a:rPr>
                        <a:t>No</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a:effectLst/>
                        </a:rPr>
                        <a:t>No</a:t>
                      </a:r>
                      <a:endParaRPr lang="en-GB" sz="1100" b="0" i="0" u="none" strike="noStrike">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a:effectLst/>
                        </a:rPr>
                        <a:t>No</a:t>
                      </a:r>
                      <a:endParaRPr lang="en-GB" sz="1100" b="0" i="0" u="none" strike="noStrike">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nchor="ctr">
                    <a:solidFill>
                      <a:schemeClr val="bg1"/>
                    </a:solidFill>
                  </a:tcPr>
                </a:tc>
              </a:tr>
              <a:tr h="508928">
                <a:tc>
                  <a:txBody>
                    <a:bodyPr/>
                    <a:lstStyle/>
                    <a:p>
                      <a:pPr algn="ctr" fontAlgn="ctr"/>
                      <a:r>
                        <a:rPr lang="en-GB" sz="1100" b="1" u="none" strike="noStrike" dirty="0" smtClean="0">
                          <a:effectLst/>
                        </a:rPr>
                        <a:t>XRN4495</a:t>
                      </a:r>
                      <a:endParaRPr lang="en-GB" sz="1100" b="1"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GB" sz="1100" u="none" strike="noStrike" dirty="0">
                          <a:effectLst/>
                        </a:rPr>
                        <a:t>Energy Tolerance Rejection code</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100" u="none" strike="noStrike" dirty="0" smtClean="0">
                          <a:effectLst/>
                        </a:rPr>
                        <a:t>No</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b="0" i="0" u="none" strike="noStrike" dirty="0" smtClean="0">
                          <a:solidFill>
                            <a:schemeClr val="tx1"/>
                          </a:solidFill>
                          <a:effectLst/>
                          <a:latin typeface="+mn-lt"/>
                        </a:rPr>
                        <a:t>Yes*</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a:effectLst/>
                        </a:rPr>
                        <a:t>No</a:t>
                      </a:r>
                      <a:endParaRPr lang="en-GB" sz="1100" b="0" i="0" u="none" strike="noStrike">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nchor="ctr">
                    <a:solidFill>
                      <a:schemeClr val="bg1"/>
                    </a:solidFill>
                  </a:tcPr>
                </a:tc>
              </a:tr>
              <a:tr h="508928">
                <a:tc>
                  <a:txBody>
                    <a:bodyPr/>
                    <a:lstStyle/>
                    <a:p>
                      <a:pPr algn="ctr" fontAlgn="ctr"/>
                      <a:r>
                        <a:rPr lang="en-GB" sz="1100" b="1" u="none" strike="noStrike" dirty="0">
                          <a:effectLst/>
                        </a:rPr>
                        <a:t>XRN4539</a:t>
                      </a:r>
                      <a:endParaRPr lang="en-GB" sz="1100" b="1"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GB" sz="1100" u="none" strike="noStrike" dirty="0">
                          <a:effectLst/>
                        </a:rPr>
                        <a:t>New File Level Rejection</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nchor="ctr">
                    <a:solidFill>
                      <a:schemeClr val="bg1"/>
                    </a:solidFill>
                  </a:tcPr>
                </a:tc>
              </a:tr>
              <a:tr h="508928">
                <a:tc>
                  <a:txBody>
                    <a:bodyPr/>
                    <a:lstStyle/>
                    <a:p>
                      <a:pPr algn="ctr" fontAlgn="ctr"/>
                      <a:r>
                        <a:rPr lang="en-GB" sz="1100" b="1" u="none" strike="noStrike" dirty="0">
                          <a:effectLst/>
                        </a:rPr>
                        <a:t>XRN4443</a:t>
                      </a:r>
                      <a:endParaRPr lang="en-GB" sz="1100" b="1"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a:effectLst/>
                        </a:rPr>
                        <a:t>File Format Changes Aug 16 Unique Sites (deferred items from CR252)</a:t>
                      </a:r>
                      <a:endParaRPr lang="en-US"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100" u="none" strike="noStrike" dirty="0">
                          <a:effectLst/>
                        </a:rPr>
                        <a:t>No</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a:effectLst/>
                        </a:rPr>
                        <a:t>No</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a:effectLst/>
                        </a:rPr>
                        <a:t>No</a:t>
                      </a:r>
                      <a:endParaRPr lang="en-GB" sz="1100" b="0" i="0" u="none" strike="noStrike">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nchor="ctr">
                    <a:solidFill>
                      <a:schemeClr val="bg1"/>
                    </a:solidFill>
                  </a:tcPr>
                </a:tc>
              </a:tr>
              <a:tr h="508928">
                <a:tc>
                  <a:txBody>
                    <a:bodyPr/>
                    <a:lstStyle/>
                    <a:p>
                      <a:pPr algn="ctr" fontAlgn="ctr"/>
                      <a:r>
                        <a:rPr lang="en-GB" sz="1100" b="1" u="none" strike="noStrike" dirty="0" smtClean="0">
                          <a:effectLst/>
                        </a:rPr>
                        <a:t>XRN4458</a:t>
                      </a:r>
                      <a:endParaRPr lang="en-GB" sz="1100" b="1"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GB" sz="1100" u="none" strike="noStrike" dirty="0">
                          <a:effectLst/>
                        </a:rPr>
                        <a:t>Class 4 CSEPS Reconciliation Variance Identification</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100" u="none" strike="noStrike">
                          <a:effectLst/>
                        </a:rPr>
                        <a:t>No</a:t>
                      </a:r>
                      <a:endParaRPr lang="en-GB" sz="1100" b="0" i="0" u="none" strike="noStrike">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a:effectLst/>
                        </a:rPr>
                        <a:t>No</a:t>
                      </a:r>
                      <a:endParaRPr lang="en-GB" sz="1100" b="0" i="0" u="none" strike="noStrike">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nchor="ctr">
                    <a:solidFill>
                      <a:schemeClr val="bg1"/>
                    </a:solidFill>
                  </a:tcPr>
                </a:tc>
              </a:tr>
              <a:tr h="648072">
                <a:tc>
                  <a:txBody>
                    <a:bodyPr/>
                    <a:lstStyle/>
                    <a:p>
                      <a:pPr algn="ctr" fontAlgn="ctr"/>
                      <a:r>
                        <a:rPr lang="en-GB" sz="1100" b="1" u="none" strike="noStrike" dirty="0">
                          <a:effectLst/>
                        </a:rPr>
                        <a:t>XRN4486</a:t>
                      </a:r>
                      <a:endParaRPr lang="en-GB" sz="1100" b="1"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a:effectLst/>
                        </a:rPr>
                        <a:t>Meter Type O = Oriffice to be an acceptable value in file formats and reports</a:t>
                      </a:r>
                      <a:endParaRPr lang="en-US" sz="1100" b="0" i="0" u="none" strike="noStrike">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100" b="0" i="0" u="none" strike="noStrike" dirty="0" smtClean="0">
                          <a:solidFill>
                            <a:schemeClr val="tx1"/>
                          </a:solidFill>
                          <a:effectLst/>
                          <a:latin typeface="+mn-lt"/>
                        </a:rPr>
                        <a:t>No</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smtClean="0">
                          <a:effectLst/>
                        </a:rPr>
                        <a:t>Yes**</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smtClean="0">
                          <a:effectLst/>
                        </a:rPr>
                        <a:t>Yes**</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 very few Meter type “O”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nchor="ctr">
                    <a:solidFill>
                      <a:schemeClr val="bg1"/>
                    </a:solidFill>
                  </a:tcPr>
                </a:tc>
              </a:tr>
              <a:tr h="676568">
                <a:tc>
                  <a:txBody>
                    <a:bodyPr/>
                    <a:lstStyle/>
                    <a:p>
                      <a:pPr algn="ctr" fontAlgn="ctr"/>
                      <a:r>
                        <a:rPr lang="en-GB" sz="1100" b="1" u="none" strike="noStrike" dirty="0">
                          <a:effectLst/>
                        </a:rPr>
                        <a:t>XRN4538</a:t>
                      </a:r>
                      <a:endParaRPr lang="en-GB" sz="1100" b="1" i="0" u="none" strike="noStrike" dirty="0">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a:effectLst/>
                        </a:rPr>
                        <a:t>Insertion of Maximum Number of Occurrences in Meter Inspection Date Notice (MID) File.</a:t>
                      </a:r>
                      <a:endParaRPr lang="en-US" sz="1100" b="0" i="0" u="none" strike="noStrike">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dirty="0">
                          <a:effectLst/>
                        </a:rPr>
                        <a:t>Yes</a:t>
                      </a:r>
                      <a:endParaRPr lang="en-GB" sz="1100" b="0" i="0" u="none" strike="noStrike" dirty="0">
                        <a:solidFill>
                          <a:srgbClr val="000000"/>
                        </a:solidFill>
                        <a:effectLst/>
                        <a:latin typeface="Calibri"/>
                      </a:endParaRPr>
                    </a:p>
                  </a:txBody>
                  <a:tcPr marL="4506" marR="4506" marT="6008" marB="0" anchor="ctr">
                    <a:solidFill>
                      <a:schemeClr val="accent3">
                        <a:lumMod val="20000"/>
                        <a:lumOff val="80000"/>
                      </a:schemeClr>
                    </a:solidFill>
                  </a:tcPr>
                </a:tc>
                <a:tc>
                  <a:txBody>
                    <a:bodyPr/>
                    <a:lstStyle/>
                    <a:p>
                      <a:pPr algn="ctr" fontAlgn="ctr"/>
                      <a:r>
                        <a:rPr lang="en-GB" sz="1100" u="none" strike="noStrike" dirty="0">
                          <a:effectLst/>
                        </a:rPr>
                        <a:t>No</a:t>
                      </a:r>
                      <a:endParaRPr lang="en-GB" sz="1100" b="0" i="0" u="none" strike="noStrike" dirty="0">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a:effectLst/>
                        </a:rPr>
                        <a:t>No</a:t>
                      </a:r>
                      <a:endParaRPr lang="en-GB" sz="1100" b="0" i="0" u="none" strike="noStrike">
                        <a:solidFill>
                          <a:srgbClr val="000000"/>
                        </a:solidFill>
                        <a:effectLst/>
                        <a:latin typeface="Calibri"/>
                      </a:endParaRPr>
                    </a:p>
                  </a:txBody>
                  <a:tcPr marL="4506" marR="4506" marT="6008" marB="0" anchor="ctr">
                    <a:solidFill>
                      <a:schemeClr val="bg1"/>
                    </a:solidFill>
                  </a:tcPr>
                </a:tc>
                <a:tc>
                  <a:txBody>
                    <a:bodyPr/>
                    <a:lstStyle/>
                    <a:p>
                      <a:pPr algn="ctr" fontAlgn="ctr"/>
                      <a:r>
                        <a:rPr lang="en-GB" sz="1100" u="none" strike="noStrike">
                          <a:effectLst/>
                        </a:rPr>
                        <a:t>No</a:t>
                      </a:r>
                      <a:endParaRPr lang="en-GB" sz="1100" b="0" i="0" u="none" strike="noStrike">
                        <a:solidFill>
                          <a:srgbClr val="000000"/>
                        </a:solidFill>
                        <a:effectLst/>
                        <a:latin typeface="Calibri"/>
                      </a:endParaRPr>
                    </a:p>
                  </a:txBody>
                  <a:tcPr marL="4506" marR="4506" marT="6008" marB="0" anchor="ctr">
                    <a:solidFill>
                      <a:schemeClr val="bg1"/>
                    </a:solidFill>
                  </a:tcPr>
                </a:tc>
                <a:tc>
                  <a:txBody>
                    <a:bodyPr/>
                    <a:lstStyle/>
                    <a:p>
                      <a:pPr algn="l" fontAlgn="ctr"/>
                      <a:r>
                        <a:rPr lang="en-US" sz="1100" u="none" strike="noStrike" dirty="0" smtClean="0">
                          <a:effectLst/>
                        </a:rPr>
                        <a:t>MT</a:t>
                      </a:r>
                      <a:r>
                        <a:rPr lang="en-US" sz="1100" u="none" strike="noStrike" baseline="0" dirty="0" smtClean="0">
                          <a:effectLst/>
                        </a:rPr>
                        <a:t> - </a:t>
                      </a:r>
                      <a:r>
                        <a:rPr lang="en-US" sz="1100" u="none" strike="noStrike" dirty="0" smtClean="0">
                          <a:effectLst/>
                        </a:rPr>
                        <a:t>Yes </a:t>
                      </a:r>
                    </a:p>
                    <a:p>
                      <a:pPr algn="l" fontAlgn="ctr"/>
                      <a:r>
                        <a:rPr lang="en-US" sz="1100" u="none" strike="noStrike" dirty="0" smtClean="0">
                          <a:effectLst/>
                        </a:rPr>
                        <a:t>No Industry wide impact if some parties are not ready we recommend a 'Go' for</a:t>
                      </a:r>
                      <a:r>
                        <a:rPr lang="en-US" sz="1100" u="none" strike="noStrike" baseline="0" dirty="0" smtClean="0">
                          <a:effectLst/>
                        </a:rPr>
                        <a:t> MT</a:t>
                      </a:r>
                      <a:endParaRPr lang="en-US" sz="1100" b="0" i="0" u="none" strike="noStrike" dirty="0">
                        <a:solidFill>
                          <a:srgbClr val="000000"/>
                        </a:solidFill>
                        <a:effectLst/>
                        <a:latin typeface="Calibri"/>
                      </a:endParaRPr>
                    </a:p>
                  </a:txBody>
                  <a:tcPr marL="4506" marR="4506" marT="6008" marB="0" anchor="ctr">
                    <a:solidFill>
                      <a:schemeClr val="bg1"/>
                    </a:solidFill>
                  </a:tcPr>
                </a:tc>
              </a:tr>
            </a:tbl>
          </a:graphicData>
        </a:graphic>
      </p:graphicFrame>
      <p:sp>
        <p:nvSpPr>
          <p:cNvPr id="5" name="TextBox 4"/>
          <p:cNvSpPr txBox="1"/>
          <p:nvPr/>
        </p:nvSpPr>
        <p:spPr>
          <a:xfrm>
            <a:off x="237532" y="6327215"/>
            <a:ext cx="6854748" cy="400110"/>
          </a:xfrm>
          <a:prstGeom prst="rect">
            <a:avLst/>
          </a:prstGeom>
          <a:noFill/>
        </p:spPr>
        <p:txBody>
          <a:bodyPr wrap="square" rtlCol="0">
            <a:spAutoFit/>
          </a:bodyPr>
          <a:lstStyle/>
          <a:p>
            <a:r>
              <a:rPr lang="en-GB" sz="1000" dirty="0" smtClean="0"/>
              <a:t>*suggested – for industry review</a:t>
            </a:r>
          </a:p>
          <a:p>
            <a:r>
              <a:rPr lang="en-GB" sz="1000" dirty="0"/>
              <a:t>** Recipients only, for Industry participant review on whether they would like to participate or not for these CRs</a:t>
            </a:r>
          </a:p>
        </p:txBody>
      </p:sp>
    </p:spTree>
    <p:extLst>
      <p:ext uri="{BB962C8B-B14F-4D97-AF65-F5344CB8AC3E}">
        <p14:creationId xmlns:p14="http://schemas.microsoft.com/office/powerpoint/2010/main" val="3249241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72008"/>
            <a:ext cx="8784976" cy="620688"/>
          </a:xfrm>
        </p:spPr>
        <p:txBody>
          <a:bodyPr/>
          <a:lstStyle/>
          <a:p>
            <a:pPr algn="l"/>
            <a:r>
              <a:rPr lang="en-GB" sz="2400" dirty="0">
                <a:solidFill>
                  <a:srgbClr val="002060"/>
                </a:solidFill>
                <a:latin typeface="Calibri Light"/>
              </a:rPr>
              <a:t>Business Change </a:t>
            </a:r>
            <a:r>
              <a:rPr lang="en-GB" sz="2400" dirty="0" smtClean="0">
                <a:solidFill>
                  <a:srgbClr val="002060"/>
                </a:solidFill>
                <a:latin typeface="Calibri Light"/>
              </a:rPr>
              <a:t>planned activities</a:t>
            </a:r>
            <a:endParaRPr lang="en-GB" sz="2400" dirty="0">
              <a:solidFill>
                <a:srgbClr val="002060"/>
              </a:solidFill>
              <a:latin typeface="Calibri Light"/>
            </a:endParaRPr>
          </a:p>
        </p:txBody>
      </p:sp>
      <p:sp>
        <p:nvSpPr>
          <p:cNvPr id="26" name="TextBox 25"/>
          <p:cNvSpPr txBox="1"/>
          <p:nvPr/>
        </p:nvSpPr>
        <p:spPr>
          <a:xfrm>
            <a:off x="101643" y="806515"/>
            <a:ext cx="8790838" cy="4031873"/>
          </a:xfrm>
          <a:prstGeom prst="rect">
            <a:avLst/>
          </a:prstGeom>
          <a:noFill/>
        </p:spPr>
        <p:txBody>
          <a:bodyPr wrap="square" rtlCol="0">
            <a:spAutoFit/>
          </a:bodyPr>
          <a:lstStyle/>
          <a:p>
            <a:r>
              <a:rPr lang="en-GB" sz="1600" dirty="0" smtClean="0">
                <a:solidFill>
                  <a:srgbClr val="0070C0"/>
                </a:solidFill>
                <a:latin typeface="Calibri Light"/>
              </a:rPr>
              <a:t>To assist in the </a:t>
            </a:r>
            <a:r>
              <a:rPr lang="en-GB" sz="1600" b="1" dirty="0" smtClean="0">
                <a:solidFill>
                  <a:srgbClr val="0070C0"/>
                </a:solidFill>
                <a:latin typeface="Calibri Light"/>
              </a:rPr>
              <a:t>familiarisation and adoption of changes across the indu</a:t>
            </a:r>
            <a:r>
              <a:rPr lang="en-GB" sz="1600" dirty="0" smtClean="0">
                <a:solidFill>
                  <a:srgbClr val="0070C0"/>
                </a:solidFill>
                <a:latin typeface="Calibri Light"/>
              </a:rPr>
              <a:t>stry, we are providing an opportunity </a:t>
            </a:r>
            <a:r>
              <a:rPr lang="en-GB" sz="1600" dirty="0">
                <a:solidFill>
                  <a:srgbClr val="0070C0"/>
                </a:solidFill>
                <a:latin typeface="Calibri Light"/>
              </a:rPr>
              <a:t>to gain </a:t>
            </a:r>
            <a:r>
              <a:rPr lang="en-GB" sz="1600" dirty="0" smtClean="0">
                <a:solidFill>
                  <a:srgbClr val="0070C0"/>
                </a:solidFill>
                <a:latin typeface="Calibri Light"/>
              </a:rPr>
              <a:t>further understanding </a:t>
            </a:r>
            <a:r>
              <a:rPr lang="en-GB" sz="1600" dirty="0">
                <a:solidFill>
                  <a:srgbClr val="0070C0"/>
                </a:solidFill>
                <a:latin typeface="Calibri Light"/>
              </a:rPr>
              <a:t>and </a:t>
            </a:r>
            <a:r>
              <a:rPr lang="en-GB" sz="1600" dirty="0" smtClean="0">
                <a:solidFill>
                  <a:srgbClr val="0070C0"/>
                </a:solidFill>
                <a:latin typeface="Calibri Light"/>
              </a:rPr>
              <a:t>clarity surrounding the changes to be implemented as part of release 3.</a:t>
            </a:r>
          </a:p>
          <a:p>
            <a:endParaRPr lang="en-GB" sz="1600" dirty="0">
              <a:solidFill>
                <a:srgbClr val="0070C0"/>
              </a:solidFill>
              <a:latin typeface="Calibri Light"/>
            </a:endParaRPr>
          </a:p>
          <a:p>
            <a:r>
              <a:rPr lang="en-GB" sz="1600" dirty="0" smtClean="0">
                <a:solidFill>
                  <a:srgbClr val="0070C0"/>
                </a:solidFill>
                <a:latin typeface="Calibri Light"/>
              </a:rPr>
              <a:t>For the high impacting and more complex changes we are creating </a:t>
            </a:r>
            <a:r>
              <a:rPr lang="en-GB" sz="1600" b="1" dirty="0" smtClean="0">
                <a:solidFill>
                  <a:srgbClr val="0070C0"/>
                </a:solidFill>
                <a:latin typeface="Calibri Light"/>
              </a:rPr>
              <a:t>training material that will be delivered by our in house trainers</a:t>
            </a:r>
            <a:r>
              <a:rPr lang="en-GB" sz="1600" dirty="0" smtClean="0">
                <a:solidFill>
                  <a:srgbClr val="0070C0"/>
                </a:solidFill>
                <a:latin typeface="Calibri Light"/>
              </a:rPr>
              <a:t>, onsite and supported by a member of the project team with in-depth business knowledge. This will offer an </a:t>
            </a:r>
            <a:r>
              <a:rPr lang="en-GB" sz="1600" b="1" dirty="0" smtClean="0">
                <a:solidFill>
                  <a:srgbClr val="0070C0"/>
                </a:solidFill>
                <a:latin typeface="Calibri Light"/>
              </a:rPr>
              <a:t>interactive experience </a:t>
            </a:r>
            <a:r>
              <a:rPr lang="en-GB" sz="1600" dirty="0" smtClean="0">
                <a:solidFill>
                  <a:srgbClr val="0070C0"/>
                </a:solidFill>
                <a:latin typeface="Calibri Light"/>
              </a:rPr>
              <a:t>with opportunity to ask questions on the day. These sessions will also be broadcast via WebEx where questions can be taken and responded by the SMEs.</a:t>
            </a:r>
          </a:p>
          <a:p>
            <a:endParaRPr lang="en-GB" sz="1600" dirty="0" smtClean="0">
              <a:solidFill>
                <a:srgbClr val="0070C0"/>
              </a:solidFill>
              <a:latin typeface="Calibri Light"/>
            </a:endParaRPr>
          </a:p>
          <a:p>
            <a:r>
              <a:rPr lang="en-GB" sz="1600" dirty="0" smtClean="0">
                <a:solidFill>
                  <a:srgbClr val="0070C0"/>
                </a:solidFill>
                <a:latin typeface="Calibri Light"/>
              </a:rPr>
              <a:t>We plan </a:t>
            </a:r>
            <a:r>
              <a:rPr lang="en-GB" sz="1600" dirty="0">
                <a:solidFill>
                  <a:srgbClr val="0070C0"/>
                </a:solidFill>
                <a:latin typeface="Calibri Light"/>
              </a:rPr>
              <a:t>to hold </a:t>
            </a:r>
            <a:r>
              <a:rPr lang="en-GB" sz="1600" dirty="0" smtClean="0">
                <a:solidFill>
                  <a:srgbClr val="0070C0"/>
                </a:solidFill>
                <a:latin typeface="Calibri Light"/>
              </a:rPr>
              <a:t>sessions pre </a:t>
            </a:r>
            <a:r>
              <a:rPr lang="en-GB" sz="1600" dirty="0">
                <a:solidFill>
                  <a:srgbClr val="0070C0"/>
                </a:solidFill>
                <a:latin typeface="Calibri Light"/>
              </a:rPr>
              <a:t>and post </a:t>
            </a:r>
            <a:r>
              <a:rPr lang="en-GB" sz="1600" dirty="0" smtClean="0">
                <a:solidFill>
                  <a:srgbClr val="0070C0"/>
                </a:solidFill>
                <a:latin typeface="Calibri Light"/>
              </a:rPr>
              <a:t>market trials and will be delivered at descriptive file format level. For the lower level impacting changes Educational Document will be created and released</a:t>
            </a:r>
          </a:p>
          <a:p>
            <a:endParaRPr lang="en-GB" sz="1600" dirty="0">
              <a:solidFill>
                <a:srgbClr val="0070C0"/>
              </a:solidFill>
              <a:latin typeface="Calibri Light"/>
            </a:endParaRPr>
          </a:p>
          <a:p>
            <a:r>
              <a:rPr lang="en-GB" sz="1600" dirty="0">
                <a:solidFill>
                  <a:srgbClr val="0070C0"/>
                </a:solidFill>
                <a:latin typeface="Calibri Light"/>
              </a:rPr>
              <a:t>This session will run alongside the </a:t>
            </a:r>
            <a:r>
              <a:rPr lang="en-GB" sz="1600" b="1" dirty="0">
                <a:solidFill>
                  <a:srgbClr val="0070C0"/>
                </a:solidFill>
                <a:latin typeface="Calibri Light"/>
              </a:rPr>
              <a:t>customer day on the 5</a:t>
            </a:r>
            <a:r>
              <a:rPr lang="en-GB" sz="1600" b="1" baseline="30000" dirty="0">
                <a:solidFill>
                  <a:srgbClr val="0070C0"/>
                </a:solidFill>
                <a:latin typeface="Calibri Light"/>
              </a:rPr>
              <a:t>th</a:t>
            </a:r>
            <a:r>
              <a:rPr lang="en-GB" sz="1600" b="1" dirty="0">
                <a:solidFill>
                  <a:srgbClr val="0070C0"/>
                </a:solidFill>
                <a:latin typeface="Calibri Light"/>
              </a:rPr>
              <a:t> September </a:t>
            </a:r>
            <a:r>
              <a:rPr lang="en-GB" sz="1600" dirty="0">
                <a:solidFill>
                  <a:srgbClr val="0070C0"/>
                </a:solidFill>
                <a:latin typeface="Calibri Light"/>
              </a:rPr>
              <a:t>which will primarily focus on the Market Trial element of the change.</a:t>
            </a:r>
            <a:endParaRPr lang="en-US" sz="1600" dirty="0">
              <a:solidFill>
                <a:srgbClr val="0070C0"/>
              </a:solidFill>
              <a:latin typeface="Calibri Light"/>
            </a:endParaRPr>
          </a:p>
        </p:txBody>
      </p:sp>
    </p:spTree>
    <p:custDataLst>
      <p:tags r:id="rId1"/>
    </p:custDataLst>
    <p:extLst>
      <p:ext uri="{BB962C8B-B14F-4D97-AF65-F5344CB8AC3E}">
        <p14:creationId xmlns:p14="http://schemas.microsoft.com/office/powerpoint/2010/main" val="2764390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Light"/>
              </a:rPr>
              <a:t>Business Change Roadmap Release 3 </a:t>
            </a:r>
            <a:r>
              <a:rPr lang="en-GB" dirty="0" smtClean="0">
                <a:latin typeface="Calibri Light"/>
              </a:rPr>
              <a:t>Track 1</a:t>
            </a:r>
            <a:endParaRPr lang="en-US" dirty="0">
              <a:latin typeface="Calibri Ligh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1576388"/>
            <a:ext cx="8724900" cy="370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bwMode="auto">
          <a:xfrm>
            <a:off x="2627784" y="2636915"/>
            <a:ext cx="4608512" cy="791295"/>
          </a:xfrm>
          <a:prstGeom prst="rect">
            <a:avLst/>
          </a:prstGeom>
          <a:solidFill>
            <a:schemeClr val="bg1">
              <a:alpha val="3000"/>
            </a:schemeClr>
          </a:solidFill>
          <a:ln w="15875" cap="flat" cmpd="sng" algn="ctr">
            <a:solidFill>
              <a:srgbClr val="00B050"/>
            </a:solidFill>
            <a:prstDash val="dash"/>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Tree>
    <p:custDataLst>
      <p:tags r:id="rId1"/>
    </p:custDataLst>
    <p:extLst>
      <p:ext uri="{BB962C8B-B14F-4D97-AF65-F5344CB8AC3E}">
        <p14:creationId xmlns:p14="http://schemas.microsoft.com/office/powerpoint/2010/main" val="874012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Appendices</a:t>
            </a:r>
            <a:endParaRPr lang="en-GB" dirty="0"/>
          </a:p>
        </p:txBody>
      </p:sp>
    </p:spTree>
    <p:extLst>
      <p:ext uri="{BB962C8B-B14F-4D97-AF65-F5344CB8AC3E}">
        <p14:creationId xmlns:p14="http://schemas.microsoft.com/office/powerpoint/2010/main" val="1401110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72008"/>
            <a:ext cx="8784976" cy="620688"/>
          </a:xfrm>
        </p:spPr>
        <p:txBody>
          <a:bodyPr/>
          <a:lstStyle/>
          <a:p>
            <a:pPr algn="l"/>
            <a:r>
              <a:rPr lang="en-GB" sz="2400" dirty="0">
                <a:solidFill>
                  <a:srgbClr val="002060"/>
                </a:solidFill>
                <a:latin typeface="Calibri Light"/>
              </a:rPr>
              <a:t>Business Change </a:t>
            </a:r>
            <a:r>
              <a:rPr lang="en-GB" sz="2400" dirty="0" smtClean="0">
                <a:solidFill>
                  <a:srgbClr val="002060"/>
                </a:solidFill>
                <a:latin typeface="Calibri Light"/>
              </a:rPr>
              <a:t>Session Contents </a:t>
            </a:r>
            <a:endParaRPr lang="en-GB" sz="2400" dirty="0">
              <a:solidFill>
                <a:srgbClr val="002060"/>
              </a:solidFill>
              <a:latin typeface="Calibri Light"/>
            </a:endParaRPr>
          </a:p>
        </p:txBody>
      </p:sp>
      <p:sp>
        <p:nvSpPr>
          <p:cNvPr id="26" name="TextBox 25"/>
          <p:cNvSpPr txBox="1"/>
          <p:nvPr/>
        </p:nvSpPr>
        <p:spPr>
          <a:xfrm>
            <a:off x="101648" y="660946"/>
            <a:ext cx="5910517" cy="4478149"/>
          </a:xfrm>
          <a:prstGeom prst="rect">
            <a:avLst/>
          </a:prstGeom>
          <a:noFill/>
        </p:spPr>
        <p:txBody>
          <a:bodyPr wrap="square" rtlCol="0">
            <a:spAutoFit/>
          </a:bodyPr>
          <a:lstStyle/>
          <a:p>
            <a:r>
              <a:rPr lang="en-GB" sz="1200" b="1" u="sng" dirty="0">
                <a:solidFill>
                  <a:srgbClr val="0070C0"/>
                </a:solidFill>
                <a:latin typeface="Calibri Light"/>
              </a:rPr>
              <a:t>Session 1 </a:t>
            </a:r>
            <a:r>
              <a:rPr lang="en-GB" sz="1200" b="1" u="sng" dirty="0" smtClean="0">
                <a:solidFill>
                  <a:srgbClr val="0070C0"/>
                </a:solidFill>
                <a:latin typeface="Calibri Light"/>
              </a:rPr>
              <a:t>: Training aimed primarily at Shippers and DMSP</a:t>
            </a:r>
          </a:p>
          <a:p>
            <a:pPr marL="171450" indent="-171450">
              <a:buFont typeface="Arial" panose="020B0604020202020204" pitchFamily="34" charset="0"/>
              <a:buChar char="•"/>
            </a:pPr>
            <a:r>
              <a:rPr lang="en-GB" sz="1200" dirty="0" smtClean="0">
                <a:solidFill>
                  <a:srgbClr val="0070C0"/>
                </a:solidFill>
              </a:rPr>
              <a:t>XRN3656 &amp; 4658 Read </a:t>
            </a:r>
            <a:r>
              <a:rPr lang="en-GB" sz="1200" dirty="0">
                <a:solidFill>
                  <a:srgbClr val="0070C0"/>
                </a:solidFill>
              </a:rPr>
              <a:t>Validation </a:t>
            </a:r>
            <a:r>
              <a:rPr lang="en-GB" sz="1200" dirty="0" smtClean="0">
                <a:solidFill>
                  <a:srgbClr val="0070C0"/>
                </a:solidFill>
              </a:rPr>
              <a:t>Tolerance</a:t>
            </a:r>
          </a:p>
          <a:p>
            <a:pPr marL="171450" indent="-171450">
              <a:buFont typeface="Arial" panose="020B0604020202020204" pitchFamily="34" charset="0"/>
              <a:buChar char="•"/>
            </a:pPr>
            <a:r>
              <a:rPr lang="en-GB" sz="1200" dirty="0" smtClean="0">
                <a:solidFill>
                  <a:srgbClr val="0070C0"/>
                </a:solidFill>
              </a:rPr>
              <a:t>XRN4495 Energy </a:t>
            </a:r>
            <a:r>
              <a:rPr lang="en-GB" sz="1200" dirty="0">
                <a:solidFill>
                  <a:srgbClr val="0070C0"/>
                </a:solidFill>
              </a:rPr>
              <a:t>Tolerance Rejection </a:t>
            </a:r>
            <a:r>
              <a:rPr lang="en-GB" sz="1200" dirty="0" smtClean="0">
                <a:solidFill>
                  <a:srgbClr val="0070C0"/>
                </a:solidFill>
              </a:rPr>
              <a:t>Code </a:t>
            </a:r>
          </a:p>
          <a:p>
            <a:pPr marL="171450" indent="-171450">
              <a:buFont typeface="Arial" panose="020B0604020202020204" pitchFamily="34" charset="0"/>
              <a:buChar char="•"/>
            </a:pPr>
            <a:r>
              <a:rPr lang="en-GB" sz="1200" dirty="0" smtClean="0">
                <a:solidFill>
                  <a:srgbClr val="0070C0"/>
                </a:solidFill>
              </a:rPr>
              <a:t>XRN4431 </a:t>
            </a:r>
            <a:r>
              <a:rPr lang="en-GB" sz="1200" dirty="0">
                <a:solidFill>
                  <a:srgbClr val="0070C0"/>
                </a:solidFill>
              </a:rPr>
              <a:t>Reads Failed Market Breaker </a:t>
            </a:r>
            <a:r>
              <a:rPr lang="en-GB" sz="1200" dirty="0" smtClean="0">
                <a:solidFill>
                  <a:srgbClr val="0070C0"/>
                </a:solidFill>
              </a:rPr>
              <a:t>Tolerance </a:t>
            </a:r>
          </a:p>
          <a:p>
            <a:pPr marL="171450" indent="-171450">
              <a:buFont typeface="Arial" panose="020B0604020202020204" pitchFamily="34" charset="0"/>
              <a:buChar char="•"/>
            </a:pPr>
            <a:endParaRPr lang="en-GB" sz="700" dirty="0">
              <a:solidFill>
                <a:srgbClr val="0070C0"/>
              </a:solidFill>
              <a:latin typeface="Calibri Light"/>
            </a:endParaRPr>
          </a:p>
          <a:p>
            <a:r>
              <a:rPr lang="en-GB" sz="1200" b="1" u="sng" dirty="0">
                <a:solidFill>
                  <a:srgbClr val="0070C0"/>
                </a:solidFill>
                <a:latin typeface="Calibri Light"/>
              </a:rPr>
              <a:t>Session 2</a:t>
            </a:r>
            <a:r>
              <a:rPr lang="en-GB" sz="1200" b="1" u="sng" dirty="0" smtClean="0">
                <a:solidFill>
                  <a:srgbClr val="0070C0"/>
                </a:solidFill>
                <a:latin typeface="Calibri Light"/>
              </a:rPr>
              <a:t> </a:t>
            </a:r>
            <a:r>
              <a:rPr lang="en-GB" sz="1200" b="1" u="sng" dirty="0">
                <a:solidFill>
                  <a:srgbClr val="0070C0"/>
                </a:solidFill>
                <a:latin typeface="Calibri Light"/>
              </a:rPr>
              <a:t>: Training </a:t>
            </a:r>
            <a:r>
              <a:rPr lang="en-GB" sz="1200" b="1" u="sng" dirty="0" smtClean="0">
                <a:solidFill>
                  <a:srgbClr val="0070C0"/>
                </a:solidFill>
                <a:latin typeface="Calibri Light"/>
              </a:rPr>
              <a:t>aimed </a:t>
            </a:r>
            <a:r>
              <a:rPr lang="en-GB" sz="1200" b="1" u="sng" dirty="0">
                <a:solidFill>
                  <a:srgbClr val="0070C0"/>
                </a:solidFill>
                <a:latin typeface="Calibri Light"/>
              </a:rPr>
              <a:t>primarily at Shippers and </a:t>
            </a:r>
            <a:r>
              <a:rPr lang="en-GB" sz="1200" b="1" u="sng" dirty="0" smtClean="0">
                <a:solidFill>
                  <a:srgbClr val="0070C0"/>
                </a:solidFill>
                <a:latin typeface="Calibri Light"/>
              </a:rPr>
              <a:t>IGT</a:t>
            </a:r>
            <a:endParaRPr lang="en-GB" sz="1200" b="1" u="sng" dirty="0">
              <a:solidFill>
                <a:srgbClr val="0070C0"/>
              </a:solidFill>
              <a:latin typeface="Calibri Light"/>
            </a:endParaRPr>
          </a:p>
          <a:p>
            <a:pPr marL="171450" indent="-171450">
              <a:buFont typeface="Arial" panose="020B0604020202020204" pitchFamily="34" charset="0"/>
              <a:buChar char="•"/>
            </a:pPr>
            <a:r>
              <a:rPr lang="en-GB" sz="1200" dirty="0" smtClean="0">
                <a:solidFill>
                  <a:srgbClr val="0070C0"/>
                </a:solidFill>
              </a:rPr>
              <a:t>XRN4481 </a:t>
            </a:r>
            <a:r>
              <a:rPr lang="en-GB" sz="1200" dirty="0">
                <a:solidFill>
                  <a:srgbClr val="0070C0"/>
                </a:solidFill>
              </a:rPr>
              <a:t>Resolution of Penny Mismatches</a:t>
            </a:r>
            <a:endParaRPr lang="en-GB" sz="1200" dirty="0" smtClean="0">
              <a:solidFill>
                <a:srgbClr val="0070C0"/>
              </a:solidFill>
            </a:endParaRPr>
          </a:p>
          <a:p>
            <a:pPr marL="171450" indent="-171450">
              <a:buFont typeface="Arial" panose="020B0604020202020204" pitchFamily="34" charset="0"/>
              <a:buChar char="•"/>
            </a:pPr>
            <a:r>
              <a:rPr lang="en-GB" sz="1200" dirty="0" smtClean="0">
                <a:solidFill>
                  <a:srgbClr val="0070C0"/>
                </a:solidFill>
              </a:rPr>
              <a:t>XRN4458 </a:t>
            </a:r>
            <a:r>
              <a:rPr lang="en-GB" sz="1200" dirty="0">
                <a:solidFill>
                  <a:srgbClr val="0070C0"/>
                </a:solidFill>
              </a:rPr>
              <a:t>Class 4 CSEPS Recon. Variance </a:t>
            </a:r>
            <a:r>
              <a:rPr lang="en-GB" sz="1200" dirty="0" smtClean="0">
                <a:solidFill>
                  <a:srgbClr val="0070C0"/>
                </a:solidFill>
              </a:rPr>
              <a:t>ID </a:t>
            </a:r>
          </a:p>
          <a:p>
            <a:pPr marL="171450" indent="-171450">
              <a:buFont typeface="Arial" panose="020B0604020202020204" pitchFamily="34" charset="0"/>
              <a:buChar char="•"/>
            </a:pPr>
            <a:r>
              <a:rPr lang="en-GB" sz="1200" dirty="0">
                <a:solidFill>
                  <a:srgbClr val="0070C0"/>
                </a:solidFill>
              </a:rPr>
              <a:t>XRN4534</a:t>
            </a:r>
            <a:r>
              <a:rPr lang="en-GB" sz="1200" dirty="0" smtClean="0">
                <a:solidFill>
                  <a:srgbClr val="0070C0"/>
                </a:solidFill>
              </a:rPr>
              <a:t> </a:t>
            </a:r>
            <a:r>
              <a:rPr lang="en-GB" sz="1200" dirty="0">
                <a:solidFill>
                  <a:srgbClr val="0070C0"/>
                </a:solidFill>
              </a:rPr>
              <a:t>Amendment to RGMA Rules for MTR Install </a:t>
            </a:r>
            <a:r>
              <a:rPr lang="en-GB" sz="1200" dirty="0" smtClean="0">
                <a:solidFill>
                  <a:srgbClr val="0070C0"/>
                </a:solidFill>
              </a:rPr>
              <a:t>Date </a:t>
            </a:r>
            <a:endParaRPr lang="en-US" sz="1200" dirty="0" smtClean="0">
              <a:solidFill>
                <a:srgbClr val="0070C0"/>
              </a:solidFill>
              <a:latin typeface="Calibri Light"/>
            </a:endParaRPr>
          </a:p>
          <a:p>
            <a:pPr marL="171450" indent="-171450">
              <a:buFont typeface="Arial" panose="020B0604020202020204" pitchFamily="34" charset="0"/>
              <a:buChar char="•"/>
            </a:pPr>
            <a:endParaRPr lang="en-US" sz="700" dirty="0">
              <a:solidFill>
                <a:srgbClr val="0070C0"/>
              </a:solidFill>
              <a:latin typeface="Calibri Light"/>
            </a:endParaRPr>
          </a:p>
          <a:p>
            <a:r>
              <a:rPr lang="en-GB" sz="1200" b="1" u="sng" dirty="0">
                <a:solidFill>
                  <a:srgbClr val="0070C0"/>
                </a:solidFill>
                <a:latin typeface="Calibri Light"/>
              </a:rPr>
              <a:t>Session </a:t>
            </a:r>
            <a:r>
              <a:rPr lang="en-GB" sz="1200" b="1" u="sng" dirty="0" smtClean="0">
                <a:solidFill>
                  <a:srgbClr val="0070C0"/>
                </a:solidFill>
                <a:latin typeface="Calibri Light"/>
              </a:rPr>
              <a:t>3 : Mop up for Sessions 1 &amp; 2</a:t>
            </a:r>
          </a:p>
          <a:p>
            <a:endParaRPr lang="en-GB" sz="1200" b="1" u="sng" dirty="0" smtClean="0">
              <a:solidFill>
                <a:srgbClr val="0070C0"/>
              </a:solidFill>
              <a:latin typeface="Calibri Light"/>
            </a:endParaRPr>
          </a:p>
          <a:p>
            <a:r>
              <a:rPr lang="en-GB" sz="1200" b="1" u="sng" dirty="0" smtClean="0">
                <a:solidFill>
                  <a:srgbClr val="0070C0"/>
                </a:solidFill>
                <a:latin typeface="Calibri Light"/>
              </a:rPr>
              <a:t>Educational Document 1</a:t>
            </a:r>
            <a:endParaRPr lang="en-GB" sz="1200" b="1" u="sng" dirty="0">
              <a:solidFill>
                <a:srgbClr val="0070C0"/>
              </a:solidFill>
              <a:latin typeface="Calibri Light"/>
            </a:endParaRPr>
          </a:p>
          <a:p>
            <a:pPr marL="171450" indent="-171450">
              <a:buFont typeface="Arial" panose="020B0604020202020204" pitchFamily="34" charset="0"/>
              <a:buChar char="•"/>
            </a:pPr>
            <a:r>
              <a:rPr lang="en-GB" sz="1200" dirty="0" smtClean="0">
                <a:solidFill>
                  <a:srgbClr val="0070C0"/>
                </a:solidFill>
              </a:rPr>
              <a:t>XRN4453 </a:t>
            </a:r>
            <a:r>
              <a:rPr lang="en-GB" sz="1200" dirty="0">
                <a:solidFill>
                  <a:srgbClr val="0070C0"/>
                </a:solidFill>
              </a:rPr>
              <a:t>File Format Should have </a:t>
            </a:r>
            <a:r>
              <a:rPr lang="en-GB" sz="1200" dirty="0" smtClean="0">
                <a:solidFill>
                  <a:srgbClr val="0070C0"/>
                </a:solidFill>
              </a:rPr>
              <a:t>Changes</a:t>
            </a:r>
          </a:p>
          <a:p>
            <a:pPr marL="171450" indent="-171450">
              <a:buFont typeface="Arial" panose="020B0604020202020204" pitchFamily="34" charset="0"/>
              <a:buChar char="•"/>
            </a:pPr>
            <a:r>
              <a:rPr lang="en-GB" sz="1200" dirty="0" smtClean="0">
                <a:solidFill>
                  <a:srgbClr val="0070C0"/>
                </a:solidFill>
              </a:rPr>
              <a:t>XRN4443 </a:t>
            </a:r>
            <a:r>
              <a:rPr lang="en-GB" sz="1200" dirty="0">
                <a:solidFill>
                  <a:srgbClr val="0070C0"/>
                </a:solidFill>
              </a:rPr>
              <a:t>File Format Changes Aug 16 Unique Sites (deferred items from CR252</a:t>
            </a:r>
            <a:r>
              <a:rPr lang="en-GB" sz="1200" dirty="0" smtClean="0">
                <a:solidFill>
                  <a:srgbClr val="0070C0"/>
                </a:solidFill>
              </a:rPr>
              <a:t>) </a:t>
            </a:r>
          </a:p>
          <a:p>
            <a:pPr marL="171450" indent="-171450">
              <a:buFont typeface="Arial" panose="020B0604020202020204" pitchFamily="34" charset="0"/>
              <a:buChar char="•"/>
            </a:pPr>
            <a:r>
              <a:rPr lang="en-GB" sz="1200" dirty="0" smtClean="0">
                <a:solidFill>
                  <a:srgbClr val="0070C0"/>
                </a:solidFill>
              </a:rPr>
              <a:t>XRN4539 </a:t>
            </a:r>
            <a:r>
              <a:rPr lang="en-GB" sz="1200" dirty="0">
                <a:solidFill>
                  <a:srgbClr val="0070C0"/>
                </a:solidFill>
              </a:rPr>
              <a:t>New File Level Rejection</a:t>
            </a:r>
            <a:endParaRPr lang="en-US" sz="1200" dirty="0" smtClean="0">
              <a:solidFill>
                <a:srgbClr val="0070C0"/>
              </a:solidFill>
              <a:latin typeface="Calibri Light"/>
            </a:endParaRPr>
          </a:p>
          <a:p>
            <a:pPr marL="171450" indent="-171450">
              <a:buFont typeface="Arial" panose="020B0604020202020204" pitchFamily="34" charset="0"/>
              <a:buChar char="•"/>
            </a:pPr>
            <a:endParaRPr lang="en-US" sz="700" dirty="0">
              <a:solidFill>
                <a:srgbClr val="0070C0"/>
              </a:solidFill>
              <a:latin typeface="Calibri Light"/>
            </a:endParaRPr>
          </a:p>
          <a:p>
            <a:r>
              <a:rPr lang="en-GB" sz="1200" b="1" u="sng" dirty="0" smtClean="0">
                <a:solidFill>
                  <a:srgbClr val="0070C0"/>
                </a:solidFill>
                <a:latin typeface="Calibri Light"/>
              </a:rPr>
              <a:t>Educational </a:t>
            </a:r>
            <a:r>
              <a:rPr lang="en-GB" sz="1200" b="1" u="sng" dirty="0">
                <a:solidFill>
                  <a:srgbClr val="0070C0"/>
                </a:solidFill>
                <a:latin typeface="Calibri Light"/>
              </a:rPr>
              <a:t>Document </a:t>
            </a:r>
            <a:r>
              <a:rPr lang="en-GB" sz="1200" b="1" u="sng" dirty="0" smtClean="0">
                <a:solidFill>
                  <a:srgbClr val="0070C0"/>
                </a:solidFill>
                <a:latin typeface="Calibri Light"/>
              </a:rPr>
              <a:t>2</a:t>
            </a:r>
          </a:p>
          <a:p>
            <a:pPr marL="171450" indent="-171450">
              <a:buFont typeface="Arial" panose="020B0604020202020204" pitchFamily="34" charset="0"/>
              <a:buChar char="•"/>
            </a:pPr>
            <a:r>
              <a:rPr lang="en-GB" sz="1200" dirty="0" smtClean="0">
                <a:solidFill>
                  <a:srgbClr val="0070C0"/>
                </a:solidFill>
              </a:rPr>
              <a:t>XRN4273 </a:t>
            </a:r>
            <a:r>
              <a:rPr lang="en-GB" sz="1200" dirty="0">
                <a:solidFill>
                  <a:srgbClr val="0070C0"/>
                </a:solidFill>
              </a:rPr>
              <a:t>Installed Status of Failed </a:t>
            </a:r>
            <a:r>
              <a:rPr lang="en-GB" sz="1200" dirty="0" smtClean="0">
                <a:solidFill>
                  <a:srgbClr val="0070C0"/>
                </a:solidFill>
              </a:rPr>
              <a:t>MOD614 </a:t>
            </a:r>
          </a:p>
          <a:p>
            <a:pPr marL="171450" indent="-171450">
              <a:buFont typeface="Arial" panose="020B0604020202020204" pitchFamily="34" charset="0"/>
              <a:buChar char="•"/>
            </a:pPr>
            <a:r>
              <a:rPr lang="en-GB" sz="1200" dirty="0" smtClean="0">
                <a:solidFill>
                  <a:srgbClr val="0070C0"/>
                </a:solidFill>
              </a:rPr>
              <a:t>XRN4337 </a:t>
            </a:r>
            <a:r>
              <a:rPr lang="en-GB" sz="1200" dirty="0">
                <a:solidFill>
                  <a:srgbClr val="0070C0"/>
                </a:solidFill>
              </a:rPr>
              <a:t>To change the optionality of the Supply Point confirmation reference for the T51 </a:t>
            </a:r>
            <a:r>
              <a:rPr lang="en-GB" sz="1200" dirty="0" smtClean="0">
                <a:solidFill>
                  <a:srgbClr val="0070C0"/>
                </a:solidFill>
              </a:rPr>
              <a:t>file</a:t>
            </a:r>
          </a:p>
          <a:p>
            <a:pPr marL="171450" indent="-171450">
              <a:buFont typeface="Arial" panose="020B0604020202020204" pitchFamily="34" charset="0"/>
              <a:buChar char="•"/>
            </a:pPr>
            <a:r>
              <a:rPr lang="en-GB" sz="1200" dirty="0" smtClean="0">
                <a:solidFill>
                  <a:srgbClr val="0070C0"/>
                </a:solidFill>
              </a:rPr>
              <a:t>XRN4486 </a:t>
            </a:r>
            <a:r>
              <a:rPr lang="en-GB" sz="1200" dirty="0">
                <a:solidFill>
                  <a:srgbClr val="0070C0"/>
                </a:solidFill>
              </a:rPr>
              <a:t>Meter Type O = </a:t>
            </a:r>
            <a:r>
              <a:rPr lang="en-GB" sz="1200" dirty="0" smtClean="0">
                <a:solidFill>
                  <a:srgbClr val="0070C0"/>
                </a:solidFill>
              </a:rPr>
              <a:t>Orifice </a:t>
            </a:r>
            <a:r>
              <a:rPr lang="en-GB" sz="1200" dirty="0">
                <a:solidFill>
                  <a:srgbClr val="0070C0"/>
                </a:solidFill>
              </a:rPr>
              <a:t>to be an acceptable value in file formats and </a:t>
            </a:r>
            <a:r>
              <a:rPr lang="en-GB" sz="1200" dirty="0" smtClean="0">
                <a:solidFill>
                  <a:srgbClr val="0070C0"/>
                </a:solidFill>
              </a:rPr>
              <a:t>reports</a:t>
            </a:r>
          </a:p>
          <a:p>
            <a:pPr marL="171450" indent="-171450">
              <a:buFont typeface="Arial" panose="020B0604020202020204" pitchFamily="34" charset="0"/>
              <a:buChar char="•"/>
            </a:pPr>
            <a:r>
              <a:rPr lang="en-GB" sz="1200" dirty="0" smtClean="0">
                <a:solidFill>
                  <a:srgbClr val="0070C0"/>
                </a:solidFill>
              </a:rPr>
              <a:t>XRN4538 </a:t>
            </a:r>
            <a:r>
              <a:rPr lang="en-GB" sz="1200" dirty="0">
                <a:solidFill>
                  <a:srgbClr val="0070C0"/>
                </a:solidFill>
              </a:rPr>
              <a:t>Insertion of Maximum Number of Occurrences in Meter Inspection Date Notice (MID) </a:t>
            </a:r>
            <a:r>
              <a:rPr lang="en-GB" sz="1200" dirty="0" smtClean="0">
                <a:solidFill>
                  <a:srgbClr val="0070C0"/>
                </a:solidFill>
              </a:rPr>
              <a:t>File </a:t>
            </a:r>
            <a:endParaRPr lang="en-US" sz="1200" dirty="0">
              <a:solidFill>
                <a:srgbClr val="0070C0"/>
              </a:solidFill>
              <a:latin typeface="Calibri Light"/>
            </a:endParaRPr>
          </a:p>
        </p:txBody>
      </p:sp>
      <p:sp>
        <p:nvSpPr>
          <p:cNvPr id="4" name="TextBox 3"/>
          <p:cNvSpPr txBox="1"/>
          <p:nvPr/>
        </p:nvSpPr>
        <p:spPr>
          <a:xfrm>
            <a:off x="5940152" y="788011"/>
            <a:ext cx="3096344" cy="397031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dirty="0" smtClean="0">
                <a:solidFill>
                  <a:srgbClr val="0070C0"/>
                </a:solidFill>
                <a:latin typeface="Calibri Light"/>
              </a:rPr>
              <a:t>There are 3 levels of Educational Materials</a:t>
            </a:r>
          </a:p>
          <a:p>
            <a:pPr marL="228600" indent="-228600">
              <a:buFont typeface="+mj-lt"/>
              <a:buAutoNum type="arabicPeriod"/>
            </a:pPr>
            <a:r>
              <a:rPr lang="en-US" sz="1200" dirty="0" smtClean="0">
                <a:solidFill>
                  <a:srgbClr val="0070C0"/>
                </a:solidFill>
                <a:latin typeface="Calibri Light"/>
              </a:rPr>
              <a:t>The most intense level is </a:t>
            </a:r>
            <a:r>
              <a:rPr lang="en-US" sz="1200" b="1" u="sng" dirty="0" smtClean="0">
                <a:solidFill>
                  <a:srgbClr val="0070C0"/>
                </a:solidFill>
                <a:latin typeface="Calibri Light"/>
              </a:rPr>
              <a:t>Training</a:t>
            </a:r>
            <a:r>
              <a:rPr lang="en-US" sz="1200" dirty="0" smtClean="0">
                <a:solidFill>
                  <a:srgbClr val="0070C0"/>
                </a:solidFill>
                <a:latin typeface="Calibri Light"/>
              </a:rPr>
              <a:t>, this will be live session either in house or via WebEx, with the opportunity to interact and ask questions. The material will then be published online. This will be used for more complex changes where there is an impact to process. </a:t>
            </a:r>
          </a:p>
          <a:p>
            <a:pPr marL="228600" indent="-228600">
              <a:buFont typeface="+mj-lt"/>
              <a:buAutoNum type="arabicPeriod"/>
            </a:pPr>
            <a:r>
              <a:rPr lang="en-US" sz="1200" dirty="0" smtClean="0">
                <a:solidFill>
                  <a:srgbClr val="0070C0"/>
                </a:solidFill>
                <a:latin typeface="Calibri Light"/>
              </a:rPr>
              <a:t>The next level in </a:t>
            </a:r>
            <a:r>
              <a:rPr lang="en-US" sz="1200" b="1" u="sng" dirty="0" smtClean="0">
                <a:solidFill>
                  <a:srgbClr val="0070C0"/>
                </a:solidFill>
                <a:latin typeface="Calibri Light"/>
              </a:rPr>
              <a:t>Training Material</a:t>
            </a:r>
            <a:r>
              <a:rPr lang="en-US" sz="1200" dirty="0" smtClean="0">
                <a:solidFill>
                  <a:srgbClr val="0070C0"/>
                </a:solidFill>
                <a:latin typeface="Calibri Light"/>
              </a:rPr>
              <a:t>. Which is a self service e-learning or slide deck which will be published online. This will be used when changes have less impact to process and easier to understand.</a:t>
            </a:r>
          </a:p>
          <a:p>
            <a:pPr marL="228600" indent="-228600">
              <a:buFont typeface="+mj-lt"/>
              <a:buAutoNum type="arabicPeriod"/>
            </a:pPr>
            <a:r>
              <a:rPr lang="en-US" sz="1200" b="1" u="sng" dirty="0" smtClean="0">
                <a:solidFill>
                  <a:srgbClr val="0070C0"/>
                </a:solidFill>
                <a:latin typeface="Calibri Light"/>
              </a:rPr>
              <a:t>Educational Documents </a:t>
            </a:r>
            <a:r>
              <a:rPr lang="en-US" sz="1200" dirty="0" smtClean="0">
                <a:solidFill>
                  <a:srgbClr val="0070C0"/>
                </a:solidFill>
                <a:latin typeface="Calibri Light"/>
              </a:rPr>
              <a:t>will be used as an overview to the change. They will contain more detail and context than the change packs but are primarily aimed at participants who have not been close to the change throughout.</a:t>
            </a:r>
            <a:endParaRPr lang="en-US" sz="1200" dirty="0">
              <a:solidFill>
                <a:srgbClr val="0070C0"/>
              </a:solidFill>
              <a:latin typeface="Calibri Light"/>
            </a:endParaRPr>
          </a:p>
        </p:txBody>
      </p:sp>
    </p:spTree>
    <p:custDataLst>
      <p:tags r:id="rId1"/>
    </p:custDataLst>
    <p:extLst>
      <p:ext uri="{BB962C8B-B14F-4D97-AF65-F5344CB8AC3E}">
        <p14:creationId xmlns:p14="http://schemas.microsoft.com/office/powerpoint/2010/main" val="131366284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ge_x0020_Gate xmlns="8871376f-3854-41b1-bd27-ce5106d9d0be">UAT</Stage_x0020_Gate>
    <Document_x0020_Status xmlns="8871376f-3854-41b1-bd27-ce5106d9d0be">Approved</Document_x0020_Status>
    <TaxKeywordTaxHTField xmlns="6c273cd4-7c48-415f-af0d-fdfb7267ac29">
      <Terms xmlns="http://schemas.microsoft.com/office/infopath/2007/PartnerControls"/>
    </TaxKeywordTaxHTField>
    <Owner xmlns="8871376f-3854-41b1-bd27-ce5106d9d0be">
      <UserInfo>
        <DisplayName/>
        <AccountId xsi:nil="true"/>
        <AccountType/>
      </UserInfo>
    </Owner>
    <TaxCatchAll xmlns="6c273cd4-7c48-415f-af0d-fdfb7267ac29"/>
    <Author0 xmlns="8871376f-3854-41b1-bd27-ce5106d9d0be">
      <UserInfo>
        <DisplayName/>
        <AccountId xsi:nil="true"/>
        <AccountType/>
      </UserInfo>
    </Author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45751AB75BFD6489D93AB7F8ACEE4FB" ma:contentTypeVersion="13" ma:contentTypeDescription="Create a new document." ma:contentTypeScope="" ma:versionID="b6cfa4dd9a2b5b9ab3b7fe412161a39a">
  <xsd:schema xmlns:xsd="http://www.w3.org/2001/XMLSchema" xmlns:xs="http://www.w3.org/2001/XMLSchema" xmlns:p="http://schemas.microsoft.com/office/2006/metadata/properties" xmlns:ns2="8871376f-3854-41b1-bd27-ce5106d9d0be" xmlns:ns3="6c273cd4-7c48-415f-af0d-fdfb7267ac29" xmlns:ns4="0d20517e-c94b-4d3a-a85b-3343159636f8" targetNamespace="http://schemas.microsoft.com/office/2006/metadata/properties" ma:root="true" ma:fieldsID="4b166fd2970167d8ec0e7951e5780860" ns2:_="" ns3:_="" ns4:_="">
    <xsd:import namespace="8871376f-3854-41b1-bd27-ce5106d9d0be"/>
    <xsd:import namespace="6c273cd4-7c48-415f-af0d-fdfb7267ac29"/>
    <xsd:import namespace="0d20517e-c94b-4d3a-a85b-3343159636f8"/>
    <xsd:element name="properties">
      <xsd:complexType>
        <xsd:sequence>
          <xsd:element name="documentManagement">
            <xsd:complexType>
              <xsd:all>
                <xsd:element ref="ns2:Stage_x0020_Gate"/>
                <xsd:element ref="ns2:Owner" minOccurs="0"/>
                <xsd:element ref="ns2:Author0" minOccurs="0"/>
                <xsd:element ref="ns2:Document_x0020_Status"/>
                <xsd:element ref="ns3:TaxKeywordTaxHTField" minOccurs="0"/>
                <xsd:element ref="ns3:TaxCatchAll" minOccurs="0"/>
                <xsd:element ref="ns3:SharedWithUsers" minOccurs="0"/>
                <xsd:element ref="ns3:SharedWithDetails" minOccurs="0"/>
                <xsd:element ref="ns3:LastSharedByTime" minOccurs="0"/>
                <xsd:element ref="ns3:LastSharedByUser"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1376f-3854-41b1-bd27-ce5106d9d0be" elementFormDefault="qualified">
    <xsd:import namespace="http://schemas.microsoft.com/office/2006/documentManagement/types"/>
    <xsd:import namespace="http://schemas.microsoft.com/office/infopath/2007/PartnerControls"/>
    <xsd:element name="Stage_x0020_Gate" ma:index="8" ma:displayName="Stage Gate" ma:format="Dropdown" ma:internalName="Stage_x0020_Gate">
      <xsd:simpleType>
        <xsd:restriction base="dms:Choice">
          <xsd:enumeration value="Idea"/>
          <xsd:enumeration value="Pre Start Up Analysis"/>
          <xsd:enumeration value="Start Up"/>
          <xsd:enumeration value="Initialisation"/>
          <xsd:enumeration value="Analysis"/>
          <xsd:enumeration value="Build, Design &amp; test"/>
          <xsd:enumeration value="UAT"/>
          <xsd:enumeration value="Implementation / Cutover"/>
          <xsd:enumeration value="PIS"/>
          <xsd:enumeration value="CCN"/>
        </xsd:restriction>
      </xsd:simpleType>
    </xsd:element>
    <xsd:element name="Owner" ma:index="9" nillable="true" ma:displayName="Owner" ma:list="UserInfo" ma:SharePointGroup="0"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0" nillable="true" ma:displayName="Author" ma:list="UserInfo" ma:SharePointGroup="0"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11" ma:displayName="Document Status" ma:format="Dropdown" ma:internalName="Document_x0020_Status">
      <xsd:simpleType>
        <xsd:restriction base="dms:Choice">
          <xsd:enumeration value="Draft"/>
          <xsd:enumeration value="Approved"/>
          <xsd:enumeration value="Archived"/>
        </xsd:restriction>
      </xsd:simpleType>
    </xsd:element>
  </xsd:schema>
  <xsd:schema xmlns:xsd="http://www.w3.org/2001/XMLSchema" xmlns:xs="http://www.w3.org/2001/XMLSchema" xmlns:dms="http://schemas.microsoft.com/office/2006/documentManagement/types" xmlns:pc="http://schemas.microsoft.com/office/infopath/2007/PartnerControls" targetNamespace="6c273cd4-7c48-415f-af0d-fdfb7267ac29"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9c6a340b-be33-4024-b1a4-a1d895e16014"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f50b813d-071d-4b4a-9f0c-e4ed4a9e6a6c}" ma:internalName="TaxCatchAll" ma:showField="CatchAllData" ma:web="6c273cd4-7c48-415f-af0d-fdfb7267ac29">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element name="LastSharedByUser" ma:index="18"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20517e-c94b-4d3a-a85b-3343159636f8" elementFormDefault="qualified">
    <xsd:import namespace="http://schemas.microsoft.com/office/2006/documentManagement/types"/>
    <xsd:import namespace="http://schemas.microsoft.com/office/infopath/2007/PartnerControls"/>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microsoft.com/office/2006/documentManagement/types"/>
    <ds:schemaRef ds:uri="8871376f-3854-41b1-bd27-ce5106d9d0be"/>
    <ds:schemaRef ds:uri="6c273cd4-7c48-415f-af0d-fdfb7267ac29"/>
    <ds:schemaRef ds:uri="http://purl.org/dc/terms/"/>
    <ds:schemaRef ds:uri="http://purl.org/dc/dcmitype/"/>
    <ds:schemaRef ds:uri="http://schemas.microsoft.com/office/infopath/2007/PartnerControls"/>
    <ds:schemaRef ds:uri="http://www.w3.org/XML/1998/namespace"/>
    <ds:schemaRef ds:uri="http://purl.org/dc/elements/1.1/"/>
    <ds:schemaRef ds:uri="0d20517e-c94b-4d3a-a85b-3343159636f8"/>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96D5F5F7-D4AE-44E8-8C52-EDA460611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1376f-3854-41b1-bd27-ce5106d9d0be"/>
    <ds:schemaRef ds:uri="6c273cd4-7c48-415f-af0d-fdfb7267ac29"/>
    <ds:schemaRef ds:uri="0d20517e-c94b-4d3a-a85b-3343159636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15718</TotalTime>
  <Words>1396</Words>
  <Application>Microsoft Office PowerPoint</Application>
  <PresentationFormat>On-screen Show (4:3)</PresentationFormat>
  <Paragraphs>200</Paragraphs>
  <Slides>10</Slides>
  <Notes>3</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xoserve templates</vt:lpstr>
      <vt:lpstr>1_xoserve templates</vt:lpstr>
      <vt:lpstr>2_xoserve templates</vt:lpstr>
      <vt:lpstr>3_xoserve templates</vt:lpstr>
      <vt:lpstr>Market Trials</vt:lpstr>
      <vt:lpstr>UK Link Release 3 – MT overview</vt:lpstr>
      <vt:lpstr>MT Plan</vt:lpstr>
      <vt:lpstr>Release 3 MT Participation Recommendation (1)</vt:lpstr>
      <vt:lpstr>Release 3 MT Participation Recommendation (2)</vt:lpstr>
      <vt:lpstr>Business Change planned activities</vt:lpstr>
      <vt:lpstr>Business Change Roadmap Release 3 Track 1</vt:lpstr>
      <vt:lpstr>Appendices</vt:lpstr>
      <vt:lpstr>Business Change Session Contents </vt:lpstr>
      <vt:lpstr>Next Steps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339</cp:revision>
  <cp:lastPrinted>2018-05-17T15:24:49Z</cp:lastPrinted>
  <dcterms:created xsi:type="dcterms:W3CDTF">2011-09-20T14:58:41Z</dcterms:created>
  <dcterms:modified xsi:type="dcterms:W3CDTF">2018-08-02T11:39:01Z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-443984978</vt:i4>
  </property>
  <property fmtid="{D5CDD505-2E9C-101B-9397-08002B2CF9AE}" pid="4" name="_NewReviewCycle">
    <vt:lpwstr/>
  </property>
  <property fmtid="{D5CDD505-2E9C-101B-9397-08002B2CF9AE}" pid="5" name="_EmailSubject">
    <vt:lpwstr>Action: ChMC aug publication</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0x010100845751AB75BFD6489D93AB7F8ACEE4FB</vt:lpwstr>
  </property>
  <property fmtid="{D5CDD505-2E9C-101B-9397-08002B2CF9AE}" pid="9" name="_PreviousAdHocReviewCycleID">
    <vt:i4>863293874</vt:i4>
  </property>
  <property fmtid="{D5CDD505-2E9C-101B-9397-08002B2CF9AE}" pid="10" name="TaxKeyword">
    <vt:lpwstr/>
  </property>
</Properties>
</file>