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9"/>
  </p:notesMasterIdLst>
  <p:handoutMasterIdLst>
    <p:handoutMasterId r:id="rId10"/>
  </p:handoutMasterIdLst>
  <p:sldIdLst>
    <p:sldId id="312" r:id="rId5"/>
    <p:sldId id="313" r:id="rId6"/>
    <p:sldId id="315" r:id="rId7"/>
    <p:sldId id="302" r:id="rId8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Harris" initials="JH" lastIdx="2" clrIdx="0"/>
  <p:cmAuthor id="1" name="Lee Chambers" initials="LC" lastIdx="11" clrIdx="1"/>
  <p:cmAuthor id="2" name="Morgan, Catrin" initials="MC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  <a:srgbClr val="000000"/>
    <a:srgbClr val="FF6600"/>
    <a:srgbClr val="FFC000"/>
    <a:srgbClr val="3366CC"/>
    <a:srgbClr val="3E5AA8"/>
    <a:srgbClr val="D2232A"/>
    <a:srgbClr val="1D3E61"/>
    <a:srgbClr val="68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 snapToObjects="1">
      <p:cViewPr varScale="1">
        <p:scale>
          <a:sx n="92" d="100"/>
          <a:sy n="92" d="100"/>
        </p:scale>
        <p:origin x="-756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01/08/2018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A7D63-DB2A-489B-8830-F8BC10B9B954}" type="datetimeFigureOut">
              <a:rPr lang="en-GB" smtClean="0"/>
              <a:t>01/08/2018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C7F51-AF3C-45AC-BA4F-8CA5FED19E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45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194544"/>
            <a:ext cx="9144000" cy="1454745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June 2019 </a:t>
            </a:r>
            <a:r>
              <a:rPr lang="en-GB" sz="2800" dirty="0" smtClean="0">
                <a:solidFill>
                  <a:srgbClr val="3E5AA8"/>
                </a:solidFill>
              </a:rPr>
              <a:t>Release Scope </a:t>
            </a:r>
            <a:br>
              <a:rPr lang="en-GB" sz="2800" dirty="0" smtClean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/>
            </a:r>
            <a:br>
              <a:rPr lang="en-GB" sz="2800" dirty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>DSC Change Management </a:t>
            </a:r>
            <a:r>
              <a:rPr lang="en-GB" sz="2800" dirty="0" smtClean="0">
                <a:solidFill>
                  <a:srgbClr val="3E5AA8"/>
                </a:solidFill>
              </a:rPr>
              <a:t>Committee</a:t>
            </a:r>
            <a:endParaRPr lang="en-GB" sz="2800" dirty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83918"/>
            <a:ext cx="9144000" cy="578644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August 2018</a:t>
            </a:r>
          </a:p>
        </p:txBody>
      </p:sp>
    </p:spTree>
    <p:extLst>
      <p:ext uri="{BB962C8B-B14F-4D97-AF65-F5344CB8AC3E}">
        <p14:creationId xmlns:p14="http://schemas.microsoft.com/office/powerpoint/2010/main" val="287993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4122458"/>
          </a:xfrm>
        </p:spPr>
        <p:txBody>
          <a:bodyPr/>
          <a:lstStyle/>
          <a:p>
            <a:r>
              <a:rPr lang="en-US" dirty="0" smtClean="0"/>
              <a:t>Seek approval from the ChMC to agree the CPs proposed for the June 19 Release</a:t>
            </a:r>
          </a:p>
          <a:p>
            <a:r>
              <a:rPr lang="en-US" dirty="0" smtClean="0"/>
              <a:t>Xoserve </a:t>
            </a:r>
            <a:r>
              <a:rPr lang="en-US" dirty="0"/>
              <a:t>are continuing to complete the capture phase in full for all CPs</a:t>
            </a:r>
          </a:p>
          <a:p>
            <a:r>
              <a:rPr lang="en-US" dirty="0"/>
              <a:t>This will include detailed impact assessment of each CP in scope of the June 19 release </a:t>
            </a:r>
          </a:p>
          <a:p>
            <a:r>
              <a:rPr lang="en-US" dirty="0"/>
              <a:t>This will enable release scoping to validate that the demand can meet the capacity available to provide increased delivery confidence</a:t>
            </a:r>
          </a:p>
        </p:txBody>
      </p:sp>
    </p:spTree>
    <p:extLst>
      <p:ext uri="{BB962C8B-B14F-4D97-AF65-F5344CB8AC3E}">
        <p14:creationId xmlns:p14="http://schemas.microsoft.com/office/powerpoint/2010/main" val="57135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EA4BD80-D3BF-430A-939C-CFFF27ED242F}"/>
              </a:ext>
            </a:extLst>
          </p:cNvPr>
          <p:cNvSpPr/>
          <p:nvPr/>
        </p:nvSpPr>
        <p:spPr bwMode="auto">
          <a:xfrm>
            <a:off x="7437587" y="4731990"/>
            <a:ext cx="16916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688388" cy="525878"/>
          </a:xfrm>
        </p:spPr>
        <p:txBody>
          <a:bodyPr/>
          <a:lstStyle/>
          <a:p>
            <a:r>
              <a:rPr lang="en-GB" dirty="0"/>
              <a:t>Change </a:t>
            </a:r>
            <a:r>
              <a:rPr lang="en-GB" dirty="0" smtClean="0"/>
              <a:t>Proposal Index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74135"/>
              </p:ext>
            </p:extLst>
          </p:nvPr>
        </p:nvGraphicFramePr>
        <p:xfrm>
          <a:off x="65940" y="555526"/>
          <a:ext cx="9001000" cy="4272518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783751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87243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575051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3101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 Proposed </a:t>
                      </a:r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Prioritisation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10304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Address Maintenance 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3572839"/>
                  </a:ext>
                </a:extLst>
              </a:tr>
              <a:tr h="287435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eject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5231236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3243875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  <a:p>
                      <a:pPr algn="ctr" fontAlgn="ctr"/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7189341"/>
                  </a:ext>
                </a:extLst>
              </a:tr>
              <a:tr h="70034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CSEPs: IGT and GT File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Formats - Files 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Affected: CIC, CIR, CAI, CAO, DCI, DCO, CIN, CCN,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  <a:p>
                      <a:pPr algn="ctr" fontAlgn="ctr"/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801451"/>
                  </a:ext>
                </a:extLst>
              </a:tr>
              <a:tr h="14863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  <a:p>
                      <a:pPr algn="ctr" fontAlgn="ctr"/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397572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Reconciliation issues with reads recorded between D-1 to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D-5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147084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Xoserve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9741335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Metering Report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Shipper/NTS</a:t>
                      </a:r>
                      <a:r>
                        <a:rPr lang="en-GB" sz="9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DNs/IGTs</a:t>
                      </a:r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309210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Cadent 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7667710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rejection of incrementing reads submitted for an Isolated Supply Meter Point (RGMA flows)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Shippers/DNs</a:t>
                      </a:r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7803724"/>
                  </a:ext>
                </a:extLst>
              </a:tr>
              <a:tr h="1952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187014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Creation of new End User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874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read following estimated transfer read calculating AQ of 1 (linked to XRN4690)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5505300"/>
                  </a:ext>
                </a:extLst>
              </a:tr>
              <a:tr h="186123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Suspension of the Validation between Meter Index and Unconverted Converter Index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Shipper/DNs</a:t>
                      </a:r>
                      <a:endParaRPr lang="en-GB" sz="9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3611338"/>
                  </a:ext>
                </a:extLst>
              </a:tr>
              <a:tr h="2087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Design Gaps - Missing Override Flags In RGMA and Retro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Files - Linked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Retro (4474)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17920"/>
                  </a:ext>
                </a:extLst>
              </a:tr>
              <a:tr h="15589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of 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Unallocated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65767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71AB97-40F7-4FEE-9257-73F5431C9357}"/>
              </a:ext>
            </a:extLst>
          </p:cNvPr>
          <p:cNvSpPr txBox="1"/>
          <p:nvPr/>
        </p:nvSpPr>
        <p:spPr>
          <a:xfrm>
            <a:off x="3435007" y="4866591"/>
            <a:ext cx="5626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chemeClr val="tx2"/>
                </a:solidFill>
              </a:rPr>
              <a:t>*Footnote: Black italics indicates that the funding has not been formally agreed </a:t>
            </a:r>
            <a:r>
              <a:rPr lang="en-GB" sz="1000" b="1" dirty="0" smtClean="0">
                <a:solidFill>
                  <a:schemeClr val="tx2"/>
                </a:solidFill>
              </a:rPr>
              <a:t>at ChMC</a:t>
            </a:r>
            <a:endParaRPr lang="en-GB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8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13FF7-2AA9-453A-8BE0-48A7B7D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02" y="-11496"/>
            <a:ext cx="8688388" cy="525878"/>
          </a:xfrm>
        </p:spPr>
        <p:txBody>
          <a:bodyPr/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Proposal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per Major Release by Priority Score and Complexity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1B13EBC6-6DF7-4643-A692-6A9583CAE9CF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028" y="920290"/>
            <a:ext cx="0" cy="3744416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F76B4276-EC36-464E-B0A0-CDE44491CA66}"/>
              </a:ext>
            </a:extLst>
          </p:cNvPr>
          <p:cNvCxnSpPr>
            <a:cxnSpLocks/>
          </p:cNvCxnSpPr>
          <p:nvPr/>
        </p:nvCxnSpPr>
        <p:spPr bwMode="auto">
          <a:xfrm>
            <a:off x="529714" y="4593425"/>
            <a:ext cx="8362766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BBD12F-33B7-4805-9466-496ED376ACFA}"/>
              </a:ext>
            </a:extLst>
          </p:cNvPr>
          <p:cNvSpPr txBox="1"/>
          <p:nvPr/>
        </p:nvSpPr>
        <p:spPr>
          <a:xfrm rot="16200000">
            <a:off x="-841167" y="2404941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Xoserve Priority Score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502A66-D8A8-4ED7-9523-C7EF206CB8BB}"/>
              </a:ext>
            </a:extLst>
          </p:cNvPr>
          <p:cNvSpPr txBox="1"/>
          <p:nvPr/>
        </p:nvSpPr>
        <p:spPr>
          <a:xfrm>
            <a:off x="85793" y="737934"/>
            <a:ext cx="86409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FA81A2-122C-4D86-A8E4-95CEC99113E3}"/>
              </a:ext>
            </a:extLst>
          </p:cNvPr>
          <p:cNvSpPr txBox="1"/>
          <p:nvPr/>
        </p:nvSpPr>
        <p:spPr>
          <a:xfrm>
            <a:off x="85793" y="4446058"/>
            <a:ext cx="86409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4D1D4F3-2341-465B-8FEC-4FB4FC617BC8}"/>
              </a:ext>
            </a:extLst>
          </p:cNvPr>
          <p:cNvSpPr txBox="1"/>
          <p:nvPr/>
        </p:nvSpPr>
        <p:spPr>
          <a:xfrm>
            <a:off x="3391069" y="4625194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899EA3-A076-4002-9F34-7E92CFD1992C}"/>
              </a:ext>
            </a:extLst>
          </p:cNvPr>
          <p:cNvSpPr txBox="1"/>
          <p:nvPr/>
        </p:nvSpPr>
        <p:spPr>
          <a:xfrm>
            <a:off x="493775" y="578126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19 Implementation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6A04E9-3759-40F3-8245-C0E1270FA61C}"/>
              </a:ext>
            </a:extLst>
          </p:cNvPr>
          <p:cNvSpPr txBox="1"/>
          <p:nvPr/>
        </p:nvSpPr>
        <p:spPr>
          <a:xfrm>
            <a:off x="2397839" y="57508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19 Implementation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787A614-1EF5-4536-B29C-084705A79B33}"/>
              </a:ext>
            </a:extLst>
          </p:cNvPr>
          <p:cNvSpPr txBox="1"/>
          <p:nvPr/>
        </p:nvSpPr>
        <p:spPr>
          <a:xfrm>
            <a:off x="4554479" y="578126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19 Implementation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19218A5-5BCC-4849-B0C0-844BFD3F6808}"/>
              </a:ext>
            </a:extLst>
          </p:cNvPr>
          <p:cNvSpPr txBox="1"/>
          <p:nvPr/>
        </p:nvSpPr>
        <p:spPr>
          <a:xfrm>
            <a:off x="6294700" y="578126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 19</a:t>
            </a:r>
          </a:p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A2DE788-FBB0-48E2-82BA-C8AE95341EF9}"/>
              </a:ext>
            </a:extLst>
          </p:cNvPr>
          <p:cNvSpPr txBox="1"/>
          <p:nvPr/>
        </p:nvSpPr>
        <p:spPr>
          <a:xfrm>
            <a:off x="180526" y="4160056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0DC5844-A06F-4A94-A640-FA732C551A89}"/>
              </a:ext>
            </a:extLst>
          </p:cNvPr>
          <p:cNvSpPr txBox="1"/>
          <p:nvPr/>
        </p:nvSpPr>
        <p:spPr>
          <a:xfrm>
            <a:off x="164536" y="3783240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9BBDD67-E2BB-4272-8860-81166687EB7D}"/>
              </a:ext>
            </a:extLst>
          </p:cNvPr>
          <p:cNvSpPr txBox="1"/>
          <p:nvPr/>
        </p:nvSpPr>
        <p:spPr>
          <a:xfrm>
            <a:off x="164536" y="3406424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4AC0AC9-E343-4781-9FB5-D2AA6D0FFFBF}"/>
              </a:ext>
            </a:extLst>
          </p:cNvPr>
          <p:cNvSpPr txBox="1"/>
          <p:nvPr/>
        </p:nvSpPr>
        <p:spPr>
          <a:xfrm>
            <a:off x="153911" y="3029608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01AB8C5-BFE9-4D1D-833A-C7454BDB0795}"/>
              </a:ext>
            </a:extLst>
          </p:cNvPr>
          <p:cNvSpPr txBox="1"/>
          <p:nvPr/>
        </p:nvSpPr>
        <p:spPr>
          <a:xfrm>
            <a:off x="164536" y="2652792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B95353B-A722-4796-81F3-9EA17D084E78}"/>
              </a:ext>
            </a:extLst>
          </p:cNvPr>
          <p:cNvSpPr txBox="1"/>
          <p:nvPr/>
        </p:nvSpPr>
        <p:spPr>
          <a:xfrm>
            <a:off x="186477" y="2275976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B56CEB6-E489-4AB0-A911-C1CBE74AFC38}"/>
              </a:ext>
            </a:extLst>
          </p:cNvPr>
          <p:cNvSpPr txBox="1"/>
          <p:nvPr/>
        </p:nvSpPr>
        <p:spPr>
          <a:xfrm>
            <a:off x="161710" y="1899160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0152BB5-4907-4D33-82B0-DDF7A34937D3}"/>
              </a:ext>
            </a:extLst>
          </p:cNvPr>
          <p:cNvSpPr txBox="1"/>
          <p:nvPr/>
        </p:nvSpPr>
        <p:spPr>
          <a:xfrm>
            <a:off x="165396" y="1522344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999EF9B-C675-40AC-8511-7847E595BD9F}"/>
              </a:ext>
            </a:extLst>
          </p:cNvPr>
          <p:cNvSpPr txBox="1"/>
          <p:nvPr/>
        </p:nvSpPr>
        <p:spPr>
          <a:xfrm>
            <a:off x="173467" y="1145528"/>
            <a:ext cx="864096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B05F688-B9A0-4E42-87FC-534CC6DDB6BF}"/>
              </a:ext>
            </a:extLst>
          </p:cNvPr>
          <p:cNvSpPr txBox="1"/>
          <p:nvPr/>
        </p:nvSpPr>
        <p:spPr>
          <a:xfrm>
            <a:off x="2716167" y="2021576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4676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4F89F94-D051-4724-90CE-18330802DB10}"/>
              </a:ext>
            </a:extLst>
          </p:cNvPr>
          <p:cNvSpPr txBox="1"/>
          <p:nvPr/>
        </p:nvSpPr>
        <p:spPr>
          <a:xfrm>
            <a:off x="1739101" y="2821385"/>
            <a:ext cx="491273" cy="246221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4690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63E7506-582B-4456-BA2A-5183611B6F8A}"/>
              </a:ext>
            </a:extLst>
          </p:cNvPr>
          <p:cNvSpPr txBox="1"/>
          <p:nvPr/>
        </p:nvSpPr>
        <p:spPr>
          <a:xfrm>
            <a:off x="2708575" y="2748972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4679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D1CC2E1-B245-4F2A-83C2-F01460C36AA4}"/>
              </a:ext>
            </a:extLst>
          </p:cNvPr>
          <p:cNvSpPr txBox="1"/>
          <p:nvPr/>
        </p:nvSpPr>
        <p:spPr>
          <a:xfrm>
            <a:off x="2242170" y="2945709"/>
            <a:ext cx="468000" cy="24622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4645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7790D0D-8D20-4FC2-B2F0-59C143E4EC9D}"/>
              </a:ext>
            </a:extLst>
          </p:cNvPr>
          <p:cNvSpPr txBox="1"/>
          <p:nvPr/>
        </p:nvSpPr>
        <p:spPr>
          <a:xfrm>
            <a:off x="1741593" y="3235212"/>
            <a:ext cx="492633" cy="253916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73F3458-A3D4-417B-AC33-F72105E56EA7}"/>
              </a:ext>
            </a:extLst>
          </p:cNvPr>
          <p:cNvSpPr txBox="1"/>
          <p:nvPr/>
        </p:nvSpPr>
        <p:spPr>
          <a:xfrm>
            <a:off x="3213228" y="2939893"/>
            <a:ext cx="492633" cy="253916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DC30CF55-0E3D-4FD7-8052-AE1B8590F456}"/>
              </a:ext>
            </a:extLst>
          </p:cNvPr>
          <p:cNvSpPr txBox="1"/>
          <p:nvPr/>
        </p:nvSpPr>
        <p:spPr>
          <a:xfrm>
            <a:off x="2248167" y="3230606"/>
            <a:ext cx="468000" cy="246221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4691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88F2D6F0-BA30-43B4-AE3A-08CBE1077F93}"/>
              </a:ext>
            </a:extLst>
          </p:cNvPr>
          <p:cNvSpPr txBox="1"/>
          <p:nvPr/>
        </p:nvSpPr>
        <p:spPr>
          <a:xfrm>
            <a:off x="3720010" y="3224645"/>
            <a:ext cx="492633" cy="253916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4694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93F23A5-465E-4532-8390-542C9CC19D7D}"/>
              </a:ext>
            </a:extLst>
          </p:cNvPr>
          <p:cNvSpPr txBox="1"/>
          <p:nvPr/>
        </p:nvSpPr>
        <p:spPr>
          <a:xfrm>
            <a:off x="2685240" y="3230606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4692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916B583-97B0-4551-A5D8-81E5B3BC0152}"/>
              </a:ext>
            </a:extLst>
          </p:cNvPr>
          <p:cNvSpPr txBox="1"/>
          <p:nvPr/>
        </p:nvSpPr>
        <p:spPr>
          <a:xfrm>
            <a:off x="3201034" y="3236222"/>
            <a:ext cx="492633" cy="253916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4693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10F3E6DC-E6E6-4EF3-80AF-D6B9F2E84D6D}"/>
              </a:ext>
            </a:extLst>
          </p:cNvPr>
          <p:cNvSpPr txBox="1"/>
          <p:nvPr/>
        </p:nvSpPr>
        <p:spPr>
          <a:xfrm>
            <a:off x="3211761" y="3486254"/>
            <a:ext cx="468000" cy="246221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D65C5B4-759D-461F-81F3-1954F8A21A79}"/>
              </a:ext>
            </a:extLst>
          </p:cNvPr>
          <p:cNvSpPr txBox="1"/>
          <p:nvPr/>
        </p:nvSpPr>
        <p:spPr>
          <a:xfrm>
            <a:off x="1741593" y="3857214"/>
            <a:ext cx="468000" cy="246221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4670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B0785A1-C74A-417D-AFB7-25C248B570EF}"/>
              </a:ext>
            </a:extLst>
          </p:cNvPr>
          <p:cNvSpPr txBox="1"/>
          <p:nvPr/>
        </p:nvSpPr>
        <p:spPr>
          <a:xfrm>
            <a:off x="4815047" y="2645098"/>
            <a:ext cx="492633" cy="253916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4665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C78C812-5408-472C-B861-301F1C3A82CE}"/>
              </a:ext>
            </a:extLst>
          </p:cNvPr>
          <p:cNvSpPr txBox="1"/>
          <p:nvPr/>
        </p:nvSpPr>
        <p:spPr>
          <a:xfrm>
            <a:off x="4826217" y="3236222"/>
            <a:ext cx="492633" cy="253916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4376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A80A8B82-944F-41AE-83FC-23ACA0387236}"/>
              </a:ext>
            </a:extLst>
          </p:cNvPr>
          <p:cNvSpPr txBox="1"/>
          <p:nvPr/>
        </p:nvSpPr>
        <p:spPr>
          <a:xfrm>
            <a:off x="6490471" y="3380896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4621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330CBC7-CE4E-4CB2-97E7-67E279FB2E0E}"/>
              </a:ext>
            </a:extLst>
          </p:cNvPr>
          <p:cNvGrpSpPr/>
          <p:nvPr/>
        </p:nvGrpSpPr>
        <p:grpSpPr>
          <a:xfrm>
            <a:off x="7425917" y="1486342"/>
            <a:ext cx="1610580" cy="1014205"/>
            <a:chOff x="7425916" y="1808615"/>
            <a:chExt cx="2095880" cy="109393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6089D7E6-FD4F-4867-811D-DA7D32BCF1C8}"/>
                </a:ext>
              </a:extLst>
            </p:cNvPr>
            <p:cNvSpPr txBox="1"/>
            <p:nvPr/>
          </p:nvSpPr>
          <p:spPr>
            <a:xfrm>
              <a:off x="7425916" y="1808615"/>
              <a:ext cx="2095880" cy="248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Key:</a:t>
              </a:r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68BA8BD3-68EB-46EA-8AD3-3D0205034D4F}"/>
                </a:ext>
              </a:extLst>
            </p:cNvPr>
            <p:cNvSpPr txBox="1"/>
            <p:nvPr/>
          </p:nvSpPr>
          <p:spPr>
            <a:xfrm>
              <a:off x="7537385" y="2109469"/>
              <a:ext cx="492632" cy="21578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7D068FC5-C07E-4756-BDA8-0CD6D9873969}"/>
                </a:ext>
              </a:extLst>
            </p:cNvPr>
            <p:cNvSpPr txBox="1"/>
            <p:nvPr/>
          </p:nvSpPr>
          <p:spPr>
            <a:xfrm>
              <a:off x="7537384" y="2388828"/>
              <a:ext cx="492632" cy="215782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0CF4E2EF-1B95-467E-85EE-99D5EBA4A2C3}"/>
                </a:ext>
              </a:extLst>
            </p:cNvPr>
            <p:cNvSpPr txBox="1"/>
            <p:nvPr/>
          </p:nvSpPr>
          <p:spPr>
            <a:xfrm>
              <a:off x="7537383" y="2663701"/>
              <a:ext cx="492632" cy="215782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6A1E44C5-12FA-40D7-A16E-1D81D568BB68}"/>
                </a:ext>
              </a:extLst>
            </p:cNvPr>
            <p:cNvSpPr txBox="1"/>
            <p:nvPr/>
          </p:nvSpPr>
          <p:spPr>
            <a:xfrm>
              <a:off x="8001027" y="2093580"/>
              <a:ext cx="1520769" cy="232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High Complexity</a:t>
              </a:r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D56B6118-562F-49C8-B37E-F3FCD734EE2F}"/>
                </a:ext>
              </a:extLst>
            </p:cNvPr>
            <p:cNvSpPr txBox="1"/>
            <p:nvPr/>
          </p:nvSpPr>
          <p:spPr>
            <a:xfrm>
              <a:off x="8001027" y="2392052"/>
              <a:ext cx="1441112" cy="232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 Complexity</a:t>
              </a:r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A5F45AA7-C380-4A47-AF84-D2FB61BDB8CA}"/>
                </a:ext>
              </a:extLst>
            </p:cNvPr>
            <p:cNvSpPr txBox="1"/>
            <p:nvPr/>
          </p:nvSpPr>
          <p:spPr>
            <a:xfrm>
              <a:off x="8001765" y="2670169"/>
              <a:ext cx="1440376" cy="232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Low Complexity</a:t>
              </a:r>
              <a:endParaRPr lang="en-GB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654902E0-D17A-4900-9D0F-B7171B60FA70}"/>
              </a:ext>
            </a:extLst>
          </p:cNvPr>
          <p:cNvCxnSpPr>
            <a:cxnSpLocks/>
          </p:cNvCxnSpPr>
          <p:nvPr/>
        </p:nvCxnSpPr>
        <p:spPr bwMode="auto">
          <a:xfrm>
            <a:off x="1681113" y="861045"/>
            <a:ext cx="0" cy="3720251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520F1C1D-D536-4B85-8861-D48072E75217}"/>
              </a:ext>
            </a:extLst>
          </p:cNvPr>
          <p:cNvCxnSpPr>
            <a:cxnSpLocks/>
          </p:cNvCxnSpPr>
          <p:nvPr/>
        </p:nvCxnSpPr>
        <p:spPr bwMode="auto">
          <a:xfrm>
            <a:off x="4317632" y="752327"/>
            <a:ext cx="0" cy="3777354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71CA0618-B450-4B67-A47B-D98DD30AC750}"/>
              </a:ext>
            </a:extLst>
          </p:cNvPr>
          <p:cNvCxnSpPr>
            <a:cxnSpLocks/>
          </p:cNvCxnSpPr>
          <p:nvPr/>
        </p:nvCxnSpPr>
        <p:spPr bwMode="auto">
          <a:xfrm>
            <a:off x="6116327" y="752327"/>
            <a:ext cx="0" cy="3777354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E21F80B-4A7F-451B-AF9A-A69E6F015C26}"/>
              </a:ext>
            </a:extLst>
          </p:cNvPr>
          <p:cNvSpPr txBox="1"/>
          <p:nvPr/>
        </p:nvSpPr>
        <p:spPr>
          <a:xfrm>
            <a:off x="6492048" y="3105268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4713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AB1F39E-AA06-481B-A449-F519B7EBE497}"/>
              </a:ext>
            </a:extLst>
          </p:cNvPr>
          <p:cNvSpPr txBox="1"/>
          <p:nvPr/>
        </p:nvSpPr>
        <p:spPr>
          <a:xfrm>
            <a:off x="3726552" y="2848711"/>
            <a:ext cx="492633" cy="25391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4642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-22616" y="4857305"/>
            <a:ext cx="7686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Release Dates &amp; Priority Score are reflected from the Change Register.  Complexity is an initial stage 1 assessment for each CP</a:t>
            </a:r>
          </a:p>
        </p:txBody>
      </p:sp>
    </p:spTree>
    <p:extLst>
      <p:ext uri="{BB962C8B-B14F-4D97-AF65-F5344CB8AC3E}">
        <p14:creationId xmlns:p14="http://schemas.microsoft.com/office/powerpoint/2010/main" val="149787004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2a985eae-c12e-416e-9833-85f34b1ee04e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9621</TotalTime>
  <Words>568</Words>
  <Application>Microsoft Office PowerPoint</Application>
  <PresentationFormat>On-screen Show (16:9)</PresentationFormat>
  <Paragraphs>175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June 2019 Release Scope   DSC Change Management Committee</vt:lpstr>
      <vt:lpstr>Background</vt:lpstr>
      <vt:lpstr>Change Proposal Index</vt:lpstr>
      <vt:lpstr>Change Proposal per Major Release by Priority Score and Complexity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277</cp:revision>
  <cp:lastPrinted>2018-08-01T13:22:49Z</cp:lastPrinted>
  <dcterms:created xsi:type="dcterms:W3CDTF">2011-09-20T14:58:41Z</dcterms:created>
  <dcterms:modified xsi:type="dcterms:W3CDTF">2018-08-01T16:07:51Z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-2086091847</vt:i4>
  </property>
  <property fmtid="{D5CDD505-2E9C-101B-9397-08002B2CF9AE}" pid="4" name="_NewReviewCycle">
    <vt:lpwstr/>
  </property>
  <property fmtid="{D5CDD505-2E9C-101B-9397-08002B2CF9AE}" pid="5" name="_EmailSubject">
    <vt:lpwstr>EXT || Re: 9.4 UK Link Changes plan on a page.xlsx - please publish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-568637823</vt:i4>
  </property>
</Properties>
</file>