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8"/>
  </p:notesMasterIdLst>
  <p:handoutMasterIdLst>
    <p:handoutMasterId r:id="rId9"/>
  </p:handoutMasterIdLst>
  <p:sldIdLst>
    <p:sldId id="339" r:id="rId5"/>
    <p:sldId id="382" r:id="rId6"/>
    <p:sldId id="392" r:id="rId7"/>
  </p:sldIdLst>
  <p:sldSz cx="9144000" cy="5143500" type="screen16x9"/>
  <p:notesSz cx="6724650" cy="9874250"/>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C0C0C0"/>
    <a:srgbClr val="26A412"/>
    <a:srgbClr val="FFCC00"/>
    <a:srgbClr val="F09F0E"/>
    <a:srgbClr val="D2232A"/>
    <a:srgbClr val="1D3E61"/>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48" autoAdjust="0"/>
    <p:restoredTop sz="94624" autoAdjust="0"/>
  </p:normalViewPr>
  <p:slideViewPr>
    <p:cSldViewPr snapToObjects="1">
      <p:cViewPr varScale="1">
        <p:scale>
          <a:sx n="93" d="100"/>
          <a:sy n="93" d="100"/>
        </p:scale>
        <p:origin x="-1128"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31/07/2018</a:t>
            </a:fld>
            <a:endParaRPr lang="en-GB"/>
          </a:p>
        </p:txBody>
      </p:sp>
      <p:sp>
        <p:nvSpPr>
          <p:cNvPr id="65540" name="Rectangle 4"/>
          <p:cNvSpPr>
            <a:spLocks noGrp="1" noChangeArrowheads="1"/>
          </p:cNvSpPr>
          <p:nvPr>
            <p:ph type="ftr" sz="quarter" idx="2"/>
          </p:nvPr>
        </p:nvSpPr>
        <p:spPr bwMode="auto">
          <a:xfrm>
            <a:off x="0"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5" tIns="45717" rIns="91435" bIns="45717" rtlCol="0"/>
          <a:lstStyle>
            <a:lvl1pPr algn="l">
              <a:defRPr sz="1200"/>
            </a:lvl1pPr>
          </a:lstStyle>
          <a:p>
            <a:endParaRPr lang="en-GB"/>
          </a:p>
        </p:txBody>
      </p:sp>
      <p:sp>
        <p:nvSpPr>
          <p:cNvPr id="3" name="Date Placeholder 2"/>
          <p:cNvSpPr>
            <a:spLocks noGrp="1"/>
          </p:cNvSpPr>
          <p:nvPr>
            <p:ph type="dt" idx="1"/>
          </p:nvPr>
        </p:nvSpPr>
        <p:spPr>
          <a:xfrm>
            <a:off x="3808414" y="0"/>
            <a:ext cx="2914650" cy="493713"/>
          </a:xfrm>
          <a:prstGeom prst="rect">
            <a:avLst/>
          </a:prstGeom>
        </p:spPr>
        <p:txBody>
          <a:bodyPr vert="horz" lIns="91435" tIns="45717" rIns="91435" bIns="45717" rtlCol="0"/>
          <a:lstStyle>
            <a:lvl1pPr algn="r">
              <a:defRPr sz="1200"/>
            </a:lvl1pPr>
          </a:lstStyle>
          <a:p>
            <a:fld id="{4F0B033A-D7A2-4873-87D3-52E71CC76346}" type="datetimeFigureOut">
              <a:rPr lang="en-GB" smtClean="0"/>
              <a:t>31/07/2018</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35" tIns="45717" rIns="91435"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5" tIns="45717" rIns="91435"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08414" y="9378951"/>
            <a:ext cx="2914650" cy="493713"/>
          </a:xfrm>
          <a:prstGeom prst="rect">
            <a:avLst/>
          </a:prstGeom>
        </p:spPr>
        <p:txBody>
          <a:bodyPr vert="horz" lIns="91435" tIns="45717" rIns="91435" bIns="4571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4" y="4443960"/>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715766"/>
            <a:ext cx="9144000" cy="971550"/>
          </a:xfrm>
        </p:spPr>
        <p:txBody>
          <a:bodyPr/>
          <a:lstStyle/>
          <a:p>
            <a:r>
              <a:rPr lang="en-US" sz="3200" dirty="0" smtClean="0"/>
              <a:t>DSC ChMC CSS update</a:t>
            </a:r>
            <a:r>
              <a:rPr lang="en-US" sz="3200" dirty="0"/>
              <a:t/>
            </a:r>
            <a:br>
              <a:rPr lang="en-US" sz="3200" dirty="0"/>
            </a:br>
            <a:r>
              <a:rPr lang="en-US" sz="3200" dirty="0" smtClean="0"/>
              <a:t>8</a:t>
            </a:r>
            <a:r>
              <a:rPr lang="en-US" sz="3200" baseline="30000" dirty="0" smtClean="0"/>
              <a:t>th</a:t>
            </a:r>
            <a:r>
              <a:rPr lang="en-US" sz="3200" dirty="0" smtClean="0"/>
              <a:t> August </a:t>
            </a:r>
            <a:r>
              <a:rPr lang="en-US" sz="2400" dirty="0" smtClean="0"/>
              <a:t>2018</a:t>
            </a:r>
            <a:r>
              <a:rPr lang="en-US" sz="2400" dirty="0"/>
              <a:t/>
            </a:r>
            <a:br>
              <a:rPr lang="en-US" sz="2400" dirty="0"/>
            </a:br>
            <a:endParaRPr lang="en-US" sz="2000" dirty="0"/>
          </a:p>
        </p:txBody>
      </p:sp>
    </p:spTree>
    <p:extLst>
      <p:ext uri="{BB962C8B-B14F-4D97-AF65-F5344CB8AC3E}">
        <p14:creationId xmlns:p14="http://schemas.microsoft.com/office/powerpoint/2010/main" val="335244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err="1" smtClean="0"/>
              <a:t>Ofgem</a:t>
            </a:r>
            <a:r>
              <a:rPr lang="en-GB" sz="2800" dirty="0" smtClean="0"/>
              <a:t> Switching Programme – Key Updates</a:t>
            </a:r>
            <a:endParaRPr lang="en-GB" sz="2800" dirty="0"/>
          </a:p>
        </p:txBody>
      </p:sp>
      <p:sp>
        <p:nvSpPr>
          <p:cNvPr id="3" name="Content Placeholder 2"/>
          <p:cNvSpPr>
            <a:spLocks noGrp="1"/>
          </p:cNvSpPr>
          <p:nvPr>
            <p:ph idx="1"/>
          </p:nvPr>
        </p:nvSpPr>
        <p:spPr>
          <a:xfrm>
            <a:off x="228600" y="681540"/>
            <a:ext cx="8686800" cy="3618402"/>
          </a:xfrm>
        </p:spPr>
        <p:txBody>
          <a:bodyPr/>
          <a:lstStyle/>
          <a:p>
            <a:r>
              <a:rPr lang="en-GB" sz="1600" dirty="0" smtClean="0"/>
              <a:t>CSS  Consequential</a:t>
            </a:r>
          </a:p>
          <a:p>
            <a:pPr lvl="1">
              <a:buFont typeface="Arial" panose="020B0604020202020204" pitchFamily="34" charset="0"/>
              <a:buChar char="•"/>
            </a:pPr>
            <a:r>
              <a:rPr lang="en-GB" sz="1600" dirty="0" smtClean="0"/>
              <a:t>Level 2 analysis is continuing.  An internal BRD has been has been created and reviewed,  with positive feedback being received.  Review comments are being worked upon, refinement continues.  External BRD’s will be created, we are aiming to have draft versions for your review by the end of October.  </a:t>
            </a:r>
          </a:p>
          <a:p>
            <a:pPr lvl="1">
              <a:buFont typeface="Arial" panose="020B0604020202020204" pitchFamily="34" charset="0"/>
              <a:buChar char="•"/>
            </a:pPr>
            <a:r>
              <a:rPr lang="en-GB" sz="1600" dirty="0" smtClean="0"/>
              <a:t>During our level 3 engagement we are planning to talk to Customers via DSG. A separate meeting will be planned during October to take you through our high level findings following our level 2 analysis. Please consider any extra members of your Organisation that you may wish to attend this meeting. We will confirm dates as soon as possible and prior to the next </a:t>
            </a:r>
            <a:r>
              <a:rPr lang="en-GB" sz="1600" dirty="0" err="1" smtClean="0"/>
              <a:t>ChMC</a:t>
            </a:r>
            <a:r>
              <a:rPr lang="en-GB" sz="1600" dirty="0" smtClean="0"/>
              <a:t>.</a:t>
            </a:r>
          </a:p>
          <a:p>
            <a:pPr lvl="1">
              <a:buFont typeface="Arial" panose="020B0604020202020204" pitchFamily="34" charset="0"/>
              <a:buChar char="•"/>
            </a:pPr>
            <a:r>
              <a:rPr lang="en-GB" sz="1600" dirty="0" smtClean="0"/>
              <a:t>No further planning sessions have been held with </a:t>
            </a:r>
            <a:r>
              <a:rPr lang="en-GB" sz="1600" dirty="0" err="1" smtClean="0"/>
              <a:t>Ofgem</a:t>
            </a:r>
            <a:r>
              <a:rPr lang="en-GB" sz="1600" dirty="0" smtClean="0"/>
              <a:t> in relation to Consequential activities.  All Xoserve open actions from our last meeting have been answered, further meetings and discussions will continue, we will keep you informed as to progress.</a:t>
            </a:r>
          </a:p>
          <a:p>
            <a:pPr marL="0" indent="0">
              <a:buNone/>
            </a:pPr>
            <a:endParaRPr lang="en-GB" sz="2200" dirty="0"/>
          </a:p>
        </p:txBody>
      </p:sp>
    </p:spTree>
    <p:extLst>
      <p:ext uri="{BB962C8B-B14F-4D97-AF65-F5344CB8AC3E}">
        <p14:creationId xmlns:p14="http://schemas.microsoft.com/office/powerpoint/2010/main" val="213650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err="1"/>
              <a:t>Ofgem</a:t>
            </a:r>
            <a:r>
              <a:rPr lang="en-GB" sz="2800" dirty="0"/>
              <a:t> Switching Programme – Key Updates</a:t>
            </a:r>
          </a:p>
        </p:txBody>
      </p:sp>
      <p:sp>
        <p:nvSpPr>
          <p:cNvPr id="3" name="Content Placeholder 2"/>
          <p:cNvSpPr>
            <a:spLocks noGrp="1"/>
          </p:cNvSpPr>
          <p:nvPr>
            <p:ph idx="1"/>
          </p:nvPr>
        </p:nvSpPr>
        <p:spPr/>
        <p:txBody>
          <a:bodyPr/>
          <a:lstStyle/>
          <a:p>
            <a:r>
              <a:rPr lang="en-GB" sz="1800" dirty="0" smtClean="0"/>
              <a:t>CSS </a:t>
            </a:r>
            <a:r>
              <a:rPr lang="en-GB" sz="1800" dirty="0"/>
              <a:t>Bid</a:t>
            </a:r>
          </a:p>
          <a:p>
            <a:pPr lvl="1">
              <a:buFont typeface="Arial" panose="020B0604020202020204" pitchFamily="34" charset="0"/>
              <a:buChar char="•"/>
            </a:pPr>
            <a:r>
              <a:rPr lang="en-GB" sz="1600" dirty="0"/>
              <a:t>As informed last month Xoserve submitted a Prequalification Questionnaire on the 13</a:t>
            </a:r>
            <a:r>
              <a:rPr lang="en-GB" sz="1600" baseline="30000" dirty="0"/>
              <a:t>th</a:t>
            </a:r>
            <a:r>
              <a:rPr lang="en-GB" sz="1600" dirty="0"/>
              <a:t> July.  We will keep you informed as to the next stage as soon as we receive notification from DCC.  We will continue to take governance discussions and decisions through </a:t>
            </a:r>
            <a:r>
              <a:rPr lang="en-GB" sz="1600" dirty="0" err="1"/>
              <a:t>CoMC</a:t>
            </a:r>
            <a:r>
              <a:rPr lang="en-GB" sz="1600" dirty="0"/>
              <a:t>.</a:t>
            </a:r>
          </a:p>
          <a:p>
            <a:r>
              <a:rPr lang="en-GB" sz="1800" dirty="0" smtClean="0"/>
              <a:t>REC </a:t>
            </a:r>
            <a:r>
              <a:rPr lang="en-GB" sz="1800" dirty="0"/>
              <a:t>Consultation review</a:t>
            </a:r>
          </a:p>
          <a:p>
            <a:pPr lvl="1">
              <a:buFont typeface="Arial" panose="020B0604020202020204" pitchFamily="34" charset="0"/>
              <a:buChar char="•"/>
            </a:pPr>
            <a:r>
              <a:rPr lang="en-GB" sz="1600" dirty="0" smtClean="0"/>
              <a:t>REC </a:t>
            </a:r>
            <a:r>
              <a:rPr lang="en-GB" sz="1600" dirty="0"/>
              <a:t>consultation has now closed out for the review of proposed modifications to Regulation and Governance for the new Switching Arrangements. </a:t>
            </a:r>
            <a:r>
              <a:rPr lang="en-GB" sz="1600" dirty="0" err="1"/>
              <a:t>Xoserve’s</a:t>
            </a:r>
            <a:r>
              <a:rPr lang="en-GB" sz="1600" dirty="0"/>
              <a:t> response was issued to </a:t>
            </a:r>
            <a:r>
              <a:rPr lang="en-GB" sz="1600" dirty="0" err="1"/>
              <a:t>Ofgem</a:t>
            </a:r>
            <a:r>
              <a:rPr lang="en-GB" sz="1600" dirty="0"/>
              <a:t> on the 30</a:t>
            </a:r>
            <a:r>
              <a:rPr lang="en-GB" sz="1600" baseline="30000" dirty="0"/>
              <a:t>th</a:t>
            </a:r>
            <a:r>
              <a:rPr lang="en-GB" sz="1600" dirty="0"/>
              <a:t> July 2018.  Martin Baker provided a high level view of our response to </a:t>
            </a:r>
            <a:r>
              <a:rPr lang="en-GB" sz="1600" dirty="0" err="1"/>
              <a:t>CoMC</a:t>
            </a:r>
            <a:r>
              <a:rPr lang="en-GB" sz="1600" dirty="0"/>
              <a:t> on 23</a:t>
            </a:r>
            <a:r>
              <a:rPr lang="en-GB" sz="1600" baseline="30000" dirty="0"/>
              <a:t>rd</a:t>
            </a:r>
            <a:r>
              <a:rPr lang="en-GB" sz="1600" dirty="0"/>
              <a:t> </a:t>
            </a:r>
            <a:r>
              <a:rPr lang="en-GB" sz="1600" dirty="0" smtClean="0"/>
              <a:t>July.</a:t>
            </a:r>
            <a:endParaRPr lang="en-GB" sz="1400" dirty="0" smtClean="0"/>
          </a:p>
          <a:p>
            <a:pPr marL="457177" lvl="1" indent="0">
              <a:buNone/>
            </a:pPr>
            <a:endParaRPr lang="en-GB" sz="1400" dirty="0"/>
          </a:p>
          <a:p>
            <a:pPr marL="400048" indent="-342900"/>
            <a:endParaRPr lang="en-GB" sz="2200" dirty="0" smtClean="0"/>
          </a:p>
          <a:p>
            <a:endParaRPr lang="en-GB" sz="1600" dirty="0"/>
          </a:p>
        </p:txBody>
      </p:sp>
    </p:spTree>
    <p:extLst>
      <p:ext uri="{BB962C8B-B14F-4D97-AF65-F5344CB8AC3E}">
        <p14:creationId xmlns:p14="http://schemas.microsoft.com/office/powerpoint/2010/main" val="1679510468"/>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purl.org/dc/dcmitype/"/>
    <ds:schemaRef ds:uri="http://www.w3.org/XML/1998/namespace"/>
    <ds:schemaRef ds:uri="http://purl.org/dc/terms/"/>
    <ds:schemaRef ds:uri="http://schemas.microsoft.com/office/2006/documentManagement/types"/>
    <ds:schemaRef ds:uri="2a985eae-c12e-416e-9833-85f34b1ee04e"/>
    <ds:schemaRef ds:uri="http://schemas.openxmlformats.org/package/2006/metadata/core-properti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55831</TotalTime>
  <Words>285</Words>
  <Application>Microsoft Office PowerPoint</Application>
  <PresentationFormat>On-screen Show (16:9)</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xoserve templates</vt:lpstr>
      <vt:lpstr>DSC ChMC CSS update 8th August 2018 </vt:lpstr>
      <vt:lpstr>Ofgem Switching Programme – Key Updates</vt:lpstr>
      <vt:lpstr>Ofgem Switching Programme – Key Updates</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590</cp:revision>
  <cp:lastPrinted>2018-06-05T15:35:35Z</cp:lastPrinted>
  <dcterms:created xsi:type="dcterms:W3CDTF">2011-09-20T14:58:41Z</dcterms:created>
  <dcterms:modified xsi:type="dcterms:W3CDTF">2018-07-31T15:21:04Z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-129331637</vt:i4>
  </property>
  <property fmtid="{D5CDD505-2E9C-101B-9397-08002B2CF9AE}" pid="4" name="_NewReviewCycle">
    <vt:lpwstr/>
  </property>
  <property fmtid="{D5CDD505-2E9C-101B-9397-08002B2CF9AE}" pid="5" name="_EmailSubject">
    <vt:lpwstr>Action: Publications for August ChMC meeting</vt:lpwstr>
  </property>
  <property fmtid="{D5CDD505-2E9C-101B-9397-08002B2CF9AE}" pid="6" name="_AuthorEmail">
    <vt:lpwstr>emma.smith@xoserve.com</vt:lpwstr>
  </property>
  <property fmtid="{D5CDD505-2E9C-101B-9397-08002B2CF9AE}" pid="7" name="_AuthorEmailDisplayName">
    <vt:lpwstr>Smith, Emma</vt:lpwstr>
  </property>
  <property fmtid="{D5CDD505-2E9C-101B-9397-08002B2CF9AE}" pid="8" name="_PreviousAdHocReviewCycleID">
    <vt:i4>926590272</vt:i4>
  </property>
</Properties>
</file>