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11"/>
  </p:handoutMasterIdLst>
  <p:sldIdLst>
    <p:sldId id="277" r:id="rId5"/>
    <p:sldId id="283" r:id="rId6"/>
    <p:sldId id="295" r:id="rId7"/>
    <p:sldId id="296" r:id="rId8"/>
    <p:sldId id="294" r:id="rId9"/>
    <p:sldId id="285" r:id="rId10"/>
  </p:sldIdLst>
  <p:sldSz cx="9144000" cy="5143500" type="screen16x9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ional Grid" initials="NG" lastIdx="2" clrIdx="0"/>
  <p:cmAuthor id="1" name="Dene Williams" initials="DW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66FF33"/>
    <a:srgbClr val="FFFF66"/>
    <a:srgbClr val="FFFF99"/>
    <a:srgbClr val="00CCFF"/>
    <a:srgbClr val="66CCFF"/>
    <a:srgbClr val="99CCFF"/>
    <a:srgbClr val="66FFFF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Objects="1">
      <p:cViewPr varScale="1">
        <p:scale>
          <a:sx n="99" d="100"/>
          <a:sy n="99" d="100"/>
        </p:scale>
        <p:origin x="-546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06/09/2018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box.xoserve.IXEnquiries@xoserve.com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2680320"/>
            <a:ext cx="9144000" cy="971550"/>
          </a:xfrm>
        </p:spPr>
        <p:txBody>
          <a:bodyPr/>
          <a:lstStyle/>
          <a:p>
            <a:r>
              <a:rPr lang="en-GB" dirty="0">
                <a:solidFill>
                  <a:srgbClr val="3E5AA8"/>
                </a:solidFill>
              </a:rPr>
              <a:t>Xoserve IX Refresh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3649290"/>
            <a:ext cx="9144000" cy="578644"/>
          </a:xfrm>
        </p:spPr>
        <p:txBody>
          <a:bodyPr/>
          <a:lstStyle/>
          <a:p>
            <a:r>
              <a:rPr lang="en-GB" dirty="0">
                <a:solidFill>
                  <a:srgbClr val="3E5AA8"/>
                </a:solidFill>
              </a:rPr>
              <a:t>Customer Overview Pack – September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5425" y="-1"/>
            <a:ext cx="8688388" cy="681037"/>
          </a:xfrm>
        </p:spPr>
        <p:txBody>
          <a:bodyPr/>
          <a:lstStyle/>
          <a:p>
            <a:r>
              <a:rPr lang="en-GB" dirty="0"/>
              <a:t>IX Site Survey</a:t>
            </a:r>
          </a:p>
        </p:txBody>
      </p:sp>
      <p:sp>
        <p:nvSpPr>
          <p:cNvPr id="10" name="Rectangle 9"/>
          <p:cNvSpPr/>
          <p:nvPr/>
        </p:nvSpPr>
        <p:spPr>
          <a:xfrm>
            <a:off x="971600" y="1216571"/>
            <a:ext cx="7344816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 have issued site surveys to all customers in May and have been actively working with you over these past few months to obtain your site information. </a:t>
            </a:r>
          </a:p>
          <a:p>
            <a:pPr lvl="0"/>
            <a:endParaRPr lang="en-GB" sz="1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/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As of the 30</a:t>
            </a:r>
            <a:r>
              <a:rPr lang="en-GB" sz="13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August we have received a fantastic 151 completed responses (out of 171), giving us a 88% completion rate, an increase of 4% from last month - thank you to all who have responded.</a:t>
            </a:r>
          </a:p>
          <a:p>
            <a:pPr lvl="0"/>
            <a:endParaRPr lang="en-GB" sz="1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/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 have now made contact with 100% of customers with the remaining surveys now being in progress.</a:t>
            </a:r>
          </a:p>
          <a:p>
            <a:pPr lvl="0"/>
            <a:endParaRPr lang="en-GB" sz="1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/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you would like to check whether your survey has been submitted or have any further questions please contact us at </a:t>
            </a:r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box.xoserve.IXEnquiries@xoserve.com</a:t>
            </a:r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or call 0121 623 2552 </a:t>
            </a:r>
          </a:p>
          <a:p>
            <a:pPr lvl="0"/>
            <a:endParaRPr lang="en-GB" sz="1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803612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585076" y="3828316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4255517"/>
            <a:ext cx="734481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dirty="0">
                <a:solidFill>
                  <a:srgbClr val="000000">
                    <a:lumMod val="50000"/>
                    <a:lumOff val="50000"/>
                  </a:srgbClr>
                </a:solidFill>
              </a:rPr>
              <a:t>The pilot site have had their PSTN circuits installed and have been tested successfully. The next step will be to have the router installed at a date to be confirmed.</a:t>
            </a:r>
          </a:p>
          <a:p>
            <a:r>
              <a:rPr lang="en-GB" sz="1300" dirty="0">
                <a:solidFill>
                  <a:srgbClr val="000000">
                    <a:lumMod val="50000"/>
                    <a:lumOff val="50000"/>
                  </a:srgbClr>
                </a:solidFill>
              </a:rPr>
              <a:t> </a:t>
            </a:r>
            <a:endParaRPr lang="en-GB" sz="13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51" y="650039"/>
            <a:ext cx="279876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13531" y="709054"/>
            <a:ext cx="2248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Survey Responses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88" y="3750736"/>
            <a:ext cx="27987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19949" y="3828316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Pilot Site</a:t>
            </a:r>
          </a:p>
        </p:txBody>
      </p:sp>
    </p:spTree>
    <p:extLst>
      <p:ext uri="{BB962C8B-B14F-4D97-AF65-F5344CB8AC3E}">
        <p14:creationId xmlns:p14="http://schemas.microsoft.com/office/powerpoint/2010/main" val="2844420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Hardware Installations – Circuits </a:t>
            </a:r>
          </a:p>
        </p:txBody>
      </p:sp>
      <p:sp>
        <p:nvSpPr>
          <p:cNvPr id="6" name="Rectangle 5"/>
          <p:cNvSpPr/>
          <p:nvPr/>
        </p:nvSpPr>
        <p:spPr>
          <a:xfrm>
            <a:off x="892399" y="1347614"/>
            <a:ext cx="734481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17 sites now have PSTN circuits fully installed from the initial group of customers. Gamma is continuing to liaise with the outstanding customers to arrange their appointments. </a:t>
            </a:r>
            <a:r>
              <a:rPr lang="en-US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Statistics for these appointments (successful, failed, follow up appointments needed, etc.) will be available as we progress through the plan. </a:t>
            </a:r>
          </a:p>
        </p:txBody>
      </p:sp>
      <p:sp>
        <p:nvSpPr>
          <p:cNvPr id="8" name="Rectangle 7"/>
          <p:cNvSpPr/>
          <p:nvPr/>
        </p:nvSpPr>
        <p:spPr>
          <a:xfrm>
            <a:off x="971600" y="2966443"/>
            <a:ext cx="7344816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Xoserve is preparing the 2</a:t>
            </a:r>
            <a:r>
              <a:rPr lang="en-US" sz="13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nd</a:t>
            </a:r>
            <a:r>
              <a:rPr lang="en-US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group of customers who have returned their site survey and these will be provided to Gamma over the coming weeks. </a:t>
            </a:r>
          </a:p>
          <a:p>
            <a:endParaRPr lang="en-US" sz="1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Appointments will follow towards the end of September/ beginning of October and these </a:t>
            </a:r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customers will receive a pre- appointment notification from Xoserve with a confirmation appointment from Gamma (GNS Project Provisioning) to follow. </a:t>
            </a:r>
          </a:p>
          <a:p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Please accept the appointment date if you are able to grant access to the BT </a:t>
            </a:r>
            <a:r>
              <a:rPr lang="en-GB" sz="13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OpenReach</a:t>
            </a:r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engineer on that day, otherwise, you will need to reject the appointment with a reason and confirm suitable dates for your circuit installation.</a:t>
            </a:r>
            <a:endParaRPr lang="en-GB" sz="1300" dirty="0"/>
          </a:p>
        </p:txBody>
      </p:sp>
      <p:sp>
        <p:nvSpPr>
          <p:cNvPr id="3" name="TextBox 2"/>
          <p:cNvSpPr txBox="1"/>
          <p:nvPr/>
        </p:nvSpPr>
        <p:spPr>
          <a:xfrm>
            <a:off x="678857" y="2070889"/>
            <a:ext cx="39651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05" y="698829"/>
            <a:ext cx="4149402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08420" y="753688"/>
            <a:ext cx="34563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Progress on Circuit Installations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27" y="2254090"/>
            <a:ext cx="3816424" cy="673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92843" y="2371639"/>
            <a:ext cx="29193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Appointment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1867000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994990" y="1033288"/>
            <a:ext cx="7824211" cy="1466454"/>
          </a:xfrm>
          <a:prstGeom prst="roundRect">
            <a:avLst/>
          </a:prstGeom>
          <a:solidFill>
            <a:schemeClr val="accent2">
              <a:lumMod val="50000"/>
              <a:alpha val="49804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Continue to liaise with customers  to receive  outstanding site surveys.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Continue to install 1</a:t>
            </a:r>
            <a:r>
              <a:rPr lang="en-GB" sz="1400" b="1" baseline="30000" dirty="0">
                <a:solidFill>
                  <a:schemeClr val="bg1"/>
                </a:solidFill>
              </a:rPr>
              <a:t>st</a:t>
            </a:r>
            <a:r>
              <a:rPr lang="en-GB" sz="1400" b="1" dirty="0">
                <a:solidFill>
                  <a:schemeClr val="bg1"/>
                </a:solidFill>
              </a:rPr>
              <a:t> batch of circuit  installations and connectivity testing. 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Prepare 2nd batch of customers for circuit installations.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Carry out service provider’s server / hardware baselining activities.</a:t>
            </a:r>
            <a:endParaRPr lang="en-GB" sz="14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Carry out service provider’s network connectivity activities. 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994992" y="2643758"/>
            <a:ext cx="7825480" cy="1512168"/>
          </a:xfrm>
          <a:prstGeom prst="roundRect">
            <a:avLst/>
          </a:prstGeom>
          <a:solidFill>
            <a:schemeClr val="accent2">
              <a:lumMod val="50000"/>
              <a:alpha val="49804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Installation of 2</a:t>
            </a:r>
            <a:r>
              <a:rPr lang="en-US" sz="1400" b="1" baseline="30000" dirty="0">
                <a:solidFill>
                  <a:schemeClr val="bg1"/>
                </a:solidFill>
              </a:rPr>
              <a:t>nd</a:t>
            </a:r>
            <a:r>
              <a:rPr lang="en-US" sz="1400" b="1" dirty="0">
                <a:solidFill>
                  <a:schemeClr val="bg1"/>
                </a:solidFill>
              </a:rPr>
              <a:t> batch of circuits 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Further planning and checking of  site access requirements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Continue to carry out service provider’s server / hardware baselining activities.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Continue to carry out service provider’s network connectivity activities.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Install routers and servers, and execute IX service for the Pilot customer.  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148160" y="1033289"/>
            <a:ext cx="668684" cy="1466454"/>
          </a:xfrm>
          <a:prstGeom prst="roundRect">
            <a:avLst/>
          </a:prstGeom>
          <a:solidFill>
            <a:schemeClr val="accent2">
              <a:lumMod val="50000"/>
              <a:alpha val="49804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Sept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148160" y="2643758"/>
            <a:ext cx="668684" cy="1512168"/>
          </a:xfrm>
          <a:prstGeom prst="roundRect">
            <a:avLst/>
          </a:prstGeom>
          <a:solidFill>
            <a:schemeClr val="accent2">
              <a:lumMod val="50000"/>
              <a:alpha val="49804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Oct</a:t>
            </a:r>
          </a:p>
        </p:txBody>
      </p:sp>
    </p:spTree>
    <p:extLst>
      <p:ext uri="{BB962C8B-B14F-4D97-AF65-F5344CB8AC3E}">
        <p14:creationId xmlns:p14="http://schemas.microsoft.com/office/powerpoint/2010/main" val="863936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Appendix A: IX Service Line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978442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/>
              <a:t>Xoserve are replacing your IX kit on a ‘like for like’ basis, therefore your replacement IX service option and contract will match the IX option you currently have, which will be one of the following: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2000" b="1" dirty="0"/>
              <a:t>Option 1 - </a:t>
            </a:r>
            <a:r>
              <a:rPr lang="en-GB" sz="1800" dirty="0"/>
              <a:t>Primary ADSL and Back-Up ADSL connection</a:t>
            </a:r>
          </a:p>
          <a:p>
            <a:pPr marL="457200" lvl="1" indent="0">
              <a:buNone/>
            </a:pPr>
            <a:endParaRPr lang="en-GB" sz="700" dirty="0"/>
          </a:p>
          <a:p>
            <a:r>
              <a:rPr lang="en-GB" sz="2000" b="1" dirty="0"/>
              <a:t>Option 2 - </a:t>
            </a:r>
            <a:r>
              <a:rPr lang="en-GB" sz="1800" dirty="0"/>
              <a:t>Primary EFM and Back-Up ADSL connection</a:t>
            </a:r>
          </a:p>
          <a:p>
            <a:pPr marL="457200" lvl="1" indent="0">
              <a:buNone/>
            </a:pPr>
            <a:endParaRPr lang="en-GB" sz="700" dirty="0"/>
          </a:p>
          <a:p>
            <a:r>
              <a:rPr lang="en-GB" sz="2000" b="1" dirty="0"/>
              <a:t>Option 3 - </a:t>
            </a:r>
            <a:r>
              <a:rPr lang="en-GB" sz="1800" dirty="0"/>
              <a:t>EFM Primary and EFM Back-Up connection</a:t>
            </a:r>
          </a:p>
          <a:p>
            <a:pPr marL="457200" lvl="1" indent="0">
              <a:buNone/>
            </a:pPr>
            <a:endParaRPr lang="en-GB" sz="700" dirty="0"/>
          </a:p>
          <a:p>
            <a:r>
              <a:rPr lang="en-GB" sz="2000" b="1" dirty="0"/>
              <a:t>Option 4 - </a:t>
            </a:r>
            <a:r>
              <a:rPr lang="en-GB" sz="1800" dirty="0"/>
              <a:t>Primary Fibre/ Ethernet and Back-Up ADSL connection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dirty="0"/>
              <a:t>The following slide displays the on-site installation process; the number of site visits that are required is dependant upon your IX service line option complexity.</a:t>
            </a:r>
          </a:p>
        </p:txBody>
      </p:sp>
    </p:spTree>
    <p:extLst>
      <p:ext uri="{BB962C8B-B14F-4D97-AF65-F5344CB8AC3E}">
        <p14:creationId xmlns:p14="http://schemas.microsoft.com/office/powerpoint/2010/main" val="2536035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4" name="Straight Connector 113"/>
          <p:cNvCxnSpPr/>
          <p:nvPr/>
        </p:nvCxnSpPr>
        <p:spPr bwMode="auto">
          <a:xfrm>
            <a:off x="755576" y="1995686"/>
            <a:ext cx="0" cy="98793"/>
          </a:xfrm>
          <a:prstGeom prst="lin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Connector 60"/>
          <p:cNvCxnSpPr/>
          <p:nvPr/>
        </p:nvCxnSpPr>
        <p:spPr bwMode="auto">
          <a:xfrm>
            <a:off x="5878512" y="743347"/>
            <a:ext cx="0" cy="4369122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1860848" y="743347"/>
            <a:ext cx="0" cy="4338563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Pentagon 1"/>
          <p:cNvSpPr/>
          <p:nvPr/>
        </p:nvSpPr>
        <p:spPr bwMode="auto">
          <a:xfrm>
            <a:off x="179512" y="555526"/>
            <a:ext cx="8688932" cy="187821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14400"/>
            <a:r>
              <a:rPr lang="en-GB" sz="1100" dirty="0"/>
              <a:t>The number of days required to complete the activity will be dependant upon your IX Service option</a:t>
            </a:r>
          </a:p>
        </p:txBody>
      </p:sp>
      <p:sp>
        <p:nvSpPr>
          <p:cNvPr id="3" name="Pentagon 2"/>
          <p:cNvSpPr/>
          <p:nvPr/>
        </p:nvSpPr>
        <p:spPr bwMode="auto">
          <a:xfrm>
            <a:off x="1860848" y="1203598"/>
            <a:ext cx="2520280" cy="288032"/>
          </a:xfrm>
          <a:prstGeom prst="homePlate">
            <a:avLst/>
          </a:prstGeom>
          <a:solidFill>
            <a:srgbClr val="66FF3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100" dirty="0"/>
              <a:t>Circuit Installations </a:t>
            </a:r>
          </a:p>
        </p:txBody>
      </p:sp>
      <p:sp>
        <p:nvSpPr>
          <p:cNvPr id="4" name="Pentagon 3"/>
          <p:cNvSpPr/>
          <p:nvPr/>
        </p:nvSpPr>
        <p:spPr bwMode="auto">
          <a:xfrm>
            <a:off x="4355976" y="1563638"/>
            <a:ext cx="1368152" cy="280390"/>
          </a:xfrm>
          <a:prstGeom prst="homePlate">
            <a:avLst/>
          </a:prstGeom>
          <a:solidFill>
            <a:srgbClr val="66FF3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100" dirty="0"/>
              <a:t>Router Installation </a:t>
            </a:r>
          </a:p>
        </p:txBody>
      </p:sp>
      <p:sp>
        <p:nvSpPr>
          <p:cNvPr id="5" name="Pentagon 4"/>
          <p:cNvSpPr/>
          <p:nvPr/>
        </p:nvSpPr>
        <p:spPr bwMode="auto">
          <a:xfrm>
            <a:off x="5822776" y="1995686"/>
            <a:ext cx="1440160" cy="288032"/>
          </a:xfrm>
          <a:prstGeom prst="homePlate">
            <a:avLst/>
          </a:prstGeom>
          <a:solidFill>
            <a:srgbClr val="66FF3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dirty="0"/>
              <a:t>Server Installation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Pentagon 5"/>
          <p:cNvSpPr/>
          <p:nvPr/>
        </p:nvSpPr>
        <p:spPr bwMode="auto">
          <a:xfrm>
            <a:off x="7332340" y="2427734"/>
            <a:ext cx="1272108" cy="525138"/>
          </a:xfrm>
          <a:prstGeom prst="homePlate">
            <a:avLst/>
          </a:prstGeom>
          <a:solidFill>
            <a:srgbClr val="66FF3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100" dirty="0"/>
              <a:t>Legacy Kit</a:t>
            </a:r>
          </a:p>
          <a:p>
            <a:pPr algn="ctr" defTabSz="914400"/>
            <a:r>
              <a:rPr lang="en-GB" sz="1100" dirty="0"/>
              <a:t>Decommissioning</a:t>
            </a:r>
          </a:p>
        </p:txBody>
      </p:sp>
      <p:sp>
        <p:nvSpPr>
          <p:cNvPr id="7" name="Pentagon 6"/>
          <p:cNvSpPr/>
          <p:nvPr/>
        </p:nvSpPr>
        <p:spPr bwMode="auto">
          <a:xfrm>
            <a:off x="262036" y="843558"/>
            <a:ext cx="1563638" cy="280390"/>
          </a:xfrm>
          <a:prstGeom prst="homePlate">
            <a:avLst/>
          </a:prstGeom>
          <a:solidFill>
            <a:srgbClr val="66FF33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dirty="0"/>
              <a:t>IX Survey Response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62036" y="-1"/>
            <a:ext cx="8688388" cy="681037"/>
          </a:xfrm>
        </p:spPr>
        <p:txBody>
          <a:bodyPr/>
          <a:lstStyle/>
          <a:p>
            <a:r>
              <a:rPr lang="en-GB" dirty="0"/>
              <a:t>Appendix B: Your Customer Journey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7308304" y="743347"/>
            <a:ext cx="6176" cy="4400153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6084168" y="1491630"/>
            <a:ext cx="10081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Up to 4 Hours Service Interruption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 flipV="1">
            <a:off x="5829932" y="1779661"/>
            <a:ext cx="216024" cy="1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7092280" y="1779661"/>
            <a:ext cx="216024" cy="1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ounded Rectangle 24"/>
          <p:cNvSpPr/>
          <p:nvPr/>
        </p:nvSpPr>
        <p:spPr bwMode="auto">
          <a:xfrm>
            <a:off x="107503" y="2715766"/>
            <a:ext cx="3672409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14400"/>
            <a:r>
              <a:rPr lang="en-GB" sz="1100" dirty="0"/>
              <a:t>Engineer(s) will visit your site to install new circuits; the number of site visits and the access method will vary according to your IX service option and site complexity 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184442" y="3439724"/>
            <a:ext cx="4429608" cy="35205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14400"/>
            <a:r>
              <a:rPr lang="en-GB" sz="1100" dirty="0"/>
              <a:t>The Router Installation will take place in one site visit </a:t>
            </a:r>
          </a:p>
        </p:txBody>
      </p:sp>
      <p:sp>
        <p:nvSpPr>
          <p:cNvPr id="29" name="Rounded Rectangle 28"/>
          <p:cNvSpPr/>
          <p:nvPr/>
        </p:nvSpPr>
        <p:spPr bwMode="auto">
          <a:xfrm>
            <a:off x="107504" y="3963590"/>
            <a:ext cx="5771008" cy="55237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14400"/>
            <a:r>
              <a:rPr lang="en-GB" sz="1100" dirty="0"/>
              <a:t>The new server will be installed with the existing Vodafone server still in situ to enable a fall-back position. Where rack space concerns exist, we will  address this on a case by case basis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1331640" y="1203598"/>
            <a:ext cx="457200" cy="28803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100" dirty="0"/>
              <a:t>Comms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3851920" y="1563638"/>
            <a:ext cx="457200" cy="28803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100" dirty="0"/>
              <a:t>Comms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5292080" y="1995686"/>
            <a:ext cx="457200" cy="28803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100" dirty="0"/>
              <a:t>Comms</a:t>
            </a:r>
          </a:p>
        </p:txBody>
      </p:sp>
      <p:sp>
        <p:nvSpPr>
          <p:cNvPr id="33" name="Rounded Rectangle 32"/>
          <p:cNvSpPr/>
          <p:nvPr/>
        </p:nvSpPr>
        <p:spPr bwMode="auto">
          <a:xfrm>
            <a:off x="6779096" y="2406652"/>
            <a:ext cx="457200" cy="52513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100" dirty="0"/>
              <a:t>Comms</a:t>
            </a:r>
          </a:p>
        </p:txBody>
      </p:sp>
      <p:sp>
        <p:nvSpPr>
          <p:cNvPr id="34" name="Rounded Rectangle 33"/>
          <p:cNvSpPr/>
          <p:nvPr/>
        </p:nvSpPr>
        <p:spPr bwMode="auto">
          <a:xfrm>
            <a:off x="107505" y="1635646"/>
            <a:ext cx="2448272" cy="35205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14400"/>
            <a:r>
              <a:rPr lang="en-GB" sz="1100" dirty="0"/>
              <a:t>Your survey responses are being used to define the roll-out plan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3234425" y="1538175"/>
            <a:ext cx="0" cy="1177591"/>
          </a:xfrm>
          <a:prstGeom prst="lin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Connector 43"/>
          <p:cNvCxnSpPr/>
          <p:nvPr/>
        </p:nvCxnSpPr>
        <p:spPr bwMode="auto">
          <a:xfrm>
            <a:off x="694084" y="1148021"/>
            <a:ext cx="0" cy="555812"/>
          </a:xfrm>
          <a:prstGeom prst="lin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>
            <a:off x="4486489" y="1923678"/>
            <a:ext cx="18744" cy="1512168"/>
          </a:xfrm>
          <a:prstGeom prst="lin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>
            <a:off x="5887640" y="2406652"/>
            <a:ext cx="0" cy="1489375"/>
          </a:xfrm>
          <a:prstGeom prst="lin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Connector 50"/>
          <p:cNvCxnSpPr/>
          <p:nvPr/>
        </p:nvCxnSpPr>
        <p:spPr bwMode="auto">
          <a:xfrm>
            <a:off x="7452320" y="3039802"/>
            <a:ext cx="0" cy="1620180"/>
          </a:xfrm>
          <a:prstGeom prst="lin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Rounded Rectangle 54"/>
          <p:cNvSpPr/>
          <p:nvPr/>
        </p:nvSpPr>
        <p:spPr bwMode="auto">
          <a:xfrm>
            <a:off x="113060" y="4659982"/>
            <a:ext cx="7483276" cy="4219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14400"/>
            <a:r>
              <a:rPr lang="en-GB" sz="1100" dirty="0"/>
              <a:t>Your old service will be removed and wiped by Vodafone and disposed of  in accordance with regulations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835696" y="756742"/>
            <a:ext cx="5358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Day 1</a:t>
            </a:r>
          </a:p>
        </p:txBody>
      </p:sp>
      <p:sp>
        <p:nvSpPr>
          <p:cNvPr id="27" name="Rounded Rectangle 26"/>
          <p:cNvSpPr/>
          <p:nvPr/>
        </p:nvSpPr>
        <p:spPr bwMode="auto">
          <a:xfrm>
            <a:off x="5238454" y="843558"/>
            <a:ext cx="3582018" cy="6089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14400"/>
            <a:r>
              <a:rPr lang="en-GB" sz="1100" dirty="0"/>
              <a:t>A number of remote off-site activities also take place to assess your site’s requirements and to set-up and test connections and configure hardware</a:t>
            </a:r>
          </a:p>
        </p:txBody>
      </p:sp>
      <p:sp>
        <p:nvSpPr>
          <p:cNvPr id="70" name="Rounded Rectangle 69"/>
          <p:cNvSpPr/>
          <p:nvPr/>
        </p:nvSpPr>
        <p:spPr bwMode="auto">
          <a:xfrm>
            <a:off x="7812360" y="3435846"/>
            <a:ext cx="1239020" cy="122413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Pentagon 63"/>
          <p:cNvSpPr/>
          <p:nvPr/>
        </p:nvSpPr>
        <p:spPr bwMode="auto">
          <a:xfrm>
            <a:off x="7954330" y="3831944"/>
            <a:ext cx="290078" cy="144016"/>
          </a:xfrm>
          <a:prstGeom prst="homePlate">
            <a:avLst/>
          </a:prstGeom>
          <a:solidFill>
            <a:srgbClr val="66FF3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15510" y="3507854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u="sng" dirty="0"/>
              <a:t>Key: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244408" y="3786304"/>
            <a:ext cx="8050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/>
              <a:t>Site Visits</a:t>
            </a:r>
          </a:p>
        </p:txBody>
      </p:sp>
      <p:sp>
        <p:nvSpPr>
          <p:cNvPr id="68" name="Rounded Rectangle 67"/>
          <p:cNvSpPr/>
          <p:nvPr/>
        </p:nvSpPr>
        <p:spPr bwMode="auto">
          <a:xfrm>
            <a:off x="7956376" y="4299942"/>
            <a:ext cx="288032" cy="2159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14400"/>
            <a:r>
              <a:rPr lang="en-GB" sz="1100" dirty="0"/>
              <a:t> 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231467" y="4299942"/>
            <a:ext cx="5373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/>
              <a:t>Notes</a:t>
            </a:r>
          </a:p>
        </p:txBody>
      </p:sp>
      <p:sp>
        <p:nvSpPr>
          <p:cNvPr id="113" name="Rounded Rectangle 112"/>
          <p:cNvSpPr/>
          <p:nvPr/>
        </p:nvSpPr>
        <p:spPr bwMode="auto">
          <a:xfrm>
            <a:off x="107505" y="2094479"/>
            <a:ext cx="2448272" cy="4812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14400"/>
            <a:r>
              <a:rPr lang="en-GB" sz="1100" dirty="0"/>
              <a:t>Xoserve and Gamma will communicate with you directly to agree your installation dates</a:t>
            </a:r>
          </a:p>
        </p:txBody>
      </p:sp>
      <p:sp>
        <p:nvSpPr>
          <p:cNvPr id="122" name="Rounded Rectangle 121"/>
          <p:cNvSpPr/>
          <p:nvPr/>
        </p:nvSpPr>
        <p:spPr bwMode="auto">
          <a:xfrm>
            <a:off x="7932330" y="4049700"/>
            <a:ext cx="299137" cy="14401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1100" dirty="0"/>
          </a:p>
        </p:txBody>
      </p:sp>
      <p:sp>
        <p:nvSpPr>
          <p:cNvPr id="123" name="TextBox 122"/>
          <p:cNvSpPr txBox="1"/>
          <p:nvPr/>
        </p:nvSpPr>
        <p:spPr>
          <a:xfrm>
            <a:off x="8244408" y="4040584"/>
            <a:ext cx="6495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/>
              <a:t>Comms</a:t>
            </a:r>
          </a:p>
        </p:txBody>
      </p:sp>
    </p:spTree>
    <p:extLst>
      <p:ext uri="{BB962C8B-B14F-4D97-AF65-F5344CB8AC3E}">
        <p14:creationId xmlns:p14="http://schemas.microsoft.com/office/powerpoint/2010/main" val="187231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29" grpId="0" animBg="1"/>
      <p:bldP spid="34" grpId="0" animBg="1"/>
      <p:bldP spid="55" grpId="0" animBg="1"/>
      <p:bldP spid="27" grpId="0" animBg="1"/>
      <p:bldP spid="68" grpId="0" animBg="1"/>
      <p:bldP spid="113" grpId="0" animBg="1"/>
    </p:bld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Status xmlns="F506B03D-A8D5-48A8-AED5-813B0365745E">Approved</Document_x0020_Status>
    <Stage_x0020_Gate xmlns="F506B03D-A8D5-48A8-AED5-813B0365745E">Initialisation</Stage_x0020_Gate>
    <Author0 xmlns="F506B03D-A8D5-48A8-AED5-813B0365745E">
      <UserInfo>
        <DisplayName/>
        <AccountId xsi:nil="true"/>
        <AccountType/>
      </UserInfo>
    </Author0>
    <TaxKeywordTaxHTField xmlns="6c273cd4-7c48-415f-af0d-fdfb7267ac29">
      <Terms xmlns="http://schemas.microsoft.com/office/infopath/2007/PartnerControls"/>
    </TaxKeywordTaxHTField>
    <Owner xmlns="F506B03D-A8D5-48A8-AED5-813B0365745E">
      <UserInfo>
        <DisplayName/>
        <AccountId xsi:nil="true"/>
        <AccountType/>
      </UserInfo>
    </Owner>
    <TaxCatchAll xmlns="6c273cd4-7c48-415f-af0d-fdfb7267ac29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1FBC32F96EFB48A1E4FA6056F31161" ma:contentTypeVersion="" ma:contentTypeDescription="Create a new document." ma:contentTypeScope="" ma:versionID="4343ecdfffd6301b08e7f2a289f81bfb">
  <xsd:schema xmlns:xsd="http://www.w3.org/2001/XMLSchema" xmlns:xs="http://www.w3.org/2001/XMLSchema" xmlns:p="http://schemas.microsoft.com/office/2006/metadata/properties" xmlns:ns2="F506B03D-A8D5-48A8-AED5-813B0365745E" xmlns:ns3="6c273cd4-7c48-415f-af0d-fdfb7267ac29" xmlns:ns4="f506b03d-a8d5-48a8-aed5-813b0365745e" targetNamespace="http://schemas.microsoft.com/office/2006/metadata/properties" ma:root="true" ma:fieldsID="dc55cb2c5a5afaff18705d57f2dc7bf3" ns2:_="" ns3:_="" ns4:_="">
    <xsd:import namespace="F506B03D-A8D5-48A8-AED5-813B0365745E"/>
    <xsd:import namespace="6c273cd4-7c48-415f-af0d-fdfb7267ac29"/>
    <xsd:import namespace="f506b03d-a8d5-48a8-aed5-813b0365745e"/>
    <xsd:element name="properties">
      <xsd:complexType>
        <xsd:sequence>
          <xsd:element name="documentManagement">
            <xsd:complexType>
              <xsd:all>
                <xsd:element ref="ns2:Stage_x0020_Gate"/>
                <xsd:element ref="ns2:Owner" minOccurs="0"/>
                <xsd:element ref="ns2:Author0" minOccurs="0"/>
                <xsd:element ref="ns2:Document_x0020_Status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06B03D-A8D5-48A8-AED5-813B0365745E" elementFormDefault="qualified">
    <xsd:import namespace="http://schemas.microsoft.com/office/2006/documentManagement/types"/>
    <xsd:import namespace="http://schemas.microsoft.com/office/infopath/2007/PartnerControls"/>
    <xsd:element name="Stage_x0020_Gate" ma:index="8" ma:displayName="Stage Gate" ma:format="Dropdown" ma:internalName="Stage_x0020_Gate">
      <xsd:simpleType>
        <xsd:restriction base="dms:Choice">
          <xsd:enumeration value="Idea"/>
          <xsd:enumeration value="Pre Start Up Analysis"/>
          <xsd:enumeration value="Start Up"/>
          <xsd:enumeration value="Planning"/>
          <xsd:enumeration value="Initialisation"/>
          <xsd:enumeration value="Analysis"/>
          <xsd:enumeration value="Build, Design &amp; test"/>
          <xsd:enumeration value="UAT"/>
          <xsd:enumeration value="Implementation / Cutover"/>
          <xsd:enumeration value="PIS"/>
          <xsd:enumeration value="CCN"/>
        </xsd:restriction>
      </xsd:simpleType>
    </xsd:element>
    <xsd:element name="Owner" ma:index="9" nillable="true" ma:displayName="Owner" ma:list="UserInfo" ma:SharePointGroup="0" ma:internalName="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uthor0" ma:index="10" nillable="true" ma:displayName="Author" ma:list="UserInfo" ma:SharePointGroup="0" ma:internalName="Author0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ument_x0020_Status" ma:index="11" ma:displayName="Document Status" ma:format="Dropdown" ma:internalName="Document_x0020_Status">
      <xsd:simpleType>
        <xsd:restriction base="dms:Choice">
          <xsd:enumeration value="Draft"/>
          <xsd:enumeration value="Approved"/>
          <xsd:enumeration value="Archi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73cd4-7c48-415f-af0d-fdfb7267ac29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9c6a340b-be33-4024-b1a4-a1d895e1601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F812AF84-AEBA-46AF-9CA0-CA3E08BC55F6}" ma:internalName="TaxCatchAll" ma:showField="CatchAllData" ma:web="{f06e317d-88a2-4cea-aad7-dd32100764b5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06b03d-a8d5-48a8-aed5-813b036574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9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schemas.microsoft.com/office/2006/documentManagement/types"/>
    <ds:schemaRef ds:uri="F506B03D-A8D5-48A8-AED5-813B0365745E"/>
    <ds:schemaRef ds:uri="6c273cd4-7c48-415f-af0d-fdfb7267ac29"/>
    <ds:schemaRef ds:uri="http://schemas.microsoft.com/office/2006/metadata/properties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f506b03d-a8d5-48a8-aed5-813b0365745e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5AAF692-DFA8-4223-B026-584D280DD0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06B03D-A8D5-48A8-AED5-813B0365745E"/>
    <ds:schemaRef ds:uri="6c273cd4-7c48-415f-af0d-fdfb7267ac29"/>
    <ds:schemaRef ds:uri="f506b03d-a8d5-48a8-aed5-813b036574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4772</TotalTime>
  <Words>747</Words>
  <Application>Microsoft Office PowerPoint</Application>
  <PresentationFormat>On-screen Show (16:9)</PresentationFormat>
  <Paragraphs>73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xoserve templates</vt:lpstr>
      <vt:lpstr>Xoserve IX Refresh</vt:lpstr>
      <vt:lpstr>IX Site Survey</vt:lpstr>
      <vt:lpstr>Hardware Installations – Circuits </vt:lpstr>
      <vt:lpstr>Next Steps</vt:lpstr>
      <vt:lpstr>Appendix A: IX Service Line Options</vt:lpstr>
      <vt:lpstr>Appendix B: Your Customer Journey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150</cp:revision>
  <dcterms:created xsi:type="dcterms:W3CDTF">2011-09-20T14:58:41Z</dcterms:created>
  <dcterms:modified xsi:type="dcterms:W3CDTF">2018-09-06T11:45:59Z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-489743682</vt:i4>
  </property>
  <property fmtid="{D5CDD505-2E9C-101B-9397-08002B2CF9AE}" pid="4" name="_NewReviewCycle">
    <vt:lpwstr/>
  </property>
  <property fmtid="{D5CDD505-2E9C-101B-9397-08002B2CF9AE}" pid="5" name="_EmailSubject">
    <vt:lpwstr>Items for Sept ChMC - urgent</vt:lpwstr>
  </property>
  <property fmtid="{D5CDD505-2E9C-101B-9397-08002B2CF9AE}" pid="6" name="_AuthorEmail">
    <vt:lpwstr>emma.smith@xoserve.com</vt:lpwstr>
  </property>
  <property fmtid="{D5CDD505-2E9C-101B-9397-08002B2CF9AE}" pid="7" name="_AuthorEmailDisplayName">
    <vt:lpwstr>Smith, Emma</vt:lpwstr>
  </property>
  <property fmtid="{D5CDD505-2E9C-101B-9397-08002B2CF9AE}" pid="8" name="ContentTypeId">
    <vt:lpwstr>0x0101006A1FBC32F96EFB48A1E4FA6056F31161</vt:lpwstr>
  </property>
  <property fmtid="{D5CDD505-2E9C-101B-9397-08002B2CF9AE}" pid="9" name="_PreviousAdHocReviewCycleID">
    <vt:i4>150545968</vt:i4>
  </property>
  <property fmtid="{D5CDD505-2E9C-101B-9397-08002B2CF9AE}" pid="10" name="TaxKeyword">
    <vt:lpwstr/>
  </property>
</Properties>
</file>