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4" r:id="rId5"/>
    <p:sldMasterId id="2147484096" r:id="rId6"/>
    <p:sldMasterId id="2147484100" r:id="rId7"/>
    <p:sldMasterId id="2147484104" r:id="rId8"/>
  </p:sldMasterIdLst>
  <p:notesMasterIdLst>
    <p:notesMasterId r:id="rId13"/>
  </p:notesMasterIdLst>
  <p:handoutMasterIdLst>
    <p:handoutMasterId r:id="rId14"/>
  </p:handoutMasterIdLst>
  <p:sldIdLst>
    <p:sldId id="256" r:id="rId9"/>
    <p:sldId id="342" r:id="rId10"/>
    <p:sldId id="318" r:id="rId11"/>
    <p:sldId id="337" r:id="rId12"/>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1" clrIdx="0"/>
  <p:cmAuthor id="1" name="Neil Morgan" initials="NM" lastIdx="8" clrIdx="1"/>
  <p:cmAuthor id="2" name="National Grid" initials="NG" lastIdx="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D2232A"/>
    <a:srgbClr val="3E5AA8"/>
    <a:srgbClr val="1D3E61"/>
    <a:srgbClr val="68AEE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EFBE9B-A805-436F-80FC-E92AE6EB021E}" v="91" dt="2018-06-26T14:43:25.0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04" autoAdjust="0"/>
    <p:restoredTop sz="50000" autoAdjust="0"/>
  </p:normalViewPr>
  <p:slideViewPr>
    <p:cSldViewPr snapToObjects="1">
      <p:cViewPr varScale="1">
        <p:scale>
          <a:sx n="131" d="100"/>
          <a:sy n="131" d="100"/>
        </p:scale>
        <p:origin x="256" y="16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51" d="100"/>
          <a:sy n="51" d="100"/>
        </p:scale>
        <p:origin x="-2994"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2.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27/09/2018</a:t>
            </a:fld>
            <a:endParaRPr lang="en-GB" dirty="0"/>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824622D-00E0-4400-B896-CBDBA7651C36}" type="datetimeFigureOut">
              <a:rPr lang="en-GB" smtClean="0"/>
              <a:t>27/09/2018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4ADB2A1-3096-4F64-8FB8-C266BDE06286}" type="slidenum">
              <a:rPr lang="en-GB" smtClean="0"/>
              <a:t>‹#›</a:t>
            </a:fld>
            <a:endParaRPr lang="en-GB" dirty="0"/>
          </a:p>
        </p:txBody>
      </p:sp>
    </p:spTree>
    <p:extLst>
      <p:ext uri="{BB962C8B-B14F-4D97-AF65-F5344CB8AC3E}">
        <p14:creationId xmlns:p14="http://schemas.microsoft.com/office/powerpoint/2010/main" val="263488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E6C698-D02E-4E32-B43B-0820C95FE094}"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19577347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082166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570016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2760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989574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4389536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644538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350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1146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2721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50632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2388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13485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5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5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1451688620"/>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53"/>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1775682931"/>
      </p:ext>
    </p:extLst>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49"/>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1630381775"/>
      </p:ext>
    </p:extLst>
  </p:cSld>
  <p:clrMap bg1="lt1" tx1="dk1" bg2="lt2" tx2="dk2" accent1="accent1" accent2="accent2" accent3="accent3" accent4="accent4" accent5="accent5" accent6="accent6" hlink="hlink" folHlink="folHlink"/>
  <p:sldLayoutIdLst>
    <p:sldLayoutId id="2147484101" r:id="rId1"/>
    <p:sldLayoutId id="2147484102" r:id="rId2"/>
    <p:sldLayoutId id="2147484103"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1007656253"/>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899592" y="2087480"/>
            <a:ext cx="7128792" cy="1293134"/>
          </a:xfr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eaLnBrk="1" hangingPunct="1"/>
            <a:r>
              <a:rPr lang="en-GB" sz="3200" dirty="0">
                <a:solidFill>
                  <a:srgbClr val="1D3E61"/>
                </a:solidFill>
                <a:latin typeface="Calibri" panose="020F0502020204030204" pitchFamily="34" charset="0"/>
                <a:cs typeface="Calibri" panose="020F0502020204030204" pitchFamily="34" charset="0"/>
              </a:rPr>
              <a:t>UK Link Future Release 3: </a:t>
            </a:r>
            <a:br>
              <a:rPr lang="en-GB" sz="3200" dirty="0">
                <a:solidFill>
                  <a:srgbClr val="1D3E61"/>
                </a:solidFill>
                <a:latin typeface="Calibri" panose="020F0502020204030204" pitchFamily="34" charset="0"/>
                <a:cs typeface="Calibri" panose="020F0502020204030204" pitchFamily="34" charset="0"/>
              </a:rPr>
            </a:br>
            <a:r>
              <a:rPr lang="en-GB" sz="3200" dirty="0">
                <a:solidFill>
                  <a:srgbClr val="1D3E61"/>
                </a:solidFill>
                <a:latin typeface="Calibri" panose="020F0502020204030204" pitchFamily="34" charset="0"/>
                <a:cs typeface="Calibri" panose="020F0502020204030204" pitchFamily="34" charset="0"/>
              </a:rPr>
              <a:t>Track 1 Implementation Approach</a:t>
            </a:r>
            <a:br>
              <a:rPr lang="en-GB" sz="3200" dirty="0">
                <a:solidFill>
                  <a:srgbClr val="1D3E61"/>
                </a:solidFill>
                <a:latin typeface="Calibri" panose="020F0502020204030204" pitchFamily="34" charset="0"/>
                <a:cs typeface="Calibri" panose="020F0502020204030204" pitchFamily="34" charset="0"/>
              </a:rPr>
            </a:br>
            <a:r>
              <a:rPr lang="en-GB" sz="3200" dirty="0">
                <a:solidFill>
                  <a:srgbClr val="1D3E61"/>
                </a:solidFill>
                <a:latin typeface="Calibri" panose="020F0502020204030204" pitchFamily="34" charset="0"/>
                <a:cs typeface="Calibri" panose="020F0502020204030204" pitchFamily="34" charset="0"/>
              </a:rPr>
              <a:t>for Approval at ChMC</a:t>
            </a:r>
          </a:p>
        </p:txBody>
      </p:sp>
      <p:sp>
        <p:nvSpPr>
          <p:cNvPr id="4099" name="Subtitle 2"/>
          <p:cNvSpPr>
            <a:spLocks noGrp="1"/>
          </p:cNvSpPr>
          <p:nvPr>
            <p:ph type="subTitle" sz="quarter" idx="1"/>
          </p:nvPr>
        </p:nvSpPr>
        <p:spPr>
          <a:xfrm>
            <a:off x="0" y="3577282"/>
            <a:ext cx="9144000" cy="578644"/>
          </a:xfrm>
        </p:spPr>
        <p:txBody>
          <a:bodyPr/>
          <a:lstStyle/>
          <a:p>
            <a:r>
              <a:rPr lang="en-GB" sz="2800" dirty="0">
                <a:solidFill>
                  <a:srgbClr val="3E5AA8"/>
                </a:solidFill>
                <a:latin typeface="Calibri" panose="020F0502020204030204" pitchFamily="34" charset="0"/>
                <a:cs typeface="Calibri" panose="020F0502020204030204" pitchFamily="34" charset="0"/>
              </a:rPr>
              <a:t>2</a:t>
            </a:r>
            <a:r>
              <a:rPr lang="en-GB" sz="2800" baseline="30000" dirty="0">
                <a:solidFill>
                  <a:srgbClr val="3E5AA8"/>
                </a:solidFill>
                <a:latin typeface="Calibri" panose="020F0502020204030204" pitchFamily="34" charset="0"/>
                <a:cs typeface="Calibri" panose="020F0502020204030204" pitchFamily="34" charset="0"/>
              </a:rPr>
              <a:t>nd</a:t>
            </a:r>
            <a:r>
              <a:rPr lang="en-GB" sz="2800" dirty="0">
                <a:solidFill>
                  <a:srgbClr val="3E5AA8"/>
                </a:solidFill>
                <a:latin typeface="Calibri" panose="020F0502020204030204" pitchFamily="34" charset="0"/>
                <a:cs typeface="Calibri" panose="020F0502020204030204" pitchFamily="34" charset="0"/>
              </a:rPr>
              <a:t> October 2018</a:t>
            </a:r>
          </a:p>
        </p:txBody>
      </p:sp>
    </p:spTree>
    <p:extLst>
      <p:ext uri="{BB962C8B-B14F-4D97-AF65-F5344CB8AC3E}">
        <p14:creationId xmlns:p14="http://schemas.microsoft.com/office/powerpoint/2010/main" val="1508263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Executive Summary</a:t>
            </a:r>
          </a:p>
        </p:txBody>
      </p:sp>
      <p:sp>
        <p:nvSpPr>
          <p:cNvPr id="3" name="Content Placeholder 2"/>
          <p:cNvSpPr>
            <a:spLocks noGrp="1"/>
          </p:cNvSpPr>
          <p:nvPr>
            <p:ph idx="1"/>
          </p:nvPr>
        </p:nvSpPr>
        <p:spPr/>
        <p:txBody>
          <a:bodyPr/>
          <a:lstStyle/>
          <a:p>
            <a:r>
              <a:rPr lang="en-GB" sz="1400" dirty="0"/>
              <a:t>Release 3 Track 1 is on track to complete Market Trials as per schedule w/c 08</a:t>
            </a:r>
            <a:r>
              <a:rPr lang="en-GB" sz="1400" baseline="30000" dirty="0"/>
              <a:t>th</a:t>
            </a:r>
            <a:r>
              <a:rPr lang="en-GB" sz="1400" dirty="0"/>
              <a:t> of October </a:t>
            </a:r>
          </a:p>
          <a:p>
            <a:endParaRPr lang="en-GB" sz="1400" dirty="0"/>
          </a:p>
          <a:p>
            <a:r>
              <a:rPr lang="en-GB" sz="1400" dirty="0"/>
              <a:t>The next phase for Track is completion of Regression Testing, Implementation Dress Rehearsals and Implementation as per the  Notional Go Live Date of 2</a:t>
            </a:r>
            <a:r>
              <a:rPr lang="en-GB" sz="1400" baseline="30000" dirty="0"/>
              <a:t>nd</a:t>
            </a:r>
            <a:r>
              <a:rPr lang="en-GB" sz="1400" dirty="0"/>
              <a:t> of November 2018</a:t>
            </a:r>
          </a:p>
          <a:p>
            <a:endParaRPr lang="en-US" sz="1400" dirty="0"/>
          </a:p>
          <a:p>
            <a:r>
              <a:rPr lang="en-US" sz="1400" dirty="0"/>
              <a:t>DSG members were briefed on 17th September regarding the proposed implementation plan and feedback was requested. </a:t>
            </a:r>
          </a:p>
          <a:p>
            <a:pPr marL="0" indent="0">
              <a:buNone/>
            </a:pPr>
            <a:endParaRPr lang="en-GB" sz="1400" dirty="0"/>
          </a:p>
          <a:p>
            <a:r>
              <a:rPr lang="en-GB" sz="1400" dirty="0"/>
              <a:t>The Purpose of this slide deck is to </a:t>
            </a:r>
          </a:p>
          <a:p>
            <a:pPr lvl="1"/>
            <a:r>
              <a:rPr lang="en-US" sz="1400" dirty="0"/>
              <a:t>To go through the Implementation Plan proposal and </a:t>
            </a:r>
          </a:p>
          <a:p>
            <a:pPr lvl="1"/>
            <a:r>
              <a:rPr lang="en-US" sz="1400" dirty="0"/>
              <a:t>To seek ChMC approval for R3 Implementation plan at the Extraordinary ChMC to ensure all parties are prepared adequately for Track 1 Go Live</a:t>
            </a:r>
            <a:endParaRPr lang="en-GB" sz="800" dirty="0"/>
          </a:p>
          <a:p>
            <a:endParaRPr lang="en-GB" sz="1200" dirty="0"/>
          </a:p>
        </p:txBody>
      </p:sp>
    </p:spTree>
    <p:extLst>
      <p:ext uri="{BB962C8B-B14F-4D97-AF65-F5344CB8AC3E}">
        <p14:creationId xmlns:p14="http://schemas.microsoft.com/office/powerpoint/2010/main" val="4276832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noAutofit/>
          </a:bodyPr>
          <a:lstStyle/>
          <a:p>
            <a:pPr>
              <a:lnSpc>
                <a:spcPct val="98000"/>
              </a:lnSpc>
              <a:tabLst>
                <a:tab pos="457200" algn="l"/>
              </a:tabLst>
            </a:pPr>
            <a:r>
              <a:rPr lang="en-GB" sz="2800" dirty="0">
                <a:solidFill>
                  <a:srgbClr val="3E5AA8"/>
                </a:solidFill>
                <a:latin typeface="+mn-lt"/>
                <a:ea typeface="Verdana" panose="020B0604030504040204" pitchFamily="34" charset="0"/>
                <a:cs typeface="Verdana" panose="020B0604030504040204" pitchFamily="34" charset="0"/>
              </a:rPr>
              <a:t>Implementation Approach</a:t>
            </a:r>
          </a:p>
        </p:txBody>
      </p:sp>
      <p:sp>
        <p:nvSpPr>
          <p:cNvPr id="7" name="Rectangle 6"/>
          <p:cNvSpPr/>
          <p:nvPr/>
        </p:nvSpPr>
        <p:spPr bwMode="auto">
          <a:xfrm>
            <a:off x="7432079" y="4329422"/>
            <a:ext cx="1584176" cy="756084"/>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dirty="0">
              <a:solidFill>
                <a:srgbClr val="000000"/>
              </a:solidFill>
            </a:endParaRPr>
          </a:p>
        </p:txBody>
      </p:sp>
      <p:sp>
        <p:nvSpPr>
          <p:cNvPr id="3" name="TextBox 2"/>
          <p:cNvSpPr txBox="1"/>
          <p:nvPr/>
        </p:nvSpPr>
        <p:spPr>
          <a:xfrm>
            <a:off x="225425" y="589662"/>
            <a:ext cx="8688388" cy="3816429"/>
          </a:xfrm>
          <a:prstGeom prst="rect">
            <a:avLst/>
          </a:prstGeom>
          <a:noFill/>
        </p:spPr>
        <p:txBody>
          <a:bodyPr wrap="square" rtlCol="0">
            <a:spAutoFit/>
          </a:bodyPr>
          <a:lstStyle/>
          <a:p>
            <a:pPr marL="285750" indent="-285750">
              <a:buFont typeface="Courier New" panose="02070309020205020404" pitchFamily="49" charset="0"/>
              <a:buChar char="o"/>
            </a:pPr>
            <a:r>
              <a:rPr lang="en-GB" sz="1100" dirty="0"/>
              <a:t>13 (+1*) Track 1 Changes will commence implementation on 2</a:t>
            </a:r>
            <a:r>
              <a:rPr lang="en-GB" sz="1100" baseline="30000" dirty="0"/>
              <a:t>nd</a:t>
            </a:r>
            <a:r>
              <a:rPr lang="en-GB" sz="1100" dirty="0"/>
              <a:t> November 2018 and are planned to finish implementation activities on 3</a:t>
            </a:r>
            <a:r>
              <a:rPr lang="en-GB" sz="1100" baseline="30000" dirty="0"/>
              <a:t>rd</a:t>
            </a:r>
            <a:r>
              <a:rPr lang="en-GB" sz="1100" dirty="0"/>
              <a:t> November 2018</a:t>
            </a:r>
          </a:p>
          <a:p>
            <a:endParaRPr lang="en-GB" sz="1100" dirty="0"/>
          </a:p>
          <a:p>
            <a:pPr marL="285750" indent="-285750">
              <a:buFont typeface="Courier New" panose="02070309020205020404" pitchFamily="49" charset="0"/>
              <a:buChar char="o"/>
            </a:pPr>
            <a:r>
              <a:rPr lang="en-GB" sz="1100" dirty="0"/>
              <a:t>Implementation activities involve:</a:t>
            </a:r>
          </a:p>
          <a:p>
            <a:pPr marL="742950" lvl="1" indent="-285750">
              <a:buFont typeface="+mj-lt"/>
              <a:buAutoNum type="arabicPeriod"/>
            </a:pPr>
            <a:r>
              <a:rPr lang="en-GB" sz="1100" dirty="0"/>
              <a:t>Processing of all inbound files in the old file formats on 2</a:t>
            </a:r>
            <a:r>
              <a:rPr lang="en-GB" sz="1100" baseline="30000" dirty="0"/>
              <a:t>nd</a:t>
            </a:r>
            <a:r>
              <a:rPr lang="en-GB" sz="1100" dirty="0"/>
              <a:t> November (with a cut-off applied)</a:t>
            </a:r>
          </a:p>
          <a:p>
            <a:pPr marL="742950" lvl="1" indent="-285750">
              <a:buFont typeface="+mj-lt"/>
              <a:buAutoNum type="arabicPeriod"/>
            </a:pPr>
            <a:r>
              <a:rPr lang="en-GB" sz="1100" dirty="0"/>
              <a:t>Xoserve Code Movement post step (1) in early hours of 3</a:t>
            </a:r>
            <a:r>
              <a:rPr lang="en-GB" sz="1100" baseline="30000" dirty="0"/>
              <a:t>rd</a:t>
            </a:r>
            <a:r>
              <a:rPr lang="en-GB" sz="1100" dirty="0"/>
              <a:t> November</a:t>
            </a:r>
          </a:p>
          <a:p>
            <a:pPr marL="742950" lvl="1" indent="-285750">
              <a:buFont typeface="+mj-lt"/>
              <a:buAutoNum type="arabicPeriod"/>
            </a:pPr>
            <a:r>
              <a:rPr lang="en-US" sz="1100" dirty="0"/>
              <a:t>Post implementation catch-up processing of files (including those where new file formats are introduced) </a:t>
            </a:r>
          </a:p>
          <a:p>
            <a:pPr marL="742950" lvl="1" indent="-285750">
              <a:buFont typeface="Wingdings" panose="05000000000000000000" pitchFamily="2" charset="2"/>
              <a:buChar char="§"/>
            </a:pPr>
            <a:endParaRPr lang="en-US" sz="1100" dirty="0"/>
          </a:p>
          <a:p>
            <a:pPr marL="285750" indent="-285750">
              <a:buFont typeface="Courier New" panose="02070309020205020404" pitchFamily="49" charset="0"/>
              <a:buChar char="o"/>
            </a:pPr>
            <a:r>
              <a:rPr lang="en-GB" sz="1100" dirty="0"/>
              <a:t>The FR3.0 implementation activities involves code transports in SAP ISU, Marketflow and BODS and involves c.60 File Formats for the 13 (+1*) changes</a:t>
            </a:r>
          </a:p>
          <a:p>
            <a:pPr marL="285750" indent="-285750">
              <a:buFont typeface="Courier New" panose="02070309020205020404" pitchFamily="49" charset="0"/>
              <a:buChar char="o"/>
            </a:pPr>
            <a:endParaRPr lang="en-GB" sz="1100" dirty="0"/>
          </a:p>
          <a:p>
            <a:pPr marL="285750" indent="-285750">
              <a:buFont typeface="Courier New" panose="02070309020205020404" pitchFamily="49" charset="0"/>
              <a:buChar char="o"/>
            </a:pPr>
            <a:r>
              <a:rPr lang="en-GB" sz="1100" dirty="0"/>
              <a:t> Due to the number of file formats involved in Release 3, the implementation window is expected to be  complex and therefore the alignment to electricity dates is not deemed possible for this release. </a:t>
            </a:r>
          </a:p>
          <a:p>
            <a:pPr marL="285750" indent="-285750">
              <a:buFont typeface="Courier New" panose="02070309020205020404" pitchFamily="49" charset="0"/>
              <a:buChar char="o"/>
            </a:pPr>
            <a:endParaRPr lang="en-GB" sz="1100" dirty="0"/>
          </a:p>
          <a:p>
            <a:pPr marL="285750" indent="-285750">
              <a:buFont typeface="Courier New" panose="02070309020205020404" pitchFamily="49" charset="0"/>
              <a:buChar char="o"/>
            </a:pPr>
            <a:r>
              <a:rPr lang="en-GB" sz="1100" dirty="0"/>
              <a:t>Go Live on a Friday (as per electricity release) is also likely to cause operational impacts should the post implementation contingency need to be used as Friday the 2</a:t>
            </a:r>
            <a:r>
              <a:rPr lang="en-GB" sz="1100" baseline="30000" dirty="0"/>
              <a:t>nd</a:t>
            </a:r>
            <a:r>
              <a:rPr lang="en-GB" sz="1100" dirty="0"/>
              <a:t> of November is a working day. (see next slide for implementation plan)</a:t>
            </a:r>
          </a:p>
          <a:p>
            <a:pPr marL="285750" indent="-285750">
              <a:buFont typeface="Courier New" panose="02070309020205020404" pitchFamily="49" charset="0"/>
              <a:buChar char="o"/>
            </a:pPr>
            <a:endParaRPr lang="en-GB" sz="1100" dirty="0"/>
          </a:p>
          <a:p>
            <a:pPr marL="285750" indent="-285750">
              <a:buFont typeface="Courier New" panose="02070309020205020404" pitchFamily="49" charset="0"/>
              <a:buChar char="o"/>
            </a:pPr>
            <a:r>
              <a:rPr lang="en-GB" sz="1100" dirty="0"/>
              <a:t>Therefore it is recommended that the implementation date remains as the notional Release 3 Go Live date published thus far and code transports can be performed on the weekend, i.e. 3rd Nov 2018, thereby reducing operational impacts and ensuring smoother transition of file format changes</a:t>
            </a:r>
          </a:p>
          <a:p>
            <a:endParaRPr lang="en-GB" sz="1100" dirty="0"/>
          </a:p>
          <a:p>
            <a:pPr marL="285750" indent="-285750">
              <a:buFont typeface="Courier New" panose="02070309020205020404" pitchFamily="49" charset="0"/>
              <a:buChar char="o"/>
            </a:pPr>
            <a:r>
              <a:rPr lang="en-GB" sz="1100" dirty="0"/>
              <a:t>A file level Transition plan has been published by 21</a:t>
            </a:r>
            <a:r>
              <a:rPr lang="en-GB" sz="1100" baseline="30000" dirty="0"/>
              <a:t>st</a:t>
            </a:r>
            <a:r>
              <a:rPr lang="en-GB" sz="1100" dirty="0"/>
              <a:t> September for the circa 60 file format changes for Track 1</a:t>
            </a:r>
          </a:p>
        </p:txBody>
      </p:sp>
      <p:sp>
        <p:nvSpPr>
          <p:cNvPr id="4" name="TextBox 3"/>
          <p:cNvSpPr txBox="1"/>
          <p:nvPr/>
        </p:nvSpPr>
        <p:spPr>
          <a:xfrm>
            <a:off x="323528" y="4819585"/>
            <a:ext cx="6984776" cy="215444"/>
          </a:xfrm>
          <a:prstGeom prst="rect">
            <a:avLst/>
          </a:prstGeom>
          <a:noFill/>
        </p:spPr>
        <p:txBody>
          <a:bodyPr wrap="square" rtlCol="0">
            <a:spAutoFit/>
          </a:bodyPr>
          <a:lstStyle/>
          <a:p>
            <a:r>
              <a:rPr lang="en-GB" sz="800" dirty="0"/>
              <a:t>*XRN 4658 is also being implemented as part of Track 1 implementation window as agreed with ChMC on 23</a:t>
            </a:r>
            <a:r>
              <a:rPr lang="en-GB" sz="800" baseline="30000" dirty="0"/>
              <a:t>rd</a:t>
            </a:r>
            <a:r>
              <a:rPr lang="en-GB" sz="800" dirty="0"/>
              <a:t> July 2018</a:t>
            </a:r>
          </a:p>
        </p:txBody>
      </p:sp>
    </p:spTree>
    <p:extLst>
      <p:ext uri="{BB962C8B-B14F-4D97-AF65-F5344CB8AC3E}">
        <p14:creationId xmlns:p14="http://schemas.microsoft.com/office/powerpoint/2010/main" val="904440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noAutofit/>
          </a:bodyPr>
          <a:lstStyle/>
          <a:p>
            <a:pPr>
              <a:lnSpc>
                <a:spcPct val="98000"/>
              </a:lnSpc>
              <a:tabLst>
                <a:tab pos="457200" algn="l"/>
              </a:tabLst>
            </a:pPr>
            <a:r>
              <a:rPr lang="en-GB" sz="2800" dirty="0">
                <a:solidFill>
                  <a:srgbClr val="3E5AA8"/>
                </a:solidFill>
                <a:latin typeface="+mn-lt"/>
                <a:ea typeface="Verdana" panose="020B0604030504040204" pitchFamily="34" charset="0"/>
                <a:cs typeface="Verdana" panose="020B0604030504040204" pitchFamily="34" charset="0"/>
              </a:rPr>
              <a:t>Implementation Approach</a:t>
            </a:r>
          </a:p>
        </p:txBody>
      </p:sp>
      <p:sp>
        <p:nvSpPr>
          <p:cNvPr id="7" name="Rectangle 6"/>
          <p:cNvSpPr/>
          <p:nvPr/>
        </p:nvSpPr>
        <p:spPr bwMode="auto">
          <a:xfrm>
            <a:off x="7432079" y="4329422"/>
            <a:ext cx="1584176" cy="756084"/>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dirty="0">
              <a:solidFill>
                <a:srgbClr val="000000"/>
              </a:solidFill>
            </a:endParaRPr>
          </a:p>
        </p:txBody>
      </p:sp>
      <p:sp>
        <p:nvSpPr>
          <p:cNvPr id="4" name="TextBox 3"/>
          <p:cNvSpPr txBox="1"/>
          <p:nvPr/>
        </p:nvSpPr>
        <p:spPr>
          <a:xfrm>
            <a:off x="337691" y="4615946"/>
            <a:ext cx="8806309" cy="276999"/>
          </a:xfrm>
          <a:prstGeom prst="rect">
            <a:avLst/>
          </a:prstGeom>
          <a:noFill/>
        </p:spPr>
        <p:txBody>
          <a:bodyPr wrap="square" rtlCol="0">
            <a:spAutoFit/>
          </a:bodyPr>
          <a:lstStyle/>
          <a:p>
            <a:r>
              <a:rPr lang="en-GB" sz="1200" dirty="0"/>
              <a:t>The final inbound files in the old file format confirmed as part of the File Level Transition Plan</a:t>
            </a:r>
            <a:endParaRPr lang="en-GB" dirty="0"/>
          </a:p>
        </p:txBody>
      </p:sp>
      <p:sp>
        <p:nvSpPr>
          <p:cNvPr id="22" name="5-Point Star 21"/>
          <p:cNvSpPr/>
          <p:nvPr/>
        </p:nvSpPr>
        <p:spPr bwMode="auto">
          <a:xfrm>
            <a:off x="1187624" y="843558"/>
            <a:ext cx="144016" cy="144016"/>
          </a:xfrm>
          <a:prstGeom prst="star5">
            <a:avLst/>
          </a:prstGeom>
          <a:solidFill>
            <a:srgbClr val="FFFF00"/>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FFC000"/>
              </a:solidFill>
              <a:effectLst/>
              <a:latin typeface="Arial" charset="0"/>
            </a:endParaRPr>
          </a:p>
        </p:txBody>
      </p:sp>
      <p:sp>
        <p:nvSpPr>
          <p:cNvPr id="29" name="5-Point Star 28"/>
          <p:cNvSpPr/>
          <p:nvPr/>
        </p:nvSpPr>
        <p:spPr bwMode="auto">
          <a:xfrm>
            <a:off x="153417" y="4659982"/>
            <a:ext cx="144016" cy="144016"/>
          </a:xfrm>
          <a:prstGeom prst="star5">
            <a:avLst/>
          </a:prstGeom>
          <a:solidFill>
            <a:srgbClr val="FFFF00"/>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FFC000"/>
              </a:solidFill>
              <a:effectLst/>
              <a:latin typeface="Arial" charset="0"/>
            </a:endParaRPr>
          </a:p>
        </p:txBody>
      </p:sp>
      <p:pic>
        <p:nvPicPr>
          <p:cNvPr id="1043"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77" y="600062"/>
            <a:ext cx="8723803" cy="372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6407270"/>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5751AB75BFD6489D93AB7F8ACEE4FB" ma:contentTypeVersion="14" ma:contentTypeDescription="Create a new document." ma:contentTypeScope="" ma:versionID="d4300ab797e9c02236cf7ec8e5d36960">
  <xsd:schema xmlns:xsd="http://www.w3.org/2001/XMLSchema" xmlns:xs="http://www.w3.org/2001/XMLSchema" xmlns:p="http://schemas.microsoft.com/office/2006/metadata/properties" xmlns:ns2="8871376f-3854-41b1-bd27-ce5106d9d0be" xmlns:ns3="6c273cd4-7c48-415f-af0d-fdfb7267ac29" xmlns:ns4="0d20517e-c94b-4d3a-a85b-3343159636f8" targetNamespace="http://schemas.microsoft.com/office/2006/metadata/properties" ma:root="true" ma:fieldsID="c0f2076227af2d6e05434777818299c9" ns2:_="" ns3:_="" ns4:_="">
    <xsd:import namespace="8871376f-3854-41b1-bd27-ce5106d9d0be"/>
    <xsd:import namespace="6c273cd4-7c48-415f-af0d-fdfb7267ac29"/>
    <xsd:import namespace="0d20517e-c94b-4d3a-a85b-3343159636f8"/>
    <xsd:element name="properties">
      <xsd:complexType>
        <xsd:sequence>
          <xsd:element name="documentManagement">
            <xsd:complexType>
              <xsd:all>
                <xsd:element ref="ns2:Stage_x0020_Gate"/>
                <xsd:element ref="ns2:Owner" minOccurs="0"/>
                <xsd:element ref="ns2:Author0" minOccurs="0"/>
                <xsd:element ref="ns2:Document_x0020_Status"/>
                <xsd:element ref="ns3:TaxKeywordTaxHTField" minOccurs="0"/>
                <xsd:element ref="ns3:TaxCatchAll" minOccurs="0"/>
                <xsd:element ref="ns3:SharedWithUsers" minOccurs="0"/>
                <xsd:element ref="ns3:SharedWithDetails" minOccurs="0"/>
                <xsd:element ref="ns3:LastSharedByTime" minOccurs="0"/>
                <xsd:element ref="ns3:LastSharedByUser" minOccurs="0"/>
                <xsd:element ref="ns4:MediaServiceMetadata" minOccurs="0"/>
                <xsd:element ref="ns4:MediaServiceFastMetadata" minOccurs="0"/>
                <xsd:element ref="ns4:_x0063_gn1"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1376f-3854-41b1-bd27-ce5106d9d0be" elementFormDefault="qualified">
    <xsd:import namespace="http://schemas.microsoft.com/office/2006/documentManagement/types"/>
    <xsd:import namespace="http://schemas.microsoft.com/office/infopath/2007/PartnerControls"/>
    <xsd:element name="Stage_x0020_Gate" ma:index="8" ma:displayName="Stage Gate" ma:format="Dropdown" ma:internalName="Stage_x0020_Gate">
      <xsd:simpleType>
        <xsd:restriction base="dms:Choice">
          <xsd:enumeration value="Idea"/>
          <xsd:enumeration value="Pre Start Up Analysis"/>
          <xsd:enumeration value="Start Up"/>
          <xsd:enumeration value="Initialisation"/>
          <xsd:enumeration value="Analysis"/>
          <xsd:enumeration value="Build, Design &amp; test"/>
          <xsd:enumeration value="UAT"/>
          <xsd:enumeration value="Implementation / Cutover"/>
          <xsd:enumeration value="PIS"/>
          <xsd:enumeration value="CCN"/>
        </xsd:restriction>
      </xsd:simpleType>
    </xsd:element>
    <xsd:element name="Owner" ma:index="9" nillable="true" ma:displayName="Owner" ma:list="UserInfo" ma:SharePointGroup="0" ma:internalName="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0" ma:index="10" nillable="true" ma:displayName="Author" ma:list="UserInfo" ma:SharePointGroup="0" ma:internalName="Author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11" ma:displayName="Document Status" ma:format="Dropdown" ma:internalName="Document_x0020_Status">
      <xsd:simpleType>
        <xsd:restriction base="dms:Choice">
          <xsd:enumeration value="Draft"/>
          <xsd:enumeration value="Approved"/>
          <xsd:enumeration value="Archived"/>
        </xsd:restriction>
      </xsd:simpleType>
    </xsd:element>
  </xsd:schema>
  <xsd:schema xmlns:xsd="http://www.w3.org/2001/XMLSchema" xmlns:xs="http://www.w3.org/2001/XMLSchema" xmlns:dms="http://schemas.microsoft.com/office/2006/documentManagement/types" xmlns:pc="http://schemas.microsoft.com/office/infopath/2007/PartnerControls" targetNamespace="6c273cd4-7c48-415f-af0d-fdfb7267ac29" elementFormDefault="qualified">
    <xsd:import namespace="http://schemas.microsoft.com/office/2006/documentManagement/types"/>
    <xsd:import namespace="http://schemas.microsoft.com/office/infopath/2007/PartnerControls"/>
    <xsd:element name="TaxKeywordTaxHTField" ma:index="13" nillable="true" ma:taxonomy="true" ma:internalName="TaxKeywordTaxHTField" ma:taxonomyFieldName="TaxKeyword" ma:displayName="Enterprise Keywords" ma:fieldId="{23f27201-bee3-471e-b2e7-b64fd8b7ca38}" ma:taxonomyMulti="true" ma:sspId="9c6a340b-be33-4024-b1a4-a1d895e16014"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f50b813d-071d-4b4a-9f0c-e4ed4a9e6a6c}" ma:internalName="TaxCatchAll" ma:showField="CatchAllData" ma:web="6c273cd4-7c48-415f-af0d-fdfb7267ac29">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element name="LastSharedByTime" ma:index="17" nillable="true" ma:displayName="Last Shared By Time" ma:description="" ma:internalName="LastSharedByTime" ma:readOnly="true">
      <xsd:simpleType>
        <xsd:restriction base="dms:DateTime"/>
      </xsd:simpleType>
    </xsd:element>
    <xsd:element name="LastSharedByUser" ma:index="18" nillable="true" ma:displayName="Last Shared By Us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20517e-c94b-4d3a-a85b-3343159636f8" elementFormDefault="qualified">
    <xsd:import namespace="http://schemas.microsoft.com/office/2006/documentManagement/types"/>
    <xsd:import namespace="http://schemas.microsoft.com/office/infopath/2007/PartnerControls"/>
    <xsd:element name="MediaServiceMetadata" ma:index="19" nillable="true" ma:displayName="MediaServiceMetadata" ma:description="" ma:hidden="true" ma:internalName="MediaServiceMetadata" ma:readOnly="true">
      <xsd:simpleType>
        <xsd:restriction base="dms:Note"/>
      </xsd:simpleType>
    </xsd:element>
    <xsd:element name="MediaServiceFastMetadata" ma:index="20" nillable="true" ma:displayName="MediaServiceFastMetadata" ma:description="" ma:hidden="true" ma:internalName="MediaServiceFastMetadata" ma:readOnly="true">
      <xsd:simpleType>
        <xsd:restriction base="dms:Note"/>
      </xsd:simpleType>
    </xsd:element>
    <xsd:element name="_x0063_gn1" ma:index="21" nillable="true" ma:displayName="Person or Group" ma:list="UserInfo" ma:internalName="_x0063_gn1">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Owner xmlns="8871376f-3854-41b1-bd27-ce5106d9d0be">
      <UserInfo>
        <DisplayName/>
        <AccountId xsi:nil="true"/>
        <AccountType/>
      </UserInfo>
    </Owner>
    <Stage_x0020_Gate xmlns="8871376f-3854-41b1-bd27-ce5106d9d0be">Build, Design &amp; test</Stage_x0020_Gate>
    <Document_x0020_Status xmlns="8871376f-3854-41b1-bd27-ce5106d9d0be">Approved</Document_x0020_Status>
    <TaxKeywordTaxHTField xmlns="6c273cd4-7c48-415f-af0d-fdfb7267ac29">
      <Terms xmlns="http://schemas.microsoft.com/office/infopath/2007/PartnerControls"/>
    </TaxKeywordTaxHTField>
    <TaxCatchAll xmlns="6c273cd4-7c48-415f-af0d-fdfb7267ac29"/>
    <Author0 xmlns="8871376f-3854-41b1-bd27-ce5106d9d0be">
      <UserInfo>
        <DisplayName/>
        <AccountId xsi:nil="true"/>
        <AccountType/>
      </UserInfo>
    </Author0>
    <_x0063_gn1 xmlns="0d20517e-c94b-4d3a-a85b-3343159636f8">
      <UserInfo>
        <DisplayName/>
        <AccountId xsi:nil="true"/>
        <AccountType/>
      </UserInfo>
    </_x0063_gn1>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69A8F078-05D3-4298-8C0B-4F22854812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1376f-3854-41b1-bd27-ce5106d9d0be"/>
    <ds:schemaRef ds:uri="6c273cd4-7c48-415f-af0d-fdfb7267ac29"/>
    <ds:schemaRef ds:uri="0d20517e-c94b-4d3a-a85b-3343159636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545E1A-EA83-463B-B744-ADE3D05E8049}">
  <ds:schemaRefs>
    <ds:schemaRef ds:uri="http://schemas.microsoft.com/office/2006/documentManagement/types"/>
    <ds:schemaRef ds:uri="6c273cd4-7c48-415f-af0d-fdfb7267ac29"/>
    <ds:schemaRef ds:uri="http://www.w3.org/XML/1998/namespace"/>
    <ds:schemaRef ds:uri="http://schemas.microsoft.com/office/infopath/2007/PartnerControls"/>
    <ds:schemaRef ds:uri="0d20517e-c94b-4d3a-a85b-3343159636f8"/>
    <ds:schemaRef ds:uri="8871376f-3854-41b1-bd27-ce5106d9d0be"/>
    <ds:schemaRef ds:uri="http://purl.org/dc/elements/1.1/"/>
    <ds:schemaRef ds:uri="http://purl.org/dc/dcmitype/"/>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24075</TotalTime>
  <Words>420</Words>
  <Application>Microsoft Macintosh PowerPoint</Application>
  <PresentationFormat>On-screen Show (16:9)</PresentationFormat>
  <Paragraphs>33</Paragraphs>
  <Slides>4</Slides>
  <Notes>1</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4</vt:i4>
      </vt:variant>
    </vt:vector>
  </HeadingPairs>
  <TitlesOfParts>
    <vt:vector size="15" baseType="lpstr">
      <vt:lpstr>ＭＳ Ｐゴシック</vt:lpstr>
      <vt:lpstr>Arial</vt:lpstr>
      <vt:lpstr>Calibri</vt:lpstr>
      <vt:lpstr>Courier New</vt:lpstr>
      <vt:lpstr>Verdana</vt:lpstr>
      <vt:lpstr>Wingdings</vt:lpstr>
      <vt:lpstr>xoserve templates</vt:lpstr>
      <vt:lpstr>1_xoserve templates</vt:lpstr>
      <vt:lpstr>2_xoserve templates</vt:lpstr>
      <vt:lpstr>3_xoserve templates</vt:lpstr>
      <vt:lpstr>4_xoserve templates</vt:lpstr>
      <vt:lpstr>UK Link Future Release 3:  Track 1 Implementation Approach for Approval at ChMC</vt:lpstr>
      <vt:lpstr>Executive Summary</vt:lpstr>
      <vt:lpstr>Implementation Approach</vt:lpstr>
      <vt:lpstr>Implementation Approach</vt:lpstr>
    </vt:vector>
  </TitlesOfParts>
  <Company>DC Freelance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Bennett</cp:lastModifiedBy>
  <cp:revision>541</cp:revision>
  <cp:lastPrinted>2018-08-22T09:13:01Z</cp:lastPrinted>
  <dcterms:created xsi:type="dcterms:W3CDTF">2011-09-20T14:58:41Z</dcterms:created>
  <dcterms:modified xsi:type="dcterms:W3CDTF">2018-09-27T08:55:07Z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1203757072</vt:i4>
  </property>
  <property fmtid="{D5CDD505-2E9C-101B-9397-08002B2CF9AE}" pid="4" name="_NewReviewCycle">
    <vt:lpwstr/>
  </property>
  <property fmtid="{D5CDD505-2E9C-101B-9397-08002B2CF9AE}" pid="5" name="_EmailSubject">
    <vt:lpwstr>High Priority - PMB Pack Update and Review</vt:lpwstr>
  </property>
  <property fmtid="{D5CDD505-2E9C-101B-9397-08002B2CF9AE}" pid="6" name="_AuthorEmail">
    <vt:lpwstr>surfaraz.tambe@xoserve.com</vt:lpwstr>
  </property>
  <property fmtid="{D5CDD505-2E9C-101B-9397-08002B2CF9AE}" pid="7" name="_AuthorEmailDisplayName">
    <vt:lpwstr>Tambe, Surfaraz</vt:lpwstr>
  </property>
  <property fmtid="{D5CDD505-2E9C-101B-9397-08002B2CF9AE}" pid="8" name="ContentTypeId">
    <vt:lpwstr>0x010100845751AB75BFD6489D93AB7F8ACEE4FB</vt:lpwstr>
  </property>
  <property fmtid="{D5CDD505-2E9C-101B-9397-08002B2CF9AE}" pid="9" name="_PreviousAdHocReviewCycleID">
    <vt:i4>-671892505</vt:i4>
  </property>
  <property fmtid="{D5CDD505-2E9C-101B-9397-08002B2CF9AE}" pid="10" name="TaxKeyword">
    <vt:lpwstr/>
  </property>
</Properties>
</file>