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notesMasterIdLst>
    <p:notesMasterId r:id="rId6"/>
  </p:notesMasterIdLst>
  <p:handoutMasterIdLst>
    <p:handoutMasterId r:id="rId7"/>
  </p:handoutMasterIdLst>
  <p:sldIdLst>
    <p:sldId id="282" r:id="rId5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969"/>
    <a:srgbClr val="FFD54F"/>
    <a:srgbClr val="21FF85"/>
    <a:srgbClr val="AEE8D1"/>
    <a:srgbClr val="BDD7DD"/>
    <a:srgbClr val="1D3E61"/>
    <a:srgbClr val="6B9DD3"/>
    <a:srgbClr val="3E5AA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59" autoAdjust="0"/>
    <p:restoredTop sz="97336" autoAdjust="0"/>
  </p:normalViewPr>
  <p:slideViewPr>
    <p:cSldViewPr snapToObjects="1">
      <p:cViewPr>
        <p:scale>
          <a:sx n="100" d="100"/>
          <a:sy n="100" d="100"/>
        </p:scale>
        <p:origin x="-1140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19/09/2018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162C4-D6DA-4A59-B21F-FABE312DF7E5}" type="datetimeFigureOut">
              <a:rPr lang="en-GB" smtClean="0"/>
              <a:t>19/09/2018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756F1-4586-404F-9A31-815CFA34DD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9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Information Security – Sep 18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5426" y="3438311"/>
            <a:ext cx="863745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u="sng" dirty="0">
                <a:latin typeface="+mn-lt"/>
              </a:rPr>
              <a:t>Current Threats &amp; </a:t>
            </a:r>
            <a:r>
              <a:rPr lang="en-US" sz="1050" b="1" u="sng" dirty="0" smtClean="0">
                <a:latin typeface="+mn-lt"/>
              </a:rPr>
              <a:t>Landscape </a:t>
            </a:r>
            <a:endParaRPr lang="en-US" sz="105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Superdrug Ransom demand </a:t>
            </a:r>
            <a:r>
              <a:rPr lang="en-US" sz="1050" dirty="0" smtClean="0"/>
              <a:t>- believed </a:t>
            </a:r>
            <a:r>
              <a:rPr lang="en-US" sz="1050" dirty="0"/>
              <a:t>to be from cyber criminals, claiming they had obtained customer information. Superdrug stated that they could not find any evidence of a data breach but now believe that the cyber criminals accessed their customer accounts using credentials from other websites</a:t>
            </a:r>
            <a:r>
              <a:rPr lang="en-US" sz="105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err="1" smtClean="0"/>
              <a:t>Marap</a:t>
            </a:r>
            <a:r>
              <a:rPr lang="en-US" sz="1050" dirty="0" smtClean="0"/>
              <a:t> -  a </a:t>
            </a:r>
            <a:r>
              <a:rPr lang="en-US" sz="1050" dirty="0"/>
              <a:t>new piece of </a:t>
            </a:r>
            <a:r>
              <a:rPr lang="en-US" sz="1050" dirty="0" smtClean="0"/>
              <a:t>malware using phishing </a:t>
            </a:r>
            <a:r>
              <a:rPr lang="en-US" sz="1050" dirty="0"/>
              <a:t>emails </a:t>
            </a:r>
            <a:r>
              <a:rPr lang="en-US" sz="1050" dirty="0" smtClean="0"/>
              <a:t>to </a:t>
            </a:r>
            <a:r>
              <a:rPr lang="en-US" sz="1050" dirty="0"/>
              <a:t>infect users have featured malicious attachments like Word documents or PDF files. To date, </a:t>
            </a:r>
            <a:r>
              <a:rPr lang="en-US" sz="1050" dirty="0" err="1"/>
              <a:t>Marap</a:t>
            </a:r>
            <a:r>
              <a:rPr lang="en-US" sz="1050" dirty="0"/>
              <a:t> has mostly targeted financial institutions.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 smtClean="0"/>
              <a:t>Hermes </a:t>
            </a:r>
            <a:r>
              <a:rPr lang="en-US" sz="1050" b="1" dirty="0"/>
              <a:t>2.1 </a:t>
            </a:r>
            <a:r>
              <a:rPr lang="en-US" sz="1050" b="1" dirty="0" smtClean="0"/>
              <a:t>ransomware</a:t>
            </a:r>
            <a:r>
              <a:rPr lang="en-US" sz="1050" dirty="0" smtClean="0"/>
              <a:t> - , </a:t>
            </a:r>
            <a:r>
              <a:rPr lang="en-US" sz="1050" dirty="0"/>
              <a:t>an evolution of </a:t>
            </a:r>
            <a:r>
              <a:rPr lang="en-US" sz="1050" dirty="0" smtClean="0"/>
              <a:t>ransomware </a:t>
            </a:r>
            <a:r>
              <a:rPr lang="en-US" sz="1050" dirty="0"/>
              <a:t>used during the 2017 attempted theft of $60 million from a Taiwan-based bank. T</a:t>
            </a:r>
            <a:r>
              <a:rPr lang="en-US" sz="1050" dirty="0" smtClean="0"/>
              <a:t>he </a:t>
            </a:r>
            <a:r>
              <a:rPr lang="en-US" sz="1050" dirty="0"/>
              <a:t>victim receives an </a:t>
            </a:r>
            <a:r>
              <a:rPr lang="en-US" sz="1050" dirty="0" smtClean="0"/>
              <a:t>“</a:t>
            </a:r>
            <a:r>
              <a:rPr lang="en-US" sz="1050" dirty="0"/>
              <a:t>Invoice Due</a:t>
            </a:r>
            <a:r>
              <a:rPr lang="en-US" sz="1050" dirty="0" smtClean="0"/>
              <a:t>” email – an invoice is attached </a:t>
            </a:r>
            <a:r>
              <a:rPr lang="en-US" sz="1050" dirty="0"/>
              <a:t>as a Word </a:t>
            </a:r>
            <a:r>
              <a:rPr lang="en-US" sz="1050" dirty="0" smtClean="0"/>
              <a:t>document, </a:t>
            </a:r>
            <a:r>
              <a:rPr lang="en-US" sz="1050" dirty="0"/>
              <a:t>urges the victim to complete the transaction quickly. The document is protected by a password, contained within the email, giving the campaign added credibility. </a:t>
            </a:r>
          </a:p>
          <a:p>
            <a:endParaRPr lang="en-US" sz="1050" b="1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5526"/>
            <a:ext cx="8678780" cy="293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29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545E1A-EA83-463B-B744-ADE3D05E8049}">
  <ds:schemaRefs>
    <ds:schemaRef ds:uri="2a985eae-c12e-416e-9833-85f34b1ee04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12196</TotalTime>
  <Words>162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xoserve templates</vt:lpstr>
      <vt:lpstr>Information Security – Sep 18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National Grid</cp:lastModifiedBy>
  <cp:revision>400</cp:revision>
  <cp:lastPrinted>2018-01-15T16:57:59Z</cp:lastPrinted>
  <dcterms:created xsi:type="dcterms:W3CDTF">2011-09-20T14:58:41Z</dcterms:created>
  <dcterms:modified xsi:type="dcterms:W3CDTF">2018-09-19T09:44:56Z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465606223</vt:i4>
  </property>
  <property fmtid="{D5CDD505-2E9C-101B-9397-08002B2CF9AE}" pid="4" name="_NewReviewCycle">
    <vt:lpwstr/>
  </property>
  <property fmtid="{D5CDD505-2E9C-101B-9397-08002B2CF9AE}" pid="5" name="_EmailSubject">
    <vt:lpwstr>For circulation Only </vt:lpwstr>
  </property>
  <property fmtid="{D5CDD505-2E9C-101B-9397-08002B2CF9AE}" pid="6" name="_AuthorEmail">
    <vt:lpwstr>Michael.Orsler@xoserve.com</vt:lpwstr>
  </property>
  <property fmtid="{D5CDD505-2E9C-101B-9397-08002B2CF9AE}" pid="7" name="_AuthorEmailDisplayName">
    <vt:lpwstr>Orsler, Michael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348649463</vt:i4>
  </property>
</Properties>
</file>