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068" r:id="rId6"/>
    <p:sldMasterId id="2147484073" r:id="rId7"/>
  </p:sldMasterIdLst>
  <p:notesMasterIdLst>
    <p:notesMasterId r:id="rId10"/>
  </p:notesMasterIdLst>
  <p:handoutMasterIdLst>
    <p:handoutMasterId r:id="rId11"/>
  </p:handoutMasterIdLst>
  <p:sldIdLst>
    <p:sldId id="258" r:id="rId8"/>
    <p:sldId id="259" r:id="rId9"/>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Chambers" initials="LC" lastIdx="26" clrIdx="0"/>
  <p:cmAuthor id="1" name="National Grid" initials="CF" lastIdx="24" clrIdx="1"/>
  <p:cmAuthor id="2" name="Lee Foster" initials="LF"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F3A96"/>
    <a:srgbClr val="68AEE0"/>
    <a:srgbClr val="1D3E61"/>
    <a:srgbClr val="FFFFFF"/>
    <a:srgbClr val="D2232A"/>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65" autoAdjust="0"/>
    <p:restoredTop sz="94671" autoAdjust="0"/>
  </p:normalViewPr>
  <p:slideViewPr>
    <p:cSldViewPr snapToObjects="1">
      <p:cViewPr>
        <p:scale>
          <a:sx n="100" d="100"/>
          <a:sy n="100" d="100"/>
        </p:scale>
        <p:origin x="-270" y="9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49" d="100"/>
          <a:sy n="49" d="100"/>
        </p:scale>
        <p:origin x="-291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06/09/2018</a:t>
            </a:fld>
            <a:endParaRPr lang="en-GB" dirty="0"/>
          </a:p>
        </p:txBody>
      </p:sp>
      <p:sp>
        <p:nvSpPr>
          <p:cNvPr id="65540" name="Rectangle 4"/>
          <p:cNvSpPr>
            <a:spLocks noGrp="1" noChangeArrowheads="1"/>
          </p:cNvSpPr>
          <p:nvPr>
            <p:ph type="ftr" sz="quarter" idx="2"/>
          </p:nvPr>
        </p:nvSpPr>
        <p:spPr bwMode="auto">
          <a:xfrm>
            <a:off x="0"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35" tIns="45718" rIns="91435" bIns="45718" rtlCol="0"/>
          <a:lstStyle>
            <a:lvl1pPr algn="l">
              <a:defRPr sz="1200"/>
            </a:lvl1pPr>
          </a:lstStyle>
          <a:p>
            <a:endParaRPr lang="en-GB" dirty="0"/>
          </a:p>
        </p:txBody>
      </p:sp>
      <p:sp>
        <p:nvSpPr>
          <p:cNvPr id="3" name="Date Placeholder 2"/>
          <p:cNvSpPr>
            <a:spLocks noGrp="1"/>
          </p:cNvSpPr>
          <p:nvPr>
            <p:ph type="dt" idx="1"/>
          </p:nvPr>
        </p:nvSpPr>
        <p:spPr>
          <a:xfrm>
            <a:off x="3849688" y="1"/>
            <a:ext cx="2946400" cy="496888"/>
          </a:xfrm>
          <a:prstGeom prst="rect">
            <a:avLst/>
          </a:prstGeom>
        </p:spPr>
        <p:txBody>
          <a:bodyPr vert="horz" lIns="91435" tIns="45718" rIns="91435" bIns="45718" rtlCol="0"/>
          <a:lstStyle>
            <a:lvl1pPr algn="r">
              <a:defRPr sz="1200"/>
            </a:lvl1pPr>
          </a:lstStyle>
          <a:p>
            <a:fld id="{6D1A8C79-E0F5-444C-981A-DE8491C3625F}" type="datetimeFigureOut">
              <a:rPr lang="en-GB" smtClean="0"/>
              <a:t>06/09/2018</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5" tIns="45718" rIns="91435" bIns="45718" rtlCol="0" anchor="ctr"/>
          <a:lstStyle/>
          <a:p>
            <a:endParaRPr lang="en-GB" dirty="0"/>
          </a:p>
        </p:txBody>
      </p:sp>
      <p:sp>
        <p:nvSpPr>
          <p:cNvPr id="5" name="Notes Placeholder 4"/>
          <p:cNvSpPr>
            <a:spLocks noGrp="1"/>
          </p:cNvSpPr>
          <p:nvPr>
            <p:ph type="body" sz="quarter" idx="3"/>
          </p:nvPr>
        </p:nvSpPr>
        <p:spPr>
          <a:xfrm>
            <a:off x="679450" y="4716464"/>
            <a:ext cx="5438775" cy="4467225"/>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1"/>
            <a:ext cx="2946400" cy="496888"/>
          </a:xfrm>
          <a:prstGeom prst="rect">
            <a:avLst/>
          </a:prstGeom>
        </p:spPr>
        <p:txBody>
          <a:bodyPr vert="horz" lIns="91435" tIns="45718" rIns="91435" bIns="4571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1"/>
            <a:ext cx="2946400" cy="496888"/>
          </a:xfrm>
          <a:prstGeom prst="rect">
            <a:avLst/>
          </a:prstGeom>
        </p:spPr>
        <p:txBody>
          <a:bodyPr vert="horz" lIns="91435" tIns="45718" rIns="91435" bIns="45718" rtlCol="0" anchor="b"/>
          <a:lstStyle>
            <a:lvl1pPr algn="r">
              <a:defRPr sz="1200"/>
            </a:lvl1pPr>
          </a:lstStyle>
          <a:p>
            <a:fld id="{E005B922-9648-425E-942A-30A84FD670C4}" type="slidenum">
              <a:rPr lang="en-GB" smtClean="0"/>
              <a:t>‹#›</a:t>
            </a:fld>
            <a:endParaRPr lang="en-GB" dirty="0"/>
          </a:p>
        </p:txBody>
      </p:sp>
    </p:spTree>
    <p:extLst>
      <p:ext uri="{BB962C8B-B14F-4D97-AF65-F5344CB8AC3E}">
        <p14:creationId xmlns:p14="http://schemas.microsoft.com/office/powerpoint/2010/main" val="1376632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05B922-9648-425E-942A-30A84FD670C4}" type="slidenum">
              <a:rPr lang="en-GB" smtClean="0"/>
              <a:t>1</a:t>
            </a:fld>
            <a:endParaRPr lang="en-GB" dirty="0"/>
          </a:p>
        </p:txBody>
      </p:sp>
    </p:spTree>
    <p:extLst>
      <p:ext uri="{BB962C8B-B14F-4D97-AF65-F5344CB8AC3E}">
        <p14:creationId xmlns:p14="http://schemas.microsoft.com/office/powerpoint/2010/main" val="3003315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71814744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09532044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1231005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25175410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16669248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9541629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42027952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3"/>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3"/>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06392539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solidFill>
                <a:srgbClr val="000000"/>
              </a:solidFill>
            </a:endParaRPr>
          </a:p>
        </p:txBody>
      </p:sp>
    </p:spTree>
    <p:extLst>
      <p:ext uri="{BB962C8B-B14F-4D97-AF65-F5344CB8AC3E}">
        <p14:creationId xmlns:p14="http://schemas.microsoft.com/office/powerpoint/2010/main" val="33846539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7" y="6308730"/>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6308730"/>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solidFill>
                <a:srgbClr val="000000"/>
              </a:solidFill>
            </a:endParaRPr>
          </a:p>
        </p:txBody>
      </p:sp>
    </p:spTree>
    <p:extLst>
      <p:ext uri="{BB962C8B-B14F-4D97-AF65-F5344CB8AC3E}">
        <p14:creationId xmlns:p14="http://schemas.microsoft.com/office/powerpoint/2010/main" val="1034072411"/>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8" y="6308733"/>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solidFill>
                <a:srgbClr val="000000"/>
              </a:solidFill>
            </a:endParaRPr>
          </a:p>
        </p:txBody>
      </p:sp>
    </p:spTree>
    <p:extLst>
      <p:ext uri="{BB962C8B-B14F-4D97-AF65-F5344CB8AC3E}">
        <p14:creationId xmlns:p14="http://schemas.microsoft.com/office/powerpoint/2010/main" val="479103362"/>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3"/>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2" y="6308729"/>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solidFill>
                <a:srgbClr val="000000"/>
              </a:solidFill>
            </a:endParaRPr>
          </a:p>
        </p:txBody>
      </p:sp>
    </p:spTree>
    <p:extLst>
      <p:ext uri="{BB962C8B-B14F-4D97-AF65-F5344CB8AC3E}">
        <p14:creationId xmlns:p14="http://schemas.microsoft.com/office/powerpoint/2010/main" val="2005113128"/>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116632"/>
            <a:ext cx="8688388" cy="576064"/>
          </a:xfrm>
        </p:spPr>
        <p:txBody>
          <a:bodyPr/>
          <a:lstStyle/>
          <a:p>
            <a:r>
              <a:rPr lang="en-GB" dirty="0" smtClean="0"/>
              <a:t>XRN4572 – UK Link Release 3</a:t>
            </a:r>
            <a:endParaRPr lang="en-GB" dirty="0"/>
          </a:p>
        </p:txBody>
      </p:sp>
      <p:graphicFrame>
        <p:nvGraphicFramePr>
          <p:cNvPr id="4" name="Content Placeholder 3"/>
          <p:cNvGraphicFramePr>
            <a:graphicFrameLocks/>
          </p:cNvGraphicFramePr>
          <p:nvPr>
            <p:extLst>
              <p:ext uri="{D42A27DB-BD31-4B8C-83A1-F6EECF244321}">
                <p14:modId xmlns:p14="http://schemas.microsoft.com/office/powerpoint/2010/main" val="4123507164"/>
              </p:ext>
            </p:extLst>
          </p:nvPr>
        </p:nvGraphicFramePr>
        <p:xfrm>
          <a:off x="107505" y="741973"/>
          <a:ext cx="8952366" cy="5993103"/>
        </p:xfrm>
        <a:graphic>
          <a:graphicData uri="http://schemas.openxmlformats.org/drawingml/2006/table">
            <a:tbl>
              <a:tblPr firstRow="1" bandRow="1"/>
              <a:tblGrid>
                <a:gridCol w="1008111"/>
                <a:gridCol w="215602"/>
                <a:gridCol w="1901419"/>
                <a:gridCol w="2316691"/>
                <a:gridCol w="2316691"/>
                <a:gridCol w="1193852"/>
              </a:tblGrid>
              <a:tr h="274247">
                <a:tc rowSpan="2"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kern="1200" baseline="0" dirty="0" smtClean="0">
                          <a:solidFill>
                            <a:schemeClr val="dk1"/>
                          </a:solidFill>
                          <a:latin typeface="+mn-lt"/>
                          <a:ea typeface="+mn-ea"/>
                          <a:cs typeface="+mn-cs"/>
                        </a:rPr>
                        <a:t>06</a:t>
                      </a:r>
                      <a:r>
                        <a:rPr lang="en-GB" sz="1200" kern="1200" baseline="30000" dirty="0" smtClean="0">
                          <a:solidFill>
                            <a:schemeClr val="dk1"/>
                          </a:solidFill>
                          <a:latin typeface="+mn-lt"/>
                          <a:ea typeface="+mn-ea"/>
                          <a:cs typeface="+mn-cs"/>
                        </a:rPr>
                        <a:t>th</a:t>
                      </a:r>
                      <a:r>
                        <a:rPr lang="en-GB" sz="1200" kern="1200" baseline="0" dirty="0" smtClean="0">
                          <a:solidFill>
                            <a:schemeClr val="dk1"/>
                          </a:solidFill>
                          <a:latin typeface="+mn-lt"/>
                          <a:ea typeface="+mn-ea"/>
                          <a:cs typeface="+mn-cs"/>
                        </a:rPr>
                        <a:t> Aug</a:t>
                      </a:r>
                    </a:p>
                    <a:p>
                      <a:pPr algn="ctr"/>
                      <a:r>
                        <a:rPr lang="en-GB" sz="1200" kern="1200" baseline="0" dirty="0" smtClean="0">
                          <a:solidFill>
                            <a:schemeClr val="dk1"/>
                          </a:solidFill>
                          <a:latin typeface="+mn-lt"/>
                          <a:ea typeface="+mn-ea"/>
                          <a:cs typeface="+mn-cs"/>
                        </a:rPr>
                        <a:t>2018</a:t>
                      </a:r>
                      <a:endParaRPr lang="en-GB" sz="1200" kern="1200" baseline="0" dirty="0">
                        <a:solidFill>
                          <a:schemeClr val="dk1"/>
                        </a:solidFill>
                        <a:latin typeface="+mn-lt"/>
                        <a:ea typeface="+mn-ea"/>
                        <a:cs typeface="+mn-cs"/>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hMerge="1">
                  <a:txBody>
                    <a:bodyPr/>
                    <a:lstStyle/>
                    <a:p>
                      <a:endParaRPr lang="en-GB"/>
                    </a:p>
                  </a:txBody>
                  <a:tcPr/>
                </a:tc>
                <a:tc gridSpan="3">
                  <a:txBody>
                    <a:bodyPr/>
                    <a:lstStyle/>
                    <a:p>
                      <a:pPr algn="ctr"/>
                      <a:r>
                        <a:rPr lang="en-GB" sz="1200" b="1" dirty="0" smtClean="0">
                          <a:solidFill>
                            <a:schemeClr val="tx1"/>
                          </a:solidFill>
                          <a:latin typeface="+mn-lt"/>
                        </a:rPr>
                        <a:t>Overall</a:t>
                      </a:r>
                      <a:r>
                        <a:rPr lang="en-GB" sz="1200" b="1" baseline="0" dirty="0" smtClean="0">
                          <a:solidFill>
                            <a:schemeClr val="tx1"/>
                          </a:solidFill>
                          <a:latin typeface="+mn-lt"/>
                        </a:rPr>
                        <a:t> Project RAG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pPr algn="ctr"/>
                      <a:endParaRPr lang="en-GB" sz="1800" dirty="0">
                        <a:solidFill>
                          <a:schemeClr val="tx1"/>
                        </a:solidFill>
                      </a:endParaRPr>
                    </a:p>
                  </a:txBody>
                  <a:tcPr marL="91435" marR="91435" marT="45718" marB="457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pPr algn="ctr"/>
                      <a:endParaRPr lang="en-GB" sz="1600" dirty="0">
                        <a:solidFill>
                          <a:schemeClr val="tx1"/>
                        </a:solidFill>
                      </a:endParaRPr>
                    </a:p>
                  </a:txBody>
                  <a:tcPr marL="91435" marR="91435" marT="45724" marB="457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GB" sz="1200" dirty="0" smtClean="0">
                          <a:solidFill>
                            <a:schemeClr val="tx1"/>
                          </a:solidFill>
                          <a:latin typeface="+mn-lt"/>
                        </a:rPr>
                        <a:t>G</a:t>
                      </a:r>
                      <a:endParaRPr lang="en-GB" sz="1200"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74247">
                <a:tc gridSpan="2" vMerge="1">
                  <a:txBody>
                    <a:bodyPr/>
                    <a:lstStyle/>
                    <a:p>
                      <a:pPr algn="ctr"/>
                      <a:endParaRPr lang="en-GB" sz="1800" dirty="0"/>
                    </a:p>
                  </a:txBody>
                  <a:tcPr marL="91426" marR="91426" marT="45682" marB="456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a:txBody>
                    <a:bodyPr/>
                    <a:lstStyle/>
                    <a:p>
                      <a:pPr algn="ctr"/>
                      <a:r>
                        <a:rPr lang="en-GB" sz="1200" b="1" dirty="0" smtClean="0">
                          <a:solidFill>
                            <a:schemeClr val="tx1"/>
                          </a:solidFill>
                          <a:latin typeface="+mn-lt"/>
                        </a:rPr>
                        <a:t>Plan/Time</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Risks and Issues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Cost</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Resources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r>
              <a:tr h="274247">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RAG</a:t>
                      </a:r>
                      <a:r>
                        <a:rPr lang="en-GB" sz="1200" b="1" baseline="0" dirty="0" smtClean="0">
                          <a:solidFill>
                            <a:schemeClr val="tx1"/>
                          </a:solidFill>
                          <a:latin typeface="+mn-lt"/>
                        </a:rPr>
                        <a:t> Status</a:t>
                      </a:r>
                      <a:endParaRPr lang="en-GB" sz="1200" b="1" dirty="0">
                        <a:solidFill>
                          <a:schemeClr val="tx1"/>
                        </a:solidFill>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a:txBody>
                    <a:bodyPr/>
                    <a:lstStyle/>
                    <a:p>
                      <a:pPr algn="ctr"/>
                      <a:r>
                        <a:rPr lang="en-GB" sz="1200" b="1" dirty="0" smtClean="0">
                          <a:latin typeface="+mn-lt"/>
                        </a:rPr>
                        <a:t>G</a:t>
                      </a:r>
                      <a:endParaRPr lang="en-GB" sz="1200" b="1" dirty="0">
                        <a:latin typeface="+mn-lt"/>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A</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tx1"/>
                          </a:solidFill>
                          <a:latin typeface="+mn-lt"/>
                          <a:ea typeface="+mn-ea"/>
                          <a:cs typeface="+mn-cs"/>
                        </a:rPr>
                        <a:t>A</a:t>
                      </a:r>
                      <a:endParaRPr lang="en-GB" sz="1200" b="1" kern="1200" dirty="0">
                        <a:solidFill>
                          <a:schemeClr val="tx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algn="ctr" defTabSz="457200" rtl="0" eaLnBrk="1" latinLnBrk="0" hangingPunct="1"/>
                      <a:r>
                        <a:rPr lang="en-GB" sz="1200" b="1" kern="1200" dirty="0" smtClean="0">
                          <a:solidFill>
                            <a:schemeClr val="dk1"/>
                          </a:solidFill>
                          <a:latin typeface="+mn-lt"/>
                          <a:ea typeface="+mn-ea"/>
                          <a:cs typeface="+mn-cs"/>
                        </a:rPr>
                        <a:t>G</a:t>
                      </a:r>
                      <a:endParaRPr lang="en-GB" sz="1200" b="1" kern="1200" dirty="0">
                        <a:solidFill>
                          <a:schemeClr val="dk1"/>
                        </a:solidFill>
                        <a:latin typeface="+mn-lt"/>
                        <a:ea typeface="+mn-ea"/>
                        <a:cs typeface="+mn-cs"/>
                      </a:endParaRP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274247">
                <a:tc gridSpan="6">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dirty="0" smtClean="0">
                          <a:solidFill>
                            <a:schemeClr val="tx1"/>
                          </a:solidFill>
                          <a:latin typeface="+mn-lt"/>
                        </a:rPr>
                        <a:t>Status</a:t>
                      </a:r>
                      <a:r>
                        <a:rPr lang="en-GB" sz="1200" b="1" baseline="0" dirty="0" smtClean="0">
                          <a:solidFill>
                            <a:schemeClr val="tx1"/>
                          </a:solidFill>
                          <a:latin typeface="+mn-lt"/>
                        </a:rPr>
                        <a:t> Explanation</a:t>
                      </a:r>
                    </a:p>
                  </a:txBody>
                  <a:tcPr marL="91426" marR="91426" marT="45683" marB="45683">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hMerge="1">
                  <a:txBody>
                    <a:bodyPr/>
                    <a:lstStyle/>
                    <a:p>
                      <a:endParaRPr lang="en-GB"/>
                    </a:p>
                  </a:txBody>
                  <a:tcPr/>
                </a:tc>
                <a:tc hMerge="1">
                  <a:txBody>
                    <a:bodyPr/>
                    <a:lstStyle/>
                    <a:p>
                      <a:endParaRPr lang="en-GB"/>
                    </a:p>
                  </a:txBody>
                  <a:tcPr/>
                </a:tc>
                <a:tc hMerge="1">
                  <a:txBody>
                    <a:bodyPr/>
                    <a:lstStyle/>
                    <a:p>
                      <a:pPr algn="ctr"/>
                      <a:endParaRPr lang="en-GB" dirty="0"/>
                    </a:p>
                  </a:txBody>
                  <a:tcPr>
                    <a:solidFill>
                      <a:srgbClr val="FFC000"/>
                    </a:solidFill>
                  </a:tcPr>
                </a:tc>
                <a:tc hMerge="1">
                  <a:txBody>
                    <a:bodyPr/>
                    <a:lstStyle/>
                    <a:p>
                      <a:endParaRPr lang="en-GB"/>
                    </a:p>
                  </a:txBody>
                  <a:tcPr/>
                </a:tc>
                <a:tc hMerge="1">
                  <a:txBody>
                    <a:bodyPr/>
                    <a:lstStyle/>
                    <a:p>
                      <a:pPr marL="0" algn="ctr" defTabSz="457200" rtl="0" eaLnBrk="1" latinLnBrk="0" hangingPunct="1"/>
                      <a:endParaRPr lang="en-GB" sz="1800" kern="1200" dirty="0">
                        <a:solidFill>
                          <a:schemeClr val="dk1"/>
                        </a:solidFill>
                        <a:latin typeface="+mn-lt"/>
                        <a:ea typeface="+mn-ea"/>
                        <a:cs typeface="+mn-cs"/>
                      </a:endParaRPr>
                    </a:p>
                  </a:txBody>
                  <a:tcPr>
                    <a:solidFill>
                      <a:srgbClr val="92D050"/>
                    </a:solidFill>
                  </a:tcPr>
                </a:tc>
              </a:tr>
              <a:tr h="27693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latin typeface="+mn-lt"/>
                          <a:cs typeface="Arial" panose="020B0604020202020204" pitchFamily="34" charset="0"/>
                        </a:rPr>
                        <a:t>Objective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0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rPr>
                        <a:t>Full project delivery of UK Link Future Release 3 Scope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200" b="0" i="0" u="none" strike="noStrike" kern="1200"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289728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kern="1200" baseline="0" dirty="0" smtClean="0">
                          <a:solidFill>
                            <a:schemeClr val="dk1"/>
                          </a:solidFill>
                          <a:latin typeface="+mn-lt"/>
                          <a:ea typeface="+mn-ea"/>
                          <a:cs typeface="Arial" panose="020B0604020202020204" pitchFamily="34" charset="0"/>
                        </a:rPr>
                        <a:t>Plan/Time</a:t>
                      </a:r>
                    </a:p>
                    <a:p>
                      <a:pPr algn="ctr"/>
                      <a:endParaRPr lang="en-GB" sz="1200" b="1" baseline="0" dirty="0" smtClean="0">
                        <a:latin typeface="+mn-lt"/>
                        <a:cs typeface="Arial" panose="020B0604020202020204" pitchFamily="34" charset="0"/>
                      </a:endParaRP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lvl="0" indent="-171450">
                        <a:buFont typeface="Arial" panose="020B0604020202020204" pitchFamily="34" charset="0"/>
                        <a:buChar char="•"/>
                      </a:pPr>
                      <a:r>
                        <a:rPr lang="en-GB" sz="1000" kern="1200" baseline="0" dirty="0" smtClean="0">
                          <a:solidFill>
                            <a:schemeClr val="tx1"/>
                          </a:solidFill>
                          <a:latin typeface="+mn-lt"/>
                          <a:ea typeface="+mn-ea"/>
                          <a:cs typeface="Arial" panose="020B0604020202020204" pitchFamily="34" charset="0"/>
                        </a:rPr>
                        <a:t>Extraordinary Change Management Committee on 23</a:t>
                      </a:r>
                      <a:r>
                        <a:rPr lang="en-GB" sz="1000" kern="1200" baseline="30000" dirty="0" smtClean="0">
                          <a:solidFill>
                            <a:schemeClr val="tx1"/>
                          </a:solidFill>
                          <a:latin typeface="+mn-lt"/>
                          <a:ea typeface="+mn-ea"/>
                          <a:cs typeface="Arial" panose="020B0604020202020204" pitchFamily="34" charset="0"/>
                        </a:rPr>
                        <a:t>rd</a:t>
                      </a:r>
                      <a:r>
                        <a:rPr lang="en-GB" sz="1000" kern="1200" baseline="0" dirty="0" smtClean="0">
                          <a:solidFill>
                            <a:schemeClr val="tx1"/>
                          </a:solidFill>
                          <a:latin typeface="+mn-lt"/>
                          <a:ea typeface="+mn-ea"/>
                          <a:cs typeface="Arial" panose="020B0604020202020204" pitchFamily="34" charset="0"/>
                        </a:rPr>
                        <a:t> of July approved the split delivery of Release 3 scope into 13 CRs on 2</a:t>
                      </a:r>
                      <a:r>
                        <a:rPr lang="en-GB" sz="1000" kern="1200" baseline="30000" dirty="0" smtClean="0">
                          <a:solidFill>
                            <a:schemeClr val="tx1"/>
                          </a:solidFill>
                          <a:latin typeface="+mn-lt"/>
                          <a:ea typeface="+mn-ea"/>
                          <a:cs typeface="Arial" panose="020B0604020202020204" pitchFamily="34" charset="0"/>
                        </a:rPr>
                        <a:t>nd</a:t>
                      </a:r>
                      <a:r>
                        <a:rPr lang="en-GB" sz="1000" kern="1200" baseline="0" dirty="0" smtClean="0">
                          <a:solidFill>
                            <a:schemeClr val="tx1"/>
                          </a:solidFill>
                          <a:latin typeface="+mn-lt"/>
                          <a:ea typeface="+mn-ea"/>
                          <a:cs typeface="Arial" panose="020B0604020202020204" pitchFamily="34" charset="0"/>
                        </a:rPr>
                        <a:t> of November and XRN 4454 to be delivered on 1</a:t>
                      </a:r>
                      <a:r>
                        <a:rPr lang="en-GB" sz="1000" kern="1200" baseline="30000" dirty="0" smtClean="0">
                          <a:solidFill>
                            <a:schemeClr val="tx1"/>
                          </a:solidFill>
                          <a:latin typeface="+mn-lt"/>
                          <a:ea typeface="+mn-ea"/>
                          <a:cs typeface="Arial" panose="020B0604020202020204" pitchFamily="34" charset="0"/>
                        </a:rPr>
                        <a:t>st</a:t>
                      </a:r>
                      <a:r>
                        <a:rPr lang="en-GB" sz="1000" kern="1200" baseline="0" dirty="0" smtClean="0">
                          <a:solidFill>
                            <a:schemeClr val="tx1"/>
                          </a:solidFill>
                          <a:latin typeface="+mn-lt"/>
                          <a:ea typeface="+mn-ea"/>
                          <a:cs typeface="Arial" panose="020B0604020202020204" pitchFamily="34" charset="0"/>
                        </a:rPr>
                        <a:t> February 2019</a:t>
                      </a:r>
                    </a:p>
                    <a:p>
                      <a:pPr marL="171450" lvl="0" indent="-171450">
                        <a:buFont typeface="Arial" panose="020B0604020202020204" pitchFamily="34" charset="0"/>
                        <a:buChar char="•"/>
                      </a:pPr>
                      <a:r>
                        <a:rPr lang="en-GB" sz="1000" kern="1200" baseline="0" dirty="0" smtClean="0">
                          <a:solidFill>
                            <a:schemeClr val="tx1"/>
                          </a:solidFill>
                          <a:latin typeface="+mn-lt"/>
                          <a:ea typeface="+mn-ea"/>
                          <a:cs typeface="Arial" panose="020B0604020202020204" pitchFamily="34" charset="0"/>
                        </a:rPr>
                        <a:t>The progress against each track is as below:-</a:t>
                      </a:r>
                    </a:p>
                    <a:p>
                      <a:pPr marL="628650" lvl="1" indent="-171450">
                        <a:buFont typeface="Arial" panose="020B0604020202020204" pitchFamily="34" charset="0"/>
                        <a:buChar char="•"/>
                      </a:pPr>
                      <a:r>
                        <a:rPr lang="en-GB" sz="1000" kern="1200" baseline="0" dirty="0" smtClean="0">
                          <a:solidFill>
                            <a:schemeClr val="tx1"/>
                          </a:solidFill>
                          <a:latin typeface="+mn-lt"/>
                          <a:ea typeface="+mn-ea"/>
                          <a:cs typeface="Arial" panose="020B0604020202020204" pitchFamily="34" charset="0"/>
                        </a:rPr>
                        <a:t>Track 1 (13 Changes) – Build and System Testing complete, Acceptance testing in progress (10 complete) and on track to complete on 7</a:t>
                      </a:r>
                      <a:r>
                        <a:rPr lang="en-GB" sz="1000" kern="1200" baseline="30000" dirty="0" smtClean="0">
                          <a:solidFill>
                            <a:schemeClr val="tx1"/>
                          </a:solidFill>
                          <a:latin typeface="+mn-lt"/>
                          <a:ea typeface="+mn-ea"/>
                          <a:cs typeface="Arial" panose="020B0604020202020204" pitchFamily="34" charset="0"/>
                        </a:rPr>
                        <a:t>th</a:t>
                      </a:r>
                      <a:r>
                        <a:rPr lang="en-GB" sz="1000" kern="1200" baseline="0" dirty="0" smtClean="0">
                          <a:solidFill>
                            <a:schemeClr val="tx1"/>
                          </a:solidFill>
                          <a:latin typeface="+mn-lt"/>
                          <a:ea typeface="+mn-ea"/>
                          <a:cs typeface="Arial" panose="020B0604020202020204" pitchFamily="34" charset="0"/>
                        </a:rPr>
                        <a:t> September. MT preparation ongoing. Slight delay in plan due to Environment and data build activities and mitigated. No MT delivery impact envisaged </a:t>
                      </a:r>
                    </a:p>
                    <a:p>
                      <a:pPr marL="628650" lvl="1" indent="-171450">
                        <a:buFont typeface="Arial" panose="020B0604020202020204" pitchFamily="34" charset="0"/>
                        <a:buChar char="•"/>
                      </a:pPr>
                      <a:r>
                        <a:rPr lang="en-GB" sz="1000" kern="1200" baseline="0" dirty="0" smtClean="0">
                          <a:solidFill>
                            <a:schemeClr val="tx1"/>
                          </a:solidFill>
                          <a:latin typeface="+mn-lt"/>
                          <a:ea typeface="+mn-ea"/>
                          <a:cs typeface="Arial" panose="020B0604020202020204" pitchFamily="34" charset="0"/>
                        </a:rPr>
                        <a:t>Track 2 (XRN 4454) – The revised Build Plan tracking to plan and complete. System Testing is now underway.AT preparation is underway.</a:t>
                      </a:r>
                    </a:p>
                    <a:p>
                      <a:pPr marL="628650" lvl="1" indent="-171450">
                        <a:buFont typeface="Arial" panose="020B0604020202020204" pitchFamily="34" charset="0"/>
                        <a:buChar char="•"/>
                      </a:pPr>
                      <a:endParaRPr lang="en-GB" sz="1000" kern="1200" baseline="0" dirty="0" smtClean="0">
                        <a:solidFill>
                          <a:schemeClr val="tx1"/>
                        </a:solidFill>
                        <a:latin typeface="+mn-lt"/>
                        <a:ea typeface="+mn-ea"/>
                        <a:cs typeface="Arial" panose="020B0604020202020204" pitchFamily="34" charset="0"/>
                      </a:endParaRPr>
                    </a:p>
                    <a:p>
                      <a:pPr marL="171450" lvl="0" indent="-171450">
                        <a:buFont typeface="Arial" panose="020B0604020202020204" pitchFamily="34" charset="0"/>
                        <a:buChar char="•"/>
                      </a:pPr>
                      <a:r>
                        <a:rPr lang="en-GB" sz="1000" kern="1200" baseline="0" dirty="0" smtClean="0">
                          <a:solidFill>
                            <a:schemeClr val="tx1"/>
                          </a:solidFill>
                          <a:latin typeface="+mn-lt"/>
                          <a:ea typeface="+mn-ea"/>
                          <a:cs typeface="Arial" panose="020B0604020202020204" pitchFamily="34" charset="0"/>
                        </a:rPr>
                        <a:t>The Market Trials Preparation nearly complete to commence MT from 10</a:t>
                      </a:r>
                      <a:r>
                        <a:rPr lang="en-GB" sz="1000" kern="1200" baseline="30000" dirty="0" smtClean="0">
                          <a:solidFill>
                            <a:schemeClr val="tx1"/>
                          </a:solidFill>
                          <a:latin typeface="+mn-lt"/>
                          <a:ea typeface="+mn-ea"/>
                          <a:cs typeface="Arial" panose="020B0604020202020204" pitchFamily="34" charset="0"/>
                        </a:rPr>
                        <a:t>th</a:t>
                      </a:r>
                      <a:r>
                        <a:rPr lang="en-GB" sz="1000" kern="1200" baseline="0" dirty="0" smtClean="0">
                          <a:solidFill>
                            <a:schemeClr val="tx1"/>
                          </a:solidFill>
                          <a:latin typeface="+mn-lt"/>
                          <a:ea typeface="+mn-ea"/>
                          <a:cs typeface="Arial" panose="020B0604020202020204" pitchFamily="34" charset="0"/>
                        </a:rPr>
                        <a:t> September. 12 participants have registered for Track 1 MT. Weekly pre-meetings have been arranged from 17</a:t>
                      </a:r>
                      <a:r>
                        <a:rPr lang="en-GB" sz="1000" kern="1200" baseline="30000" dirty="0" smtClean="0">
                          <a:solidFill>
                            <a:schemeClr val="tx1"/>
                          </a:solidFill>
                          <a:latin typeface="+mn-lt"/>
                          <a:ea typeface="+mn-ea"/>
                          <a:cs typeface="Arial" panose="020B0604020202020204" pitchFamily="34" charset="0"/>
                        </a:rPr>
                        <a:t>th</a:t>
                      </a:r>
                      <a:r>
                        <a:rPr lang="en-GB" sz="1000" kern="1200" baseline="0" dirty="0" smtClean="0">
                          <a:solidFill>
                            <a:schemeClr val="tx1"/>
                          </a:solidFill>
                          <a:latin typeface="+mn-lt"/>
                          <a:ea typeface="+mn-ea"/>
                          <a:cs typeface="Arial" panose="020B0604020202020204" pitchFamily="34" charset="0"/>
                        </a:rPr>
                        <a:t> August onwards to talk through specific  MT topics in more detail. Data provision for participants shared with registered parties to participate and use in MT Execution.</a:t>
                      </a:r>
                    </a:p>
                    <a:p>
                      <a:pPr marL="171450" lvl="0" indent="-171450">
                        <a:buFont typeface="Arial" panose="020B0604020202020204" pitchFamily="34" charset="0"/>
                        <a:buChar char="•"/>
                      </a:pPr>
                      <a:endParaRPr lang="en-GB" sz="1000" kern="1200" baseline="0" dirty="0" smtClean="0">
                        <a:solidFill>
                          <a:srgbClr val="FF0000"/>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baseline="0" dirty="0" smtClean="0">
                          <a:solidFill>
                            <a:schemeClr val="tx1"/>
                          </a:solidFill>
                          <a:latin typeface="+mn-lt"/>
                          <a:ea typeface="+mn-ea"/>
                          <a:cs typeface="Arial" panose="020B0604020202020204" pitchFamily="34" charset="0"/>
                        </a:rPr>
                        <a:t>Business Change activities are in progress 2 training sessions completed for key CRs have been undertaken with a good attendance. Follow-on sessions are planned in October before Go-Live. Customer day on 5</a:t>
                      </a:r>
                      <a:r>
                        <a:rPr lang="en-GB" sz="1000" kern="1200" baseline="30000" dirty="0" smtClean="0">
                          <a:solidFill>
                            <a:schemeClr val="tx1"/>
                          </a:solidFill>
                          <a:latin typeface="+mn-lt"/>
                          <a:ea typeface="+mn-ea"/>
                          <a:cs typeface="Arial" panose="020B0604020202020204" pitchFamily="34" charset="0"/>
                        </a:rPr>
                        <a:t>th</a:t>
                      </a:r>
                      <a:r>
                        <a:rPr lang="en-GB" sz="1000" kern="1200" baseline="0" dirty="0" smtClean="0">
                          <a:solidFill>
                            <a:schemeClr val="tx1"/>
                          </a:solidFill>
                          <a:latin typeface="+mn-lt"/>
                          <a:ea typeface="+mn-ea"/>
                          <a:cs typeface="Arial" panose="020B0604020202020204" pitchFamily="34" charset="0"/>
                        </a:rPr>
                        <a:t> September conducted with good attendance for Track 1.</a:t>
                      </a:r>
                    </a:p>
                    <a:p>
                      <a:pPr marL="171450" lvl="0" indent="-171450">
                        <a:buFont typeface="Arial" panose="020B0604020202020204" pitchFamily="34" charset="0"/>
                        <a:buChar char="•"/>
                      </a:pPr>
                      <a:r>
                        <a:rPr lang="en-GB" sz="1000" kern="1200" baseline="0" dirty="0" smtClean="0">
                          <a:solidFill>
                            <a:schemeClr val="tx1"/>
                          </a:solidFill>
                          <a:latin typeface="+mn-lt"/>
                          <a:ea typeface="+mn-ea"/>
                          <a:cs typeface="Arial" panose="020B0604020202020204" pitchFamily="34" charset="0"/>
                        </a:rPr>
                        <a:t>XRN 4658 (BER approved by ChMC on 23</a:t>
                      </a:r>
                      <a:r>
                        <a:rPr lang="en-GB" sz="1000" kern="1200" baseline="30000" dirty="0" smtClean="0">
                          <a:solidFill>
                            <a:schemeClr val="tx1"/>
                          </a:solidFill>
                          <a:latin typeface="+mn-lt"/>
                          <a:ea typeface="+mn-ea"/>
                          <a:cs typeface="Arial" panose="020B0604020202020204" pitchFamily="34" charset="0"/>
                        </a:rPr>
                        <a:t>rd</a:t>
                      </a:r>
                      <a:r>
                        <a:rPr lang="en-GB" sz="1000" kern="1200" baseline="0" dirty="0" smtClean="0">
                          <a:solidFill>
                            <a:schemeClr val="tx1"/>
                          </a:solidFill>
                          <a:latin typeface="+mn-lt"/>
                          <a:ea typeface="+mn-ea"/>
                          <a:cs typeface="Arial" panose="020B0604020202020204" pitchFamily="34" charset="0"/>
                        </a:rPr>
                        <a:t> July) now included in R3 plan with build complete and testing in progress. Due to the late inclusion of change, a close monitoring of progress to enter MT is underway.</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buFont typeface="Arial" panose="020B0604020202020204" pitchFamily="34" charset="0"/>
                        <a:buNone/>
                      </a:pPr>
                      <a:endParaRPr lang="en-GB" sz="1100" kern="1200" baseline="0" dirty="0" smtClean="0">
                        <a:solidFill>
                          <a:schemeClr val="tx1"/>
                        </a:solidFill>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64807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latin typeface="+mn-lt"/>
                          <a:cs typeface="Arial" panose="020B0604020202020204" pitchFamily="34" charset="0"/>
                        </a:rPr>
                        <a:t>Risks and Issues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Risk to MT preparation timescales due to Environment technical and data issues – this is being managed</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Go Live date dependent on close management of parallelism in plan, which has increased due to Build completion delays (being managed and is currently tracking Green) and other elements i.e. Agreement of MT approach/ Implementation plan agreement.</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XRN 4658 may not meet all MT requirements on Day 1 (risk is being managed)</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4266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GB" sz="1200" b="1" baseline="0" dirty="0" smtClean="0">
                          <a:latin typeface="+mn-lt"/>
                          <a:cs typeface="Arial" panose="020B0604020202020204" pitchFamily="34" charset="0"/>
                        </a:rPr>
                        <a:t>Cost</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indent="-171450">
                        <a:buFont typeface="Arial" panose="020B0604020202020204" pitchFamily="34" charset="0"/>
                        <a:buChar char="•"/>
                      </a:pPr>
                      <a:r>
                        <a:rPr lang="en-GB" sz="1000" kern="1200" baseline="0" dirty="0" smtClean="0">
                          <a:solidFill>
                            <a:schemeClr val="tx1"/>
                          </a:solidFill>
                          <a:effectLst/>
                          <a:latin typeface="+mn-lt"/>
                          <a:ea typeface="+mn-ea"/>
                          <a:cs typeface="Arial" panose="020B0604020202020204" pitchFamily="34" charset="0"/>
                        </a:rPr>
                        <a:t>Full Delivery costs approved at ChMC in April 2018. Revision expected to accommodate XRN 4454 delivery date (ongoing discussions)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indent="-171450">
                        <a:buFont typeface="Arial" panose="020B0604020202020204" pitchFamily="34" charset="0"/>
                        <a:buChar char="•"/>
                      </a:pPr>
                      <a:endParaRPr lang="en-GB" sz="1100" kern="1200" baseline="0" dirty="0" smtClean="0">
                        <a:solidFill>
                          <a:schemeClr val="tx1"/>
                        </a:solidFill>
                        <a:effectLst/>
                        <a:latin typeface="+mn-lt"/>
                        <a:ea typeface="+mn-ea"/>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r h="594287">
                <a:tc>
                  <a:txBody>
                    <a:bodyPr/>
                    <a:lstStyle/>
                    <a:p>
                      <a:pPr algn="ctr"/>
                      <a:r>
                        <a:rPr lang="en-GB" sz="1200" b="1" baseline="0" dirty="0" smtClean="0">
                          <a:latin typeface="+mn-lt"/>
                          <a:cs typeface="Arial" panose="020B0604020202020204" pitchFamily="34" charset="0"/>
                        </a:rPr>
                        <a:t>Resources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5">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Greater resource needed for XRN4454 (both technical &amp; SME) for fulfilling the need for extended build. Daily tracking of Build plan in place to ensure progressing to revised timelines and additional resource support to deliver XRN 4454</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US" sz="1000" b="0" i="0" u="none" strike="noStrike" cap="none" normalizeH="0" baseline="0" dirty="0" smtClean="0">
                          <a:ln>
                            <a:noFill/>
                          </a:ln>
                          <a:solidFill>
                            <a:schemeClr val="tx1"/>
                          </a:solidFill>
                          <a:effectLst/>
                          <a:latin typeface="+mn-lt"/>
                          <a:ea typeface="Verdana" pitchFamily="34" charset="0"/>
                          <a:cs typeface="Arial" panose="020B0604020202020204" pitchFamily="34" charset="0"/>
                        </a:rPr>
                        <a:t>SME resource requirements for Build, ST and AT phases is being managed weekly with internal Xoserve teams.</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defRPr/>
                      </a:pPr>
                      <a:endParaRPr kumimoji="0" lang="en-US" sz="1100" b="0" i="0" u="none" strike="noStrike" cap="none" normalizeH="0" baseline="0" dirty="0" smtClean="0">
                        <a:ln>
                          <a:noFill/>
                        </a:ln>
                        <a:solidFill>
                          <a:schemeClr val="tx1"/>
                        </a:solidFill>
                        <a:effectLst/>
                        <a:latin typeface="+mn-lt"/>
                        <a:ea typeface="Verdana" pitchFamily="34" charset="0"/>
                        <a:cs typeface="Arial" panose="020B0604020202020204" pitchFamily="34" charset="0"/>
                      </a:endParaRPr>
                    </a:p>
                  </a:txBody>
                  <a:tcPr marL="91426" marR="91426" marT="45682" marB="45682"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r>
            </a:tbl>
          </a:graphicData>
        </a:graphic>
      </p:graphicFrame>
    </p:spTree>
    <p:extLst>
      <p:ext uri="{BB962C8B-B14F-4D97-AF65-F5344CB8AC3E}">
        <p14:creationId xmlns:p14="http://schemas.microsoft.com/office/powerpoint/2010/main" val="2503007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425" y="44624"/>
            <a:ext cx="8688388" cy="648072"/>
          </a:xfrm>
        </p:spPr>
        <p:txBody>
          <a:bodyPr/>
          <a:lstStyle/>
          <a:p>
            <a:r>
              <a:rPr lang="en-GB" dirty="0" smtClean="0"/>
              <a:t>UK Link Release 3 - Plan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4459790"/>
              </p:ext>
            </p:extLst>
          </p:nvPr>
        </p:nvGraphicFramePr>
        <p:xfrm>
          <a:off x="179512" y="1196755"/>
          <a:ext cx="8784976" cy="3215202"/>
        </p:xfrm>
        <a:graphic>
          <a:graphicData uri="http://schemas.openxmlformats.org/drawingml/2006/table">
            <a:tbl>
              <a:tblPr firstRow="1" bandRow="1"/>
              <a:tblGrid>
                <a:gridCol w="802424"/>
                <a:gridCol w="583581"/>
                <a:gridCol w="583581"/>
                <a:gridCol w="510634"/>
                <a:gridCol w="510634"/>
                <a:gridCol w="583581"/>
                <a:gridCol w="583581"/>
                <a:gridCol w="656529"/>
                <a:gridCol w="729477"/>
                <a:gridCol w="692484"/>
                <a:gridCol w="604254"/>
                <a:gridCol w="720080"/>
                <a:gridCol w="576064"/>
                <a:gridCol w="648072"/>
              </a:tblGrid>
              <a:tr h="426647">
                <a:tc>
                  <a:txBody>
                    <a:bodyPr/>
                    <a:lstStyle/>
                    <a:p>
                      <a:pPr algn="ctr"/>
                      <a:r>
                        <a:rPr lang="en-GB" sz="1100" b="1" u="sng" baseline="0" dirty="0" smtClean="0">
                          <a:latin typeface="Arial" panose="020B0604020202020204" pitchFamily="34" charset="0"/>
                          <a:cs typeface="Arial" panose="020B0604020202020204" pitchFamily="34" charset="0"/>
                        </a:rPr>
                        <a:t>Primary Scope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1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Scoping</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1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1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Delivery</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GB"/>
                    </a:p>
                  </a:txBody>
                  <a:tcPr/>
                </a:tc>
                <a:tc hMerge="1">
                  <a:txBody>
                    <a:bodyPr/>
                    <a:lstStyle/>
                    <a:p>
                      <a:endParaRPr lang="en-GB"/>
                    </a:p>
                  </a:txBody>
                  <a:tcPr/>
                </a:tc>
                <a:tc hMerge="1">
                  <a:txBody>
                    <a:bodyPr/>
                    <a:lstStyle/>
                    <a:p>
                      <a:endParaRPr lang="en-GB"/>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11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Realisation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None/>
                        <a:tabLst/>
                        <a:defRPr/>
                      </a:pPr>
                      <a:endParaRPr kumimoji="0" lang="en-US" sz="105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2" marB="45682"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411407">
                <a:tc>
                  <a:txBody>
                    <a:bodyPr/>
                    <a:lstStyle/>
                    <a:p>
                      <a:pPr algn="ctr"/>
                      <a:r>
                        <a:rPr lang="en-GB" sz="1100" b="1" baseline="0" dirty="0" smtClean="0">
                          <a:latin typeface="Arial" panose="020B0604020202020204" pitchFamily="34" charset="0"/>
                          <a:cs typeface="Arial" panose="020B0604020202020204" pitchFamily="34" charset="0"/>
                        </a:rPr>
                        <a:t>Stage</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Prioritisation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Scope Defined</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Funding</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Initiation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Analysis and HLD</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Detailed Design</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Build &amp; System 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Acceptance </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Performance</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Market Trials</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Regression</a:t>
                      </a:r>
                    </a:p>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Test</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Imp.</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0"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PIS</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4287">
                <a:tc>
                  <a:txBody>
                    <a:bodyPr/>
                    <a:lstStyle/>
                    <a:p>
                      <a:pPr algn="ctr"/>
                      <a:r>
                        <a:rPr lang="en-GB" sz="1100" b="1" baseline="0" dirty="0" smtClean="0">
                          <a:latin typeface="Arial" panose="020B0604020202020204" pitchFamily="34" charset="0"/>
                          <a:cs typeface="Arial" panose="020B0604020202020204" pitchFamily="34" charset="0"/>
                        </a:rPr>
                        <a:t>Track 1 Baseline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13/08/18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1910/18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08/10/18*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22/10/18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02/11/18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594287">
                <a:tc>
                  <a:txBody>
                    <a:bodyPr/>
                    <a:lstStyle/>
                    <a:p>
                      <a:pPr algn="ctr"/>
                      <a:r>
                        <a:rPr lang="en-GB" sz="1100" b="1" baseline="0" dirty="0" smtClean="0">
                          <a:latin typeface="Arial" panose="020B0604020202020204" pitchFamily="34" charset="0"/>
                          <a:cs typeface="Arial" panose="020B0604020202020204" pitchFamily="34" charset="0"/>
                        </a:rPr>
                        <a:t>Track 1 Current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13/08/18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19/10/18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08/10/18*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22/10/18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02/11/18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04/01/18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r h="594287">
                <a:tc>
                  <a:txBody>
                    <a:bodyPr/>
                    <a:lstStyle/>
                    <a:p>
                      <a:pPr algn="ctr"/>
                      <a:r>
                        <a:rPr lang="en-GB" sz="1100" b="1" baseline="0" dirty="0" smtClean="0">
                          <a:latin typeface="Arial" panose="020B0604020202020204" pitchFamily="34" charset="0"/>
                          <a:cs typeface="Arial" panose="020B0604020202020204" pitchFamily="34" charset="0"/>
                        </a:rPr>
                        <a:t>Track 2 Baseline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30/06/18*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24/09/18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05/11/18</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N/A</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14/12/18*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18/01/18</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01/02/19</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08/03/19</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94287">
                <a:tc>
                  <a:txBody>
                    <a:bodyPr/>
                    <a:lstStyle/>
                    <a:p>
                      <a:pPr algn="ctr"/>
                      <a:r>
                        <a:rPr lang="en-GB" sz="1100" b="1" baseline="0" dirty="0" smtClean="0">
                          <a:latin typeface="Arial" panose="020B0604020202020204" pitchFamily="34" charset="0"/>
                          <a:cs typeface="Arial" panose="020B0604020202020204" pitchFamily="34" charset="0"/>
                        </a:rPr>
                        <a:t>Track 2 Current Plan</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10/01/8</a:t>
                      </a:r>
                    </a:p>
                  </a:txBody>
                  <a:tcPr marL="91426" marR="91426" marT="45683" marB="45683" anchor="ctr">
                    <a:lnL w="12700" cap="flat" cmpd="sng" algn="ctr">
                      <a:solidFill>
                        <a:sysClr val="windowText" lastClr="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07/02/18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11/04/18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13/12/17</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13/04/18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30/06/18*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05/10/18*</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05/11/18</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N/A</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14/12/18*</a:t>
                      </a:r>
                      <a:endParaRPr kumimoji="0" lang="en-US" sz="700" b="1" i="0" u="none" strike="noStrike" cap="none" normalizeH="0" baseline="0" dirty="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18/01/18</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smtClean="0">
                          <a:ln>
                            <a:noFill/>
                          </a:ln>
                          <a:solidFill>
                            <a:schemeClr val="tx1"/>
                          </a:solidFill>
                          <a:effectLst/>
                          <a:latin typeface="Arial" panose="020B0604020202020204" pitchFamily="34" charset="0"/>
                          <a:ea typeface="Verdana" pitchFamily="34" charset="0"/>
                          <a:cs typeface="Arial" panose="020B0604020202020204" pitchFamily="34" charset="0"/>
                        </a:rPr>
                        <a:t>01/02/19</a:t>
                      </a:r>
                      <a:endPar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endParaRP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700" b="1" i="0" u="none" strike="noStrike" cap="none" normalizeH="0" baseline="0" dirty="0" smtClean="0">
                          <a:ln>
                            <a:noFill/>
                          </a:ln>
                          <a:solidFill>
                            <a:schemeClr val="tx1"/>
                          </a:solidFill>
                          <a:effectLst/>
                          <a:latin typeface="Arial" panose="020B0604020202020204" pitchFamily="34" charset="0"/>
                          <a:ea typeface="Verdana" pitchFamily="34" charset="0"/>
                          <a:cs typeface="Arial" panose="020B0604020202020204" pitchFamily="34" charset="0"/>
                        </a:rPr>
                        <a:t>08/03/19</a:t>
                      </a:r>
                    </a:p>
                  </a:txBody>
                  <a:tcPr marL="91426" marR="91426" marT="45683" marB="45683" anchor="ctr">
                    <a:lnL w="12700" cap="flat" cmpd="sng" algn="ctr">
                      <a:solidFill>
                        <a:schemeClr val="tx1"/>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r>
            </a:tbl>
          </a:graphicData>
        </a:graphic>
      </p:graphicFrame>
      <p:sp>
        <p:nvSpPr>
          <p:cNvPr id="14" name="Rectangle 13"/>
          <p:cNvSpPr/>
          <p:nvPr/>
        </p:nvSpPr>
        <p:spPr bwMode="auto">
          <a:xfrm>
            <a:off x="-39467" y="5877273"/>
            <a:ext cx="6217389" cy="250683"/>
          </a:xfrm>
          <a:prstGeom prst="rect">
            <a:avLst/>
          </a:prstGeom>
          <a:noFill/>
          <a:ln w="9525" cap="flat" cmpd="sng" algn="ctr">
            <a:noFill/>
            <a:prstDash val="solid"/>
            <a:round/>
            <a:headEnd type="none" w="med" len="med"/>
            <a:tailEnd type="none" w="med" len="med"/>
          </a:ln>
          <a:effectLst/>
          <a:extLst/>
        </p:spPr>
        <p:txBody>
          <a:bodyPr vert="horz" wrap="none" lIns="92075" tIns="46038" rIns="92075" bIns="46038"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0" lang="en-GB" sz="900" b="1" i="0" strike="noStrike" cap="none" normalizeH="0" baseline="0" dirty="0" smtClean="0">
                <a:ln>
                  <a:noFill/>
                </a:ln>
                <a:solidFill>
                  <a:schemeClr val="tx1"/>
                </a:solidFill>
                <a:effectLst/>
                <a:latin typeface="Arial" charset="0"/>
              </a:rPr>
              <a:t>RAG Key – Milestones are end </a:t>
            </a:r>
            <a:r>
              <a:rPr kumimoji="0" lang="en-GB" sz="900" b="1" i="0" strike="noStrike" cap="none" normalizeH="0" dirty="0" smtClean="0">
                <a:ln>
                  <a:noFill/>
                </a:ln>
                <a:solidFill>
                  <a:schemeClr val="tx1"/>
                </a:solidFill>
                <a:effectLst/>
                <a:latin typeface="Arial" charset="0"/>
              </a:rPr>
              <a:t>dates;</a:t>
            </a:r>
          </a:p>
          <a:p>
            <a:pPr marL="0" marR="0" indent="0" defTabSz="914400" rtl="0" eaLnBrk="1" fontAlgn="base" latinLnBrk="0" hangingPunct="1">
              <a:lnSpc>
                <a:spcPct val="100000"/>
              </a:lnSpc>
              <a:spcBef>
                <a:spcPct val="0"/>
              </a:spcBef>
              <a:spcAft>
                <a:spcPct val="0"/>
              </a:spcAft>
              <a:buClrTx/>
              <a:buSzTx/>
              <a:buFontTx/>
              <a:buNone/>
              <a:tabLst/>
            </a:pPr>
            <a:endParaRPr kumimoji="0" lang="en-GB" sz="700" i="0" strike="noStrike" cap="none" normalizeH="0" dirty="0" smtClean="0">
              <a:ln>
                <a:noFill/>
              </a:ln>
              <a:solidFill>
                <a:schemeClr val="tx1"/>
              </a:solidFill>
              <a:effectLst/>
            </a:endParaRPr>
          </a:p>
          <a:p>
            <a:pPr marL="0" marR="0" indent="0" defTabSz="914400" rtl="0" eaLnBrk="1" fontAlgn="base" latinLnBrk="0" hangingPunct="1">
              <a:lnSpc>
                <a:spcPct val="100000"/>
              </a:lnSpc>
              <a:spcBef>
                <a:spcPct val="0"/>
              </a:spcBef>
              <a:spcAft>
                <a:spcPct val="0"/>
              </a:spcAft>
              <a:buClrTx/>
              <a:buSzTx/>
              <a:buFontTx/>
              <a:buNone/>
              <a:tabLst/>
            </a:pPr>
            <a:r>
              <a:rPr lang="en-GB" sz="700" baseline="0" dirty="0" smtClean="0"/>
              <a:t>*Closedown</a:t>
            </a:r>
            <a:r>
              <a:rPr lang="en-GB" sz="700" dirty="0" smtClean="0"/>
              <a:t> expected to finish this week</a:t>
            </a:r>
            <a:endParaRPr kumimoji="0" lang="en-GB" sz="2400" i="0" strike="noStrike" cap="none" normalizeH="0" baseline="0" dirty="0" smtClean="0">
              <a:ln>
                <a:noFill/>
              </a:ln>
              <a:solidFill>
                <a:schemeClr val="tx1"/>
              </a:solidFill>
              <a:effectLst/>
            </a:endParaRPr>
          </a:p>
        </p:txBody>
      </p:sp>
      <p:sp>
        <p:nvSpPr>
          <p:cNvPr id="15" name="Flowchart: Decision 14"/>
          <p:cNvSpPr/>
          <p:nvPr/>
        </p:nvSpPr>
        <p:spPr bwMode="auto">
          <a:xfrm>
            <a:off x="5299128" y="5509287"/>
            <a:ext cx="118278" cy="101576"/>
          </a:xfrm>
          <a:prstGeom prst="flowChartDecision">
            <a:avLst/>
          </a:prstGeom>
          <a:solidFill>
            <a:srgbClr val="FF0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6" name="Flowchart: Decision 15"/>
          <p:cNvSpPr/>
          <p:nvPr/>
        </p:nvSpPr>
        <p:spPr bwMode="auto">
          <a:xfrm>
            <a:off x="3570871" y="5508175"/>
            <a:ext cx="118278" cy="101576"/>
          </a:xfrm>
          <a:prstGeom prst="flowChartDecision">
            <a:avLst/>
          </a:prstGeom>
          <a:solidFill>
            <a:srgbClr val="FFC00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7" name="Flowchart: Decision 16"/>
          <p:cNvSpPr/>
          <p:nvPr/>
        </p:nvSpPr>
        <p:spPr bwMode="auto">
          <a:xfrm>
            <a:off x="1968296" y="5505015"/>
            <a:ext cx="118278" cy="101576"/>
          </a:xfrm>
          <a:prstGeom prst="flowChartDecision">
            <a:avLst/>
          </a:prstGeom>
          <a:solidFill>
            <a:srgbClr val="92D05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8" name="Flowchart: Decision 17"/>
          <p:cNvSpPr/>
          <p:nvPr/>
        </p:nvSpPr>
        <p:spPr bwMode="auto">
          <a:xfrm>
            <a:off x="7019401" y="5499760"/>
            <a:ext cx="118278" cy="101576"/>
          </a:xfrm>
          <a:prstGeom prst="flowChartDecision">
            <a:avLst/>
          </a:prstGeom>
          <a:solidFill>
            <a:srgbClr val="0070C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9" name="Flowchart: Decision 18"/>
          <p:cNvSpPr/>
          <p:nvPr/>
        </p:nvSpPr>
        <p:spPr bwMode="auto">
          <a:xfrm>
            <a:off x="96690" y="5508672"/>
            <a:ext cx="107304" cy="101576"/>
          </a:xfrm>
          <a:prstGeom prst="flowChartDecision">
            <a:avLst/>
          </a:prstGeom>
          <a:solidFill>
            <a:srgbClr val="7030A0">
              <a:alpha val="90000"/>
            </a:srgbClr>
          </a:solidFill>
          <a:ln w="9525" cap="flat" cmpd="sng" algn="ctr">
            <a:no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20" name="TextBox 19"/>
          <p:cNvSpPr txBox="1"/>
          <p:nvPr/>
        </p:nvSpPr>
        <p:spPr>
          <a:xfrm>
            <a:off x="5373351" y="5458898"/>
            <a:ext cx="1912765" cy="200055"/>
          </a:xfrm>
          <a:prstGeom prst="rect">
            <a:avLst/>
          </a:prstGeom>
          <a:noFill/>
          <a:ln>
            <a:noFill/>
          </a:ln>
        </p:spPr>
        <p:txBody>
          <a:bodyPr wrap="square" rtlCol="0">
            <a:spAutoFit/>
          </a:bodyPr>
          <a:lstStyle/>
          <a:p>
            <a:r>
              <a:rPr lang="en-GB" sz="700" dirty="0" smtClean="0"/>
              <a:t>Milestone date forecast to be missed</a:t>
            </a:r>
            <a:endParaRPr lang="en-GB" sz="700" dirty="0"/>
          </a:p>
        </p:txBody>
      </p:sp>
      <p:sp>
        <p:nvSpPr>
          <p:cNvPr id="21" name="TextBox 20"/>
          <p:cNvSpPr txBox="1"/>
          <p:nvPr/>
        </p:nvSpPr>
        <p:spPr>
          <a:xfrm>
            <a:off x="3633424" y="5457787"/>
            <a:ext cx="1992316" cy="200055"/>
          </a:xfrm>
          <a:prstGeom prst="rect">
            <a:avLst/>
          </a:prstGeom>
          <a:noFill/>
          <a:ln>
            <a:noFill/>
          </a:ln>
        </p:spPr>
        <p:txBody>
          <a:bodyPr wrap="square" rtlCol="0">
            <a:spAutoFit/>
          </a:bodyPr>
          <a:lstStyle/>
          <a:p>
            <a:r>
              <a:rPr lang="en-GB" sz="700" dirty="0" smtClean="0"/>
              <a:t>Milestone date forecast to be at risk</a:t>
            </a:r>
            <a:endParaRPr lang="en-GB" sz="700" dirty="0"/>
          </a:p>
        </p:txBody>
      </p:sp>
      <p:sp>
        <p:nvSpPr>
          <p:cNvPr id="22" name="TextBox 21"/>
          <p:cNvSpPr txBox="1"/>
          <p:nvPr/>
        </p:nvSpPr>
        <p:spPr>
          <a:xfrm>
            <a:off x="2038679" y="5454626"/>
            <a:ext cx="2061111" cy="200055"/>
          </a:xfrm>
          <a:prstGeom prst="rect">
            <a:avLst/>
          </a:prstGeom>
          <a:noFill/>
          <a:ln>
            <a:noFill/>
          </a:ln>
        </p:spPr>
        <p:txBody>
          <a:bodyPr wrap="square" rtlCol="0">
            <a:spAutoFit/>
          </a:bodyPr>
          <a:lstStyle/>
          <a:p>
            <a:r>
              <a:rPr lang="en-GB" sz="700" dirty="0" smtClean="0"/>
              <a:t>Milestone date forecast to be met</a:t>
            </a:r>
            <a:endParaRPr lang="en-GB" sz="700" dirty="0"/>
          </a:p>
        </p:txBody>
      </p:sp>
      <p:sp>
        <p:nvSpPr>
          <p:cNvPr id="23" name="TextBox 22"/>
          <p:cNvSpPr txBox="1"/>
          <p:nvPr/>
        </p:nvSpPr>
        <p:spPr>
          <a:xfrm>
            <a:off x="7088184" y="5458898"/>
            <a:ext cx="1830447" cy="200055"/>
          </a:xfrm>
          <a:prstGeom prst="rect">
            <a:avLst/>
          </a:prstGeom>
          <a:noFill/>
          <a:ln>
            <a:noFill/>
          </a:ln>
        </p:spPr>
        <p:txBody>
          <a:bodyPr wrap="square" rtlCol="0">
            <a:spAutoFit/>
          </a:bodyPr>
          <a:lstStyle/>
          <a:p>
            <a:r>
              <a:rPr lang="en-GB" sz="700" dirty="0" smtClean="0"/>
              <a:t>Milestone completed</a:t>
            </a:r>
            <a:endParaRPr lang="en-GB" sz="700" dirty="0"/>
          </a:p>
        </p:txBody>
      </p:sp>
      <p:sp>
        <p:nvSpPr>
          <p:cNvPr id="24" name="TextBox 23"/>
          <p:cNvSpPr txBox="1"/>
          <p:nvPr/>
        </p:nvSpPr>
        <p:spPr>
          <a:xfrm>
            <a:off x="163873" y="5458285"/>
            <a:ext cx="1869873" cy="200055"/>
          </a:xfrm>
          <a:prstGeom prst="rect">
            <a:avLst/>
          </a:prstGeom>
          <a:noFill/>
          <a:ln>
            <a:noFill/>
          </a:ln>
        </p:spPr>
        <p:txBody>
          <a:bodyPr wrap="square" rtlCol="0">
            <a:spAutoFit/>
          </a:bodyPr>
          <a:lstStyle/>
          <a:p>
            <a:r>
              <a:rPr lang="en-GB" sz="700" dirty="0" smtClean="0"/>
              <a:t>Planning/Milestone date to be confirmed</a:t>
            </a:r>
            <a:endParaRPr lang="en-GB" sz="700" dirty="0"/>
          </a:p>
        </p:txBody>
      </p:sp>
    </p:spTree>
    <p:extLst>
      <p:ext uri="{BB962C8B-B14F-4D97-AF65-F5344CB8AC3E}">
        <p14:creationId xmlns:p14="http://schemas.microsoft.com/office/powerpoint/2010/main" val="3620316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ge_x0020_Gate xmlns="8871376f-3854-41b1-bd27-ce5106d9d0be">UAT</Stage_x0020_Gate>
    <Document_x0020_Status xmlns="8871376f-3854-41b1-bd27-ce5106d9d0be">Approved</Document_x0020_Status>
    <TaxKeywordTaxHTField xmlns="6c273cd4-7c48-415f-af0d-fdfb7267ac29">
      <Terms xmlns="http://schemas.microsoft.com/office/infopath/2007/PartnerControls"/>
    </TaxKeywordTaxHTField>
    <Owner xmlns="8871376f-3854-41b1-bd27-ce5106d9d0be">
      <UserInfo>
        <DisplayName/>
        <AccountId xsi:nil="true"/>
        <AccountType/>
      </UserInfo>
    </Owner>
    <TaxCatchAll xmlns="6c273cd4-7c48-415f-af0d-fdfb7267ac29"/>
    <Author0 xmlns="8871376f-3854-41b1-bd27-ce5106d9d0be">
      <UserInfo>
        <DisplayName/>
        <AccountId xsi:nil="true"/>
        <AccountType/>
      </UserInfo>
    </Author0>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45751AB75BFD6489D93AB7F8ACEE4FB" ma:contentTypeVersion="13" ma:contentTypeDescription="Create a new document." ma:contentTypeScope="" ma:versionID="b6cfa4dd9a2b5b9ab3b7fe412161a39a">
  <xsd:schema xmlns:xsd="http://www.w3.org/2001/XMLSchema" xmlns:xs="http://www.w3.org/2001/XMLSchema" xmlns:p="http://schemas.microsoft.com/office/2006/metadata/properties" xmlns:ns2="8871376f-3854-41b1-bd27-ce5106d9d0be" xmlns:ns3="6c273cd4-7c48-415f-af0d-fdfb7267ac29" xmlns:ns4="0d20517e-c94b-4d3a-a85b-3343159636f8" targetNamespace="http://schemas.microsoft.com/office/2006/metadata/properties" ma:root="true" ma:fieldsID="4b166fd2970167d8ec0e7951e5780860" ns2:_="" ns3:_="" ns4:_="">
    <xsd:import namespace="8871376f-3854-41b1-bd27-ce5106d9d0be"/>
    <xsd:import namespace="6c273cd4-7c48-415f-af0d-fdfb7267ac29"/>
    <xsd:import namespace="0d20517e-c94b-4d3a-a85b-3343159636f8"/>
    <xsd:element name="properties">
      <xsd:complexType>
        <xsd:sequence>
          <xsd:element name="documentManagement">
            <xsd:complexType>
              <xsd:all>
                <xsd:element ref="ns2:Stage_x0020_Gate"/>
                <xsd:element ref="ns2:Owner" minOccurs="0"/>
                <xsd:element ref="ns2:Author0" minOccurs="0"/>
                <xsd:element ref="ns2:Document_x0020_Status"/>
                <xsd:element ref="ns3:TaxKeywordTaxHTField" minOccurs="0"/>
                <xsd:element ref="ns3:TaxCatchAll" minOccurs="0"/>
                <xsd:element ref="ns3:SharedWithUsers" minOccurs="0"/>
                <xsd:element ref="ns3:SharedWithDetails" minOccurs="0"/>
                <xsd:element ref="ns3:LastSharedByTime" minOccurs="0"/>
                <xsd:element ref="ns3:LastSharedByUser"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71376f-3854-41b1-bd27-ce5106d9d0be" elementFormDefault="qualified">
    <xsd:import namespace="http://schemas.microsoft.com/office/2006/documentManagement/types"/>
    <xsd:import namespace="http://schemas.microsoft.com/office/infopath/2007/PartnerControls"/>
    <xsd:element name="Stage_x0020_Gate" ma:index="8" ma:displayName="Stage Gate" ma:format="Dropdown" ma:internalName="Stage_x0020_Gate">
      <xsd:simpleType>
        <xsd:restriction base="dms:Choice">
          <xsd:enumeration value="Idea"/>
          <xsd:enumeration value="Pre Start Up Analysis"/>
          <xsd:enumeration value="Start Up"/>
          <xsd:enumeration value="Initialisation"/>
          <xsd:enumeration value="Analysis"/>
          <xsd:enumeration value="Build, Design &amp; test"/>
          <xsd:enumeration value="UAT"/>
          <xsd:enumeration value="Implementation / Cutover"/>
          <xsd:enumeration value="PIS"/>
          <xsd:enumeration value="CCN"/>
        </xsd:restriction>
      </xsd:simpleType>
    </xsd:element>
    <xsd:element name="Owner" ma:index="9" nillable="true" ma:displayName="Owner" ma:list="UserInfo" ma:SharePointGroup="0" ma:internalName="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uthor0" ma:index="10" nillable="true" ma:displayName="Author" ma:list="UserInfo" ma:SharePointGroup="0" ma:internalName="Author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ument_x0020_Status" ma:index="11" ma:displayName="Document Status" ma:format="Dropdown" ma:internalName="Document_x0020_Status">
      <xsd:simpleType>
        <xsd:restriction base="dms:Choice">
          <xsd:enumeration value="Draft"/>
          <xsd:enumeration value="Approved"/>
          <xsd:enumeration value="Archived"/>
        </xsd:restriction>
      </xsd:simpleType>
    </xsd:element>
  </xsd:schema>
  <xsd:schema xmlns:xsd="http://www.w3.org/2001/XMLSchema" xmlns:xs="http://www.w3.org/2001/XMLSchema" xmlns:dms="http://schemas.microsoft.com/office/2006/documentManagement/types" xmlns:pc="http://schemas.microsoft.com/office/infopath/2007/PartnerControls" targetNamespace="6c273cd4-7c48-415f-af0d-fdfb7267ac29" elementFormDefault="qualified">
    <xsd:import namespace="http://schemas.microsoft.com/office/2006/documentManagement/types"/>
    <xsd:import namespace="http://schemas.microsoft.com/office/infopath/2007/PartnerControls"/>
    <xsd:element name="TaxKeywordTaxHTField" ma:index="13" nillable="true" ma:taxonomy="true" ma:internalName="TaxKeywordTaxHTField" ma:taxonomyFieldName="TaxKeyword" ma:displayName="Enterprise Keywords" ma:fieldId="{23f27201-bee3-471e-b2e7-b64fd8b7ca38}" ma:taxonomyMulti="true" ma:sspId="9c6a340b-be33-4024-b1a4-a1d895e16014"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description="" ma:hidden="true" ma:list="{f50b813d-071d-4b4a-9f0c-e4ed4a9e6a6c}" ma:internalName="TaxCatchAll" ma:showField="CatchAllData" ma:web="6c273cd4-7c48-415f-af0d-fdfb7267ac29">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element name="LastSharedByTime" ma:index="17" nillable="true" ma:displayName="Last Shared By Time" ma:description="" ma:internalName="LastSharedByTime" ma:readOnly="true">
      <xsd:simpleType>
        <xsd:restriction base="dms:DateTime"/>
      </xsd:simpleType>
    </xsd:element>
    <xsd:element name="LastSharedByUser" ma:index="18"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d20517e-c94b-4d3a-a85b-3343159636f8" elementFormDefault="qualified">
    <xsd:import namespace="http://schemas.microsoft.com/office/2006/documentManagement/types"/>
    <xsd:import namespace="http://schemas.microsoft.com/office/infopath/2007/PartnerControls"/>
    <xsd:element name="MediaServiceMetadata" ma:index="19" nillable="true" ma:displayName="MediaServiceMetadata" ma:description="" ma:hidden="true" ma:internalName="MediaServiceMetadata" ma:readOnly="true">
      <xsd:simpleType>
        <xsd:restriction base="dms:Note"/>
      </xsd:simpleType>
    </xsd:element>
    <xsd:element name="MediaServiceFastMetadata" ma:index="20"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microsoft.com/office/2006/documentManagement/types"/>
    <ds:schemaRef ds:uri="http://purl.org/dc/dcmitype/"/>
    <ds:schemaRef ds:uri="http://purl.org/dc/elements/1.1/"/>
    <ds:schemaRef ds:uri="http://purl.org/dc/terms/"/>
    <ds:schemaRef ds:uri="8871376f-3854-41b1-bd27-ce5106d9d0be"/>
    <ds:schemaRef ds:uri="http://www.w3.org/XML/1998/namespace"/>
    <ds:schemaRef ds:uri="http://schemas.openxmlformats.org/package/2006/metadata/core-properties"/>
    <ds:schemaRef ds:uri="http://schemas.microsoft.com/office/2006/metadata/properties"/>
    <ds:schemaRef ds:uri="http://schemas.microsoft.com/office/infopath/2007/PartnerControls"/>
    <ds:schemaRef ds:uri="0d20517e-c94b-4d3a-a85b-3343159636f8"/>
    <ds:schemaRef ds:uri="6c273cd4-7c48-415f-af0d-fdfb7267ac29"/>
  </ds:schemaRefs>
</ds:datastoreItem>
</file>

<file path=customXml/itemProps2.xml><?xml version="1.0" encoding="utf-8"?>
<ds:datastoreItem xmlns:ds="http://schemas.openxmlformats.org/officeDocument/2006/customXml" ds:itemID="{96D5F5F7-D4AE-44E8-8C52-EDA460611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71376f-3854-41b1-bd27-ce5106d9d0be"/>
    <ds:schemaRef ds:uri="6c273cd4-7c48-415f-af0d-fdfb7267ac29"/>
    <ds:schemaRef ds:uri="0d20517e-c94b-4d3a-a85b-3343159636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15764</TotalTime>
  <Words>624</Words>
  <Application>Microsoft Office PowerPoint</Application>
  <PresentationFormat>On-screen Show (4:3)</PresentationFormat>
  <Paragraphs>124</Paragraphs>
  <Slides>2</Slides>
  <Notes>1</Notes>
  <HiddenSlides>0</HiddenSlides>
  <MMClips>0</MMClips>
  <ScaleCrop>false</ScaleCrop>
  <HeadingPairs>
    <vt:vector size="4" baseType="variant">
      <vt:variant>
        <vt:lpstr>Theme</vt:lpstr>
      </vt:variant>
      <vt:variant>
        <vt:i4>4</vt:i4>
      </vt:variant>
      <vt:variant>
        <vt:lpstr>Slide Titles</vt:lpstr>
      </vt:variant>
      <vt:variant>
        <vt:i4>2</vt:i4>
      </vt:variant>
    </vt:vector>
  </HeadingPairs>
  <TitlesOfParts>
    <vt:vector size="6" baseType="lpstr">
      <vt:lpstr>xoserve templates</vt:lpstr>
      <vt:lpstr>1_xoserve templates</vt:lpstr>
      <vt:lpstr>2_xoserve templates</vt:lpstr>
      <vt:lpstr>3_xoserve templates</vt:lpstr>
      <vt:lpstr>XRN4572 – UK Link Release 3</vt:lpstr>
      <vt:lpstr>UK Link Release 3 - Plan</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349</cp:revision>
  <cp:lastPrinted>2018-05-17T15:24:49Z</cp:lastPrinted>
  <dcterms:created xsi:type="dcterms:W3CDTF">2011-09-20T14:58:41Z</dcterms:created>
  <dcterms:modified xsi:type="dcterms:W3CDTF">2018-09-06T10:38:52Z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492466211</vt:i4>
  </property>
  <property fmtid="{D5CDD505-2E9C-101B-9397-08002B2CF9AE}" pid="4" name="_NewReviewCycle">
    <vt:lpwstr/>
  </property>
  <property fmtid="{D5CDD505-2E9C-101B-9397-08002B2CF9AE}" pid="5" name="_EmailSubject">
    <vt:lpwstr>Items for Sept ChMC - urgent</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0x010100845751AB75BFD6489D93AB7F8ACEE4FB</vt:lpwstr>
  </property>
  <property fmtid="{D5CDD505-2E9C-101B-9397-08002B2CF9AE}" pid="9" name="_PreviousAdHocReviewCycleID">
    <vt:i4>-721196616</vt:i4>
  </property>
  <property fmtid="{D5CDD505-2E9C-101B-9397-08002B2CF9AE}" pid="10" name="TaxKeyword">
    <vt:lpwstr/>
  </property>
</Properties>
</file>