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8"/>
  </p:handoutMasterIdLst>
  <p:sldIdLst>
    <p:sldId id="277" r:id="rId5"/>
    <p:sldId id="279" r:id="rId6"/>
    <p:sldId id="278" r:id="rId7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5"/>
    <p:restoredTop sz="94660"/>
  </p:normalViewPr>
  <p:slideViewPr>
    <p:cSldViewPr snapToObjects="1">
      <p:cViewPr varScale="1">
        <p:scale>
          <a:sx n="147" d="100"/>
          <a:sy n="147" d="100"/>
        </p:scale>
        <p:origin x="504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12/09/2018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Change Management Committee – June 2019 Update 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371950"/>
            <a:ext cx="9144000" cy="578644"/>
          </a:xfrm>
        </p:spPr>
        <p:txBody>
          <a:bodyPr/>
          <a:lstStyle/>
          <a:p>
            <a:r>
              <a:rPr lang="en-GB" sz="2000" dirty="0">
                <a:solidFill>
                  <a:srgbClr val="3E5AA8"/>
                </a:solidFill>
              </a:rPr>
              <a:t>September 12</a:t>
            </a:r>
            <a:r>
              <a:rPr lang="en-GB" sz="2000" baseline="30000" dirty="0">
                <a:solidFill>
                  <a:srgbClr val="3E5AA8"/>
                </a:solidFill>
              </a:rPr>
              <a:t>th</a:t>
            </a:r>
            <a:r>
              <a:rPr lang="en-GB" sz="2000" dirty="0">
                <a:solidFill>
                  <a:srgbClr val="3E5AA8"/>
                </a:solidFill>
              </a:rPr>
              <a:t>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7504" y="25529"/>
            <a:ext cx="8688388" cy="483519"/>
          </a:xfrm>
        </p:spPr>
        <p:txBody>
          <a:bodyPr/>
          <a:lstStyle/>
          <a:p>
            <a:r>
              <a:rPr lang="en-GB" sz="2800" dirty="0"/>
              <a:t>June 19 Headlines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681038"/>
            <a:ext cx="8686800" cy="3978944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All 12 changes allocated to June 2019 are still progressing through the Capture phase:</a:t>
            </a:r>
          </a:p>
          <a:p>
            <a:pPr marL="0" indent="0">
              <a:buNone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7</a:t>
            </a:r>
            <a:r>
              <a:rPr lang="en-US" sz="1400" dirty="0"/>
              <a:t> changes are currently undergoing ‘High-Level Solution Option Impact Assessments’ (HLSOIAs).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2</a:t>
            </a:r>
            <a:r>
              <a:rPr lang="en-US" sz="1400" dirty="0"/>
              <a:t> changes (XRNs 4676 &amp; 4044) have completed HLSOIAs</a:t>
            </a:r>
            <a:r>
              <a:rPr lang="en-US" sz="1400" dirty="0">
                <a:solidFill>
                  <a:srgbClr val="FF0000"/>
                </a:solidFill>
              </a:rPr>
              <a:t>….</a:t>
            </a:r>
            <a:r>
              <a:rPr lang="en-US" sz="14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further </a:t>
            </a:r>
            <a:r>
              <a:rPr lang="en-US" sz="1400" b="1" dirty="0"/>
              <a:t>3</a:t>
            </a:r>
            <a:r>
              <a:rPr lang="en-US" sz="1400" dirty="0"/>
              <a:t> changes (XRNs 4642, 4645 &amp; 4679)  are now proposed for November 2019 as the requirements are not mature enough to be included for a June 2019 release. </a:t>
            </a:r>
          </a:p>
          <a:p>
            <a:pPr marL="0" indent="0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As the preferred solution option for each change needs to be agreed prior to being formally assigned to a June 19 release, there is a tight timeframe to ensure that all changes are in a position to be agreed in October 10</a:t>
            </a:r>
            <a:r>
              <a:rPr lang="en-US" sz="1400" baseline="30000" dirty="0"/>
              <a:t>th</a:t>
            </a:r>
            <a:r>
              <a:rPr lang="en-US" sz="1400" dirty="0"/>
              <a:t> </a:t>
            </a:r>
            <a:r>
              <a:rPr lang="en-US" sz="1400" dirty="0" err="1"/>
              <a:t>ChMC</a:t>
            </a:r>
            <a:r>
              <a:rPr lang="en-US" sz="14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An extraordinary </a:t>
            </a:r>
            <a:r>
              <a:rPr lang="en-US" sz="1400" dirty="0" err="1"/>
              <a:t>ChMC</a:t>
            </a:r>
            <a:r>
              <a:rPr lang="en-US" sz="1400" dirty="0"/>
              <a:t> may also be required, following October’s </a:t>
            </a:r>
            <a:r>
              <a:rPr lang="en-US" sz="1400" dirty="0" err="1"/>
              <a:t>ChMC</a:t>
            </a:r>
            <a:r>
              <a:rPr lang="en-US" sz="1400" dirty="0"/>
              <a:t>, to approve the EQR for the progression </a:t>
            </a:r>
            <a:r>
              <a:rPr lang="en-GB" sz="1400" dirty="0"/>
              <a:t>of Design. Further analysis is underway by </a:t>
            </a:r>
            <a:r>
              <a:rPr lang="en-GB" sz="1400" dirty="0" err="1"/>
              <a:t>Xoserve</a:t>
            </a:r>
            <a:r>
              <a:rPr lang="en-GB" sz="1400" dirty="0"/>
              <a:t> to understand whether this is required or not, an update will be provided ASAP.  </a:t>
            </a:r>
            <a:endParaRPr lang="en-GB" sz="1600" dirty="0"/>
          </a:p>
          <a:p>
            <a:pPr marL="914400" lvl="2" indent="0">
              <a:buNone/>
            </a:pPr>
            <a:endParaRPr lang="en-GB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BD80-D3BF-430A-939C-CFFF27ED242F}"/>
              </a:ext>
            </a:extLst>
          </p:cNvPr>
          <p:cNvSpPr/>
          <p:nvPr/>
        </p:nvSpPr>
        <p:spPr bwMode="auto">
          <a:xfrm>
            <a:off x="7437587" y="4731990"/>
            <a:ext cx="169168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32" y="126318"/>
            <a:ext cx="8688388" cy="411510"/>
          </a:xfrm>
        </p:spPr>
        <p:txBody>
          <a:bodyPr/>
          <a:lstStyle/>
          <a:p>
            <a:r>
              <a:rPr lang="en-GB" sz="2800" dirty="0"/>
              <a:t>Change Index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14495"/>
              </p:ext>
            </p:extLst>
          </p:nvPr>
        </p:nvGraphicFramePr>
        <p:xfrm>
          <a:off x="107504" y="545308"/>
          <a:ext cx="8856982" cy="4377090"/>
        </p:xfrm>
        <a:graphic>
          <a:graphicData uri="http://schemas.openxmlformats.org/drawingml/2006/table">
            <a:tbl>
              <a:tblPr/>
              <a:tblGrid>
                <a:gridCol w="333661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375653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1666950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378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617286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  <a:gridCol w="753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1570">
                  <a:extLst>
                    <a:ext uri="{9D8B030D-6E8A-4147-A177-3AD203B41FA5}">
                      <a16:colId xmlns:a16="http://schemas.microsoft.com/office/drawing/2014/main" val="347893105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426310989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4400">
                <a:tc rowSpan="1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Capture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Impacted Parties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HLSOIA Due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Issue Date for Solution Packs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DSG</a:t>
                      </a:r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Session to Confirm Preferred Option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Close-Out Date for Solution Packs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</a:t>
                      </a:r>
                      <a:r>
                        <a:rPr lang="en-GB" sz="700" b="1" i="0" u="none" strike="noStrike" baseline="0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Session to Confirm Preferred Option  &amp; inclusion in June ‘19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20419"/>
                  </a:ext>
                </a:extLst>
              </a:tr>
              <a:tr h="427275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Undertaking</a:t>
                      </a:r>
                      <a:r>
                        <a:rPr lang="en-US" sz="7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HLSOIA</a:t>
                      </a:r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14/09/18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17/09/18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28/09/18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357169"/>
                  </a:ext>
                </a:extLst>
              </a:tr>
              <a:tr h="2809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Actual read following estimated transfer read calculating AQ of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14/09/18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17/09/18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28/09/18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547232"/>
                  </a:ext>
                </a:extLst>
              </a:tr>
              <a:tr h="280910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14/09/18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14/09/18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17/09/18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17/09/18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296342"/>
                  </a:ext>
                </a:extLst>
              </a:tr>
              <a:tr h="253203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19/09/18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05/10/18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243875"/>
                  </a:ext>
                </a:extLst>
              </a:tr>
              <a:tr h="29068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19/09/18</a:t>
                      </a: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05/10/18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189341"/>
                  </a:ext>
                </a:extLst>
              </a:tr>
              <a:tr h="379804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</a:t>
                      </a:r>
                      <a:b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Files Affected: CIC, CIR, CAI, CAO, DCI, DCO, CIN, CCN, CUN.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19/09/18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05/10/18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01451"/>
                  </a:ext>
                </a:extLst>
              </a:tr>
              <a:tr h="303833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(Create new data validations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19/09/18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05/10/18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397572"/>
                  </a:ext>
                </a:extLst>
              </a:tr>
              <a:tr h="280910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Completed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23/09/18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07/09/18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20/08/18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147084"/>
                  </a:ext>
                </a:extLst>
              </a:tr>
              <a:tr h="280910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Extension of ‘Must Read’ process to include Annual Read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Completed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Cadent Gas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17/09/18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67710"/>
                  </a:ext>
                </a:extLst>
              </a:tr>
              <a:tr h="31464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Address Maintenance Solution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Capture Workshops in Progress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Current Status: This is suggested to move to November 2019 as the requirements are not mature enough to progress to HLSOIA at present.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80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The rejection of incrementing reads submitted for an Isolated Supply Meter Point (RGMA flows)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Capture Workshops in Progress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Shipper/DN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Current Status: </a:t>
                      </a: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This is suggested to move to November 2019 as the requirements are not mature enough to progress to HLSOIA at present. </a:t>
                      </a: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80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Capture Workshops in Progress</a:t>
                      </a:r>
                      <a:r>
                        <a:rPr lang="en-US" sz="7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Current Status: This is suggested to move to November 2019 as the requirements are still being ratified with customers.</a:t>
                      </a:r>
                      <a:r>
                        <a:rPr lang="en-US" sz="7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171AB97-40F7-4FEE-9257-73F5431C9357}"/>
              </a:ext>
            </a:extLst>
          </p:cNvPr>
          <p:cNvSpPr txBox="1"/>
          <p:nvPr/>
        </p:nvSpPr>
        <p:spPr>
          <a:xfrm>
            <a:off x="-1332656" y="4922395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rgbClr val="1D3E61"/>
                </a:solidFill>
              </a:rPr>
              <a:t>*</a:t>
            </a:r>
            <a:r>
              <a:rPr lang="en-GB" sz="800" i="1" dirty="0">
                <a:solidFill>
                  <a:srgbClr val="1D3E61"/>
                </a:solidFill>
              </a:rPr>
              <a:t> Italics indicate that the funding has not been formally agreed at  </a:t>
            </a:r>
            <a:r>
              <a:rPr lang="en-GB" sz="800" i="1" dirty="0" err="1">
                <a:solidFill>
                  <a:srgbClr val="1D3E61"/>
                </a:solidFill>
              </a:rPr>
              <a:t>ChMC</a:t>
            </a:r>
            <a:endParaRPr lang="en-GB" sz="800" i="1" dirty="0">
              <a:solidFill>
                <a:srgbClr val="1D3E6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73B3B-3DC6-4545-9F5B-2325E123F5E5}"/>
              </a:ext>
            </a:extLst>
          </p:cNvPr>
          <p:cNvSpPr txBox="1"/>
          <p:nvPr/>
        </p:nvSpPr>
        <p:spPr>
          <a:xfrm>
            <a:off x="4375341" y="4914916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rgbClr val="1D3E61"/>
                </a:solidFill>
              </a:rPr>
              <a:t>**</a:t>
            </a:r>
            <a:r>
              <a:rPr lang="en-GB" sz="800" i="1" dirty="0">
                <a:solidFill>
                  <a:srgbClr val="1D3E61"/>
                </a:solidFill>
              </a:rPr>
              <a:t>Extraordinary DSG meeting required</a:t>
            </a:r>
            <a:endParaRPr lang="en-GB" sz="800" dirty="0">
              <a:solidFill>
                <a:srgbClr val="1D3E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87420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2a985eae-c12e-416e-9833-85f34b1ee04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3084</TotalTime>
  <Words>570</Words>
  <Application>Microsoft Macintosh PowerPoint</Application>
  <PresentationFormat>On-screen Show (16:9)</PresentationFormat>
  <Paragraphs>134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xoserve templates</vt:lpstr>
      <vt:lpstr>Change Management Committee – June 2019 Update </vt:lpstr>
      <vt:lpstr>June 19 Headlines</vt:lpstr>
      <vt:lpstr>Change Index</vt:lpstr>
    </vt:vector>
  </TitlesOfParts>
  <Company>DC Freelance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chris.shanley@gasgovernance.co.uk</cp:lastModifiedBy>
  <cp:revision>130</cp:revision>
  <cp:lastPrinted>2018-09-10T13:21:53Z</cp:lastPrinted>
  <dcterms:created xsi:type="dcterms:W3CDTF">2011-09-20T14:58:41Z</dcterms:created>
  <dcterms:modified xsi:type="dcterms:W3CDTF">2018-09-12T07:27:01Z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1531311401</vt:i4>
  </property>
  <property fmtid="{D5CDD505-2E9C-101B-9397-08002B2CF9AE}" pid="4" name="_NewReviewCycle">
    <vt:lpwstr/>
  </property>
  <property fmtid="{D5CDD505-2E9C-101B-9397-08002B2CF9AE}" pid="5" name="_EmailSubject">
    <vt:lpwstr>Sept ChMC publications - urgent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-1297887391</vt:i4>
  </property>
</Properties>
</file>