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804" r:id="rId4"/>
  </p:sldMasterIdLst>
  <p:handoutMasterIdLst>
    <p:handoutMasterId r:id="rId11"/>
  </p:handoutMasterIdLst>
  <p:sldIdLst>
    <p:sldId id="277" r:id="rId5"/>
    <p:sldId id="317" r:id="rId6"/>
    <p:sldId id="313" r:id="rId7"/>
    <p:sldId id="316" r:id="rId8"/>
    <p:sldId id="314" r:id="rId9"/>
    <p:sldId id="315" r:id="rId10"/>
  </p:sldIdLst>
  <p:sldSz cx="9144000" cy="5143500" type="screen16x9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232A"/>
    <a:srgbClr val="1D3E61"/>
    <a:srgbClr val="68AEE0"/>
    <a:srgbClr val="3E5AA8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>
      <p:cViewPr>
        <p:scale>
          <a:sx n="75" d="100"/>
          <a:sy n="75" d="100"/>
        </p:scale>
        <p:origin x="-1236" y="-4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6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/>
              <a:t>Monthly</a:t>
            </a:r>
            <a:r>
              <a:rPr lang="en-GB" baseline="0"/>
              <a:t> Breakdown of Invoices Due</a:t>
            </a:r>
            <a:endParaRPr lang="en-GB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75744752069319"/>
          <c:y val="0.15821810383458165"/>
          <c:w val="0.7897381643370196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'Cash Collection'!$D$3</c:f>
              <c:strCache>
                <c:ptCount val="1"/>
                <c:pt idx="0">
                  <c:v>Total Collection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5693779904306216E-3"/>
                  <c:y val="4.47154471544715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69105691056910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4.46024582293067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1.62601626016260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8.7032362581471578E-3"/>
                  <c:y val="5.28455284552845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7405719021964361E-3"/>
                  <c:y val="4.8780487804878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94896331738437E-3"/>
                  <c:y val="-3.25203252032520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3.25203252032520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4.47154471544715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5245106500873533E-3"/>
                  <c:y val="4.7258178012536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'Cash Collection'!$C$7:$C$19</c:f>
              <c:numCache>
                <c:formatCode>mmm\-yy</c:formatCode>
                <c:ptCount val="13"/>
                <c:pt idx="0">
                  <c:v>42948</c:v>
                </c:pt>
                <c:pt idx="1">
                  <c:v>42979</c:v>
                </c:pt>
                <c:pt idx="2">
                  <c:v>43009</c:v>
                </c:pt>
                <c:pt idx="3">
                  <c:v>43040</c:v>
                </c:pt>
                <c:pt idx="4">
                  <c:v>43070</c:v>
                </c:pt>
                <c:pt idx="5">
                  <c:v>43101</c:v>
                </c:pt>
                <c:pt idx="6">
                  <c:v>43132</c:v>
                </c:pt>
                <c:pt idx="7">
                  <c:v>43160</c:v>
                </c:pt>
                <c:pt idx="8">
                  <c:v>43191</c:v>
                </c:pt>
                <c:pt idx="9">
                  <c:v>43221</c:v>
                </c:pt>
                <c:pt idx="10">
                  <c:v>43252</c:v>
                </c:pt>
                <c:pt idx="11">
                  <c:v>43282</c:v>
                </c:pt>
                <c:pt idx="12">
                  <c:v>43313</c:v>
                </c:pt>
              </c:numCache>
            </c:numRef>
          </c:cat>
          <c:val>
            <c:numRef>
              <c:f>'Cash Collection'!$D$7:$D$19</c:f>
              <c:numCache>
                <c:formatCode>"£"#,##0.00</c:formatCode>
                <c:ptCount val="13"/>
                <c:pt idx="0">
                  <c:v>8318460.2299999995</c:v>
                </c:pt>
                <c:pt idx="1">
                  <c:v>8299104.9699999997</c:v>
                </c:pt>
                <c:pt idx="2">
                  <c:v>8298452.7299999995</c:v>
                </c:pt>
                <c:pt idx="3">
                  <c:v>6007635.7199999997</c:v>
                </c:pt>
                <c:pt idx="4">
                  <c:v>5838178.0499999998</c:v>
                </c:pt>
                <c:pt idx="5">
                  <c:v>6008539.4800000004</c:v>
                </c:pt>
                <c:pt idx="6">
                  <c:v>5839750.1099999994</c:v>
                </c:pt>
                <c:pt idx="7">
                  <c:v>6320114.9100000001</c:v>
                </c:pt>
                <c:pt idx="8">
                  <c:v>6017552.1099999994</c:v>
                </c:pt>
                <c:pt idx="9">
                  <c:v>5359451.68</c:v>
                </c:pt>
                <c:pt idx="10">
                  <c:v>7761387.4100000001</c:v>
                </c:pt>
                <c:pt idx="11">
                  <c:v>6123398.1999999983</c:v>
                </c:pt>
                <c:pt idx="12">
                  <c:v>6013068.0700000003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8573696"/>
        <c:axId val="99768576"/>
      </c:barChart>
      <c:dateAx>
        <c:axId val="985736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99768576"/>
        <c:crosses val="autoZero"/>
        <c:auto val="1"/>
        <c:lblOffset val="100"/>
        <c:baseTimeUnit val="months"/>
      </c:dateAx>
      <c:valAx>
        <c:axId val="99768576"/>
        <c:scaling>
          <c:orientation val="minMax"/>
        </c:scaling>
        <c:delete val="0"/>
        <c:axPos val="l"/>
        <c:majorGridlines/>
        <c:numFmt formatCode="&quot;£&quot;#,##0.0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98573696"/>
        <c:crosses val="autoZero"/>
        <c:crossBetween val="between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40329504693091867"/>
          <c:y val="0.92674892772549777"/>
          <c:w val="0.12725957348912725"/>
          <c:h val="7.0167082773189934E-2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/>
              <a:t>Monthly Breakdown of Cash Collected At Payment Due Date</a:t>
            </a:r>
          </a:p>
        </c:rich>
      </c:tx>
      <c:layout>
        <c:manualLayout>
          <c:xMode val="edge"/>
          <c:yMode val="edge"/>
          <c:x val="0.12065087230340836"/>
          <c:y val="4.558403740331787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74000256713273"/>
          <c:y val="0.29197724530995889"/>
          <c:w val="0.82986885492601792"/>
          <c:h val="0.50823473841043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'Cash Collection'!$E$26</c:f>
              <c:strCache>
                <c:ptCount val="1"/>
                <c:pt idx="0">
                  <c:v>PDD Collection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2872454448017148E-3"/>
                  <c:y val="9.78593083658535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4.55840374033178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'Cash Collection'!$C$30:$C$42</c:f>
              <c:numCache>
                <c:formatCode>mmm\-yy</c:formatCode>
                <c:ptCount val="13"/>
                <c:pt idx="0">
                  <c:v>42948</c:v>
                </c:pt>
                <c:pt idx="1">
                  <c:v>42979</c:v>
                </c:pt>
                <c:pt idx="2">
                  <c:v>43009</c:v>
                </c:pt>
                <c:pt idx="3">
                  <c:v>43040</c:v>
                </c:pt>
                <c:pt idx="4">
                  <c:v>43070</c:v>
                </c:pt>
                <c:pt idx="5">
                  <c:v>43101</c:v>
                </c:pt>
                <c:pt idx="6">
                  <c:v>43132</c:v>
                </c:pt>
                <c:pt idx="7">
                  <c:v>43160</c:v>
                </c:pt>
                <c:pt idx="8">
                  <c:v>43191</c:v>
                </c:pt>
                <c:pt idx="9">
                  <c:v>43221</c:v>
                </c:pt>
                <c:pt idx="10">
                  <c:v>43252</c:v>
                </c:pt>
                <c:pt idx="11">
                  <c:v>43282</c:v>
                </c:pt>
                <c:pt idx="12">
                  <c:v>43313</c:v>
                </c:pt>
              </c:numCache>
            </c:numRef>
          </c:cat>
          <c:val>
            <c:numRef>
              <c:f>'Cash Collection'!$E$30:$E$42</c:f>
              <c:numCache>
                <c:formatCode>0.00%</c:formatCode>
                <c:ptCount val="13"/>
                <c:pt idx="0">
                  <c:v>0.99788404470138348</c:v>
                </c:pt>
                <c:pt idx="1">
                  <c:v>0.99457091575984724</c:v>
                </c:pt>
                <c:pt idx="2">
                  <c:v>0.98964953313652249</c:v>
                </c:pt>
                <c:pt idx="3">
                  <c:v>0.99430315491898713</c:v>
                </c:pt>
                <c:pt idx="4">
                  <c:v>0.99568184461246434</c:v>
                </c:pt>
                <c:pt idx="5">
                  <c:v>0.99512679577167384</c:v>
                </c:pt>
                <c:pt idx="6">
                  <c:v>0.95449950169186282</c:v>
                </c:pt>
                <c:pt idx="7">
                  <c:v>0.98956815644353524</c:v>
                </c:pt>
                <c:pt idx="8">
                  <c:v>0.73471997569456871</c:v>
                </c:pt>
                <c:pt idx="9">
                  <c:v>0.96074381810640763</c:v>
                </c:pt>
                <c:pt idx="10">
                  <c:v>0.97784209434276903</c:v>
                </c:pt>
                <c:pt idx="11">
                  <c:v>0.96276964316970304</c:v>
                </c:pt>
                <c:pt idx="12">
                  <c:v>0.99814978312726799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52384"/>
        <c:axId val="7832704"/>
      </c:barChart>
      <c:catAx>
        <c:axId val="755238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7832704"/>
        <c:crosses val="autoZero"/>
        <c:auto val="0"/>
        <c:lblAlgn val="ctr"/>
        <c:lblOffset val="100"/>
        <c:noMultiLvlLbl val="1"/>
      </c:catAx>
      <c:valAx>
        <c:axId val="7832704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% Of Cash Collected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7552384"/>
        <c:crosses val="autoZero"/>
        <c:crossBetween val="between"/>
        <c:majorUnit val="0.1"/>
        <c:minorUnit val="1.0000000000000002E-3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50942111156847381"/>
          <c:y val="0.89855721137677069"/>
          <c:w val="0.19827984402455595"/>
          <c:h val="8.2429220014048496E-2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b="1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GB" sz="1100"/>
              <a:t>Monthly</a:t>
            </a:r>
            <a:r>
              <a:rPr lang="en-GB" sz="1100" baseline="0"/>
              <a:t> Breakdown of Cash Collected At Payment Due Date + 3</a:t>
            </a:r>
            <a:endParaRPr lang="en-GB" sz="1100"/>
          </a:p>
        </c:rich>
      </c:tx>
      <c:layout>
        <c:manualLayout>
          <c:xMode val="edge"/>
          <c:yMode val="edge"/>
          <c:x val="0.33845478130262618"/>
          <c:y val="3.27391683497575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487724748692129"/>
          <c:y val="0.16407345920711613"/>
          <c:w val="0.84249040298534117"/>
          <c:h val="0.6214751866935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'Cash Collection'!$G$26</c:f>
              <c:strCache>
                <c:ptCount val="1"/>
                <c:pt idx="0">
                  <c:v>PDD+3 Collection%</c:v>
                </c:pt>
              </c:strCache>
            </c:strRef>
          </c:tx>
          <c:invertIfNegative val="0"/>
          <c:cat>
            <c:numRef>
              <c:f>'Cash Collection'!$C$30:$C$42</c:f>
              <c:numCache>
                <c:formatCode>mmm\-yy</c:formatCode>
                <c:ptCount val="13"/>
                <c:pt idx="0">
                  <c:v>42948</c:v>
                </c:pt>
                <c:pt idx="1">
                  <c:v>42979</c:v>
                </c:pt>
                <c:pt idx="2">
                  <c:v>43009</c:v>
                </c:pt>
                <c:pt idx="3">
                  <c:v>43040</c:v>
                </c:pt>
                <c:pt idx="4">
                  <c:v>43070</c:v>
                </c:pt>
                <c:pt idx="5">
                  <c:v>43101</c:v>
                </c:pt>
                <c:pt idx="6">
                  <c:v>43132</c:v>
                </c:pt>
                <c:pt idx="7">
                  <c:v>43160</c:v>
                </c:pt>
                <c:pt idx="8">
                  <c:v>43191</c:v>
                </c:pt>
                <c:pt idx="9">
                  <c:v>43221</c:v>
                </c:pt>
                <c:pt idx="10">
                  <c:v>43252</c:v>
                </c:pt>
                <c:pt idx="11">
                  <c:v>43282</c:v>
                </c:pt>
                <c:pt idx="12">
                  <c:v>43313</c:v>
                </c:pt>
              </c:numCache>
            </c:numRef>
          </c:cat>
          <c:val>
            <c:numRef>
              <c:f>'Cash Collection'!$G$30:$G$42</c:f>
              <c:numCache>
                <c:formatCode>0.00%</c:formatCode>
                <c:ptCount val="13"/>
                <c:pt idx="0">
                  <c:v>0.99814164045116804</c:v>
                </c:pt>
                <c:pt idx="1">
                  <c:v>0.99583910191221503</c:v>
                </c:pt>
                <c:pt idx="2">
                  <c:v>0.99903066508158567</c:v>
                </c:pt>
                <c:pt idx="3">
                  <c:v>0.99945098701823432</c:v>
                </c:pt>
                <c:pt idx="4">
                  <c:v>0.99999845499744577</c:v>
                </c:pt>
                <c:pt idx="5">
                  <c:v>0.99990031853797512</c:v>
                </c:pt>
                <c:pt idx="6">
                  <c:v>0.99808909631580123</c:v>
                </c:pt>
                <c:pt idx="7">
                  <c:v>1</c:v>
                </c:pt>
                <c:pt idx="8">
                  <c:v>0.9768563516436255</c:v>
                </c:pt>
                <c:pt idx="9">
                  <c:v>0.99946579236628186</c:v>
                </c:pt>
                <c:pt idx="10">
                  <c:v>0.99237934187851606</c:v>
                </c:pt>
                <c:pt idx="11">
                  <c:v>0.99843393656809742</c:v>
                </c:pt>
                <c:pt idx="12">
                  <c:v>0.99959428365493286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6138624"/>
        <c:axId val="7802880"/>
      </c:barChart>
      <c:dateAx>
        <c:axId val="12613862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7802880"/>
        <c:crosses val="autoZero"/>
        <c:auto val="1"/>
        <c:lblOffset val="100"/>
        <c:baseTimeUnit val="months"/>
      </c:dateAx>
      <c:valAx>
        <c:axId val="7802880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% Of</a:t>
                </a:r>
                <a:r>
                  <a:rPr lang="en-GB" baseline="0"/>
                  <a:t> Cash Collected</a:t>
                </a:r>
                <a:endParaRPr lang="en-GB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26138624"/>
        <c:crosses val="autoZero"/>
        <c:crossBetween val="between"/>
        <c:majorUnit val="0.1"/>
        <c:minorUnit val="1.0000000000000002E-3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47624725480743479"/>
          <c:y val="0.86782135513566805"/>
          <c:w val="0.24484118056671492"/>
          <c:h val="0.12762279320517358"/>
        </c:manualLayout>
      </c:layout>
      <c:overlay val="0"/>
      <c:txPr>
        <a:bodyPr/>
        <a:lstStyle/>
        <a:p>
          <a:pPr rtl="0">
            <a:defRPr b="1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No. of Failure to Pay Notices Issued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6012331791859344E-2"/>
          <c:y val="0.1299886993292505"/>
          <c:w val="0.90250585343498735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FTPN!$D$4</c:f>
              <c:strCache>
                <c:ptCount val="1"/>
                <c:pt idx="0">
                  <c:v>No. of Failure to Pay Notices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FTPN!$C$8:$C$20</c:f>
              <c:numCache>
                <c:formatCode>mmm\-yy</c:formatCode>
                <c:ptCount val="13"/>
                <c:pt idx="0">
                  <c:v>42948</c:v>
                </c:pt>
                <c:pt idx="1">
                  <c:v>42979</c:v>
                </c:pt>
                <c:pt idx="2">
                  <c:v>43009</c:v>
                </c:pt>
                <c:pt idx="3">
                  <c:v>43040</c:v>
                </c:pt>
                <c:pt idx="4">
                  <c:v>43070</c:v>
                </c:pt>
                <c:pt idx="5">
                  <c:v>43101</c:v>
                </c:pt>
                <c:pt idx="6">
                  <c:v>43132</c:v>
                </c:pt>
                <c:pt idx="7">
                  <c:v>43160</c:v>
                </c:pt>
                <c:pt idx="8">
                  <c:v>43191</c:v>
                </c:pt>
                <c:pt idx="9">
                  <c:v>43221</c:v>
                </c:pt>
                <c:pt idx="10">
                  <c:v>43252</c:v>
                </c:pt>
                <c:pt idx="11">
                  <c:v>43282</c:v>
                </c:pt>
                <c:pt idx="12">
                  <c:v>43313</c:v>
                </c:pt>
              </c:numCache>
            </c:numRef>
          </c:cat>
          <c:val>
            <c:numRef>
              <c:f>FTPN!$D$8:$D$20</c:f>
              <c:numCache>
                <c:formatCode>0</c:formatCode>
                <c:ptCount val="13"/>
                <c:pt idx="0">
                  <c:v>10</c:v>
                </c:pt>
                <c:pt idx="1">
                  <c:v>15</c:v>
                </c:pt>
                <c:pt idx="2">
                  <c:v>17</c:v>
                </c:pt>
                <c:pt idx="3">
                  <c:v>14</c:v>
                </c:pt>
                <c:pt idx="4">
                  <c:v>11</c:v>
                </c:pt>
                <c:pt idx="5">
                  <c:v>9</c:v>
                </c:pt>
                <c:pt idx="6">
                  <c:v>26</c:v>
                </c:pt>
                <c:pt idx="7">
                  <c:v>18</c:v>
                </c:pt>
                <c:pt idx="8">
                  <c:v>22</c:v>
                </c:pt>
                <c:pt idx="9">
                  <c:v>18</c:v>
                </c:pt>
                <c:pt idx="10">
                  <c:v>31</c:v>
                </c:pt>
                <c:pt idx="11">
                  <c:v>10</c:v>
                </c:pt>
                <c:pt idx="12">
                  <c:v>12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5927808"/>
        <c:axId val="125929344"/>
      </c:barChart>
      <c:dateAx>
        <c:axId val="1259278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25929344"/>
        <c:crosses val="autoZero"/>
        <c:auto val="1"/>
        <c:lblOffset val="100"/>
        <c:baseTimeUnit val="months"/>
      </c:dateAx>
      <c:valAx>
        <c:axId val="125929344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No.</a:t>
                </a:r>
                <a:r>
                  <a:rPr lang="en-GB" baseline="0"/>
                  <a:t> of Failure to pay notices issued	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0"/>
              <c:y val="0.1531368474773986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25927808"/>
        <c:crosses val="autoZero"/>
        <c:crossBetween val="between"/>
        <c:majorUnit val="10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39015839686705828"/>
          <c:y val="0.9369079508148298"/>
          <c:w val="0.34105853434987293"/>
          <c:h val="6.0569043452901719E-2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100"/>
              <a:t>Value of Failure to Pay Notices Issued</a:t>
            </a:r>
            <a:r>
              <a:rPr lang="en-US"/>
              <a:t> </a:t>
            </a:r>
          </a:p>
        </c:rich>
      </c:tx>
      <c:layout>
        <c:manualLayout>
          <c:xMode val="edge"/>
          <c:yMode val="edge"/>
          <c:x val="0.31257142857142856"/>
          <c:y val="9.259259259259258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618164396117151"/>
          <c:y val="0.10221092155147274"/>
          <c:w val="0.81361696454609844"/>
          <c:h val="0.72625364537766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FTPN!$D$24</c:f>
              <c:strCache>
                <c:ptCount val="1"/>
                <c:pt idx="0">
                  <c:v>Value of Failure to Pay Notices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0"/>
                  <c:y val="3.6144578313253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FTPN!$C$28:$C$40</c:f>
              <c:numCache>
                <c:formatCode>mmm\-yy</c:formatCode>
                <c:ptCount val="13"/>
                <c:pt idx="0">
                  <c:v>42948</c:v>
                </c:pt>
                <c:pt idx="1">
                  <c:v>42979</c:v>
                </c:pt>
                <c:pt idx="2">
                  <c:v>43009</c:v>
                </c:pt>
                <c:pt idx="3">
                  <c:v>43040</c:v>
                </c:pt>
                <c:pt idx="4">
                  <c:v>43070</c:v>
                </c:pt>
                <c:pt idx="5">
                  <c:v>43101</c:v>
                </c:pt>
                <c:pt idx="6">
                  <c:v>43132</c:v>
                </c:pt>
                <c:pt idx="7">
                  <c:v>43160</c:v>
                </c:pt>
                <c:pt idx="8">
                  <c:v>43191</c:v>
                </c:pt>
                <c:pt idx="9">
                  <c:v>43221</c:v>
                </c:pt>
                <c:pt idx="10">
                  <c:v>43252</c:v>
                </c:pt>
                <c:pt idx="11">
                  <c:v>43282</c:v>
                </c:pt>
                <c:pt idx="12">
                  <c:v>43313</c:v>
                </c:pt>
              </c:numCache>
            </c:numRef>
          </c:cat>
          <c:val>
            <c:numRef>
              <c:f>FTPN!$D$28:$D$40</c:f>
              <c:numCache>
                <c:formatCode>"£"#,##0.00</c:formatCode>
                <c:ptCount val="13"/>
                <c:pt idx="0">
                  <c:v>22536.49</c:v>
                </c:pt>
                <c:pt idx="1">
                  <c:v>44871.55</c:v>
                </c:pt>
                <c:pt idx="2">
                  <c:v>92365.23</c:v>
                </c:pt>
                <c:pt idx="3">
                  <c:v>34224.57</c:v>
                </c:pt>
                <c:pt idx="4">
                  <c:v>25208.959999999999</c:v>
                </c:pt>
                <c:pt idx="5">
                  <c:v>11799.01</c:v>
                </c:pt>
                <c:pt idx="6">
                  <c:v>258360.15</c:v>
                </c:pt>
                <c:pt idx="7">
                  <c:v>41281.07</c:v>
                </c:pt>
                <c:pt idx="8">
                  <c:v>1596948.04</c:v>
                </c:pt>
                <c:pt idx="9">
                  <c:v>217091.42</c:v>
                </c:pt>
                <c:pt idx="10">
                  <c:v>171962.82</c:v>
                </c:pt>
                <c:pt idx="11">
                  <c:v>228124.12</c:v>
                </c:pt>
                <c:pt idx="12">
                  <c:v>27897.119999999999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6261120"/>
        <c:axId val="126262656"/>
      </c:barChart>
      <c:dateAx>
        <c:axId val="1262611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126262656"/>
        <c:crosses val="autoZero"/>
        <c:auto val="1"/>
        <c:lblOffset val="100"/>
        <c:baseTimeUnit val="months"/>
      </c:dateAx>
      <c:valAx>
        <c:axId val="126262656"/>
        <c:scaling>
          <c:orientation val="minMax"/>
          <c:max val="290000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Value  of Failure to pay notices issued	</a:t>
                </a:r>
              </a:p>
            </c:rich>
          </c:tx>
          <c:layout>
            <c:manualLayout>
              <c:xMode val="edge"/>
              <c:yMode val="edge"/>
              <c:x val="0"/>
              <c:y val="0.15313684747739867"/>
            </c:manualLayout>
          </c:layout>
          <c:overlay val="0"/>
        </c:title>
        <c:numFmt formatCode="&quot;£&quot;#,##0.00" sourceLinked="1"/>
        <c:majorTickMark val="out"/>
        <c:minorTickMark val="none"/>
        <c:tickLblPos val="nextTo"/>
        <c:crossAx val="126261120"/>
        <c:crosses val="autoZero"/>
        <c:crossBetween val="between"/>
        <c:majorUnit val="19900"/>
        <c:minorUnit val="200"/>
      </c:valAx>
      <c:spPr>
        <a:solidFill>
          <a:schemeClr val="bg2">
            <a:lumMod val="75000"/>
          </a:schemeClr>
        </a:solidFill>
      </c:spPr>
    </c:plotArea>
    <c:legend>
      <c:legendPos val="r"/>
      <c:layout>
        <c:manualLayout>
          <c:xMode val="edge"/>
          <c:yMode val="edge"/>
          <c:x val="0.40982454557077214"/>
          <c:y val="0.94127276758809353"/>
          <c:w val="0.34105853434987293"/>
          <c:h val="5.6546603976706689E-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b="1"/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GB" sz="1100"/>
              <a:t>DSC</a:t>
            </a:r>
            <a:r>
              <a:rPr lang="en-GB" sz="1100" baseline="0"/>
              <a:t> / UUA / Third Party Customers</a:t>
            </a:r>
            <a:endParaRPr lang="en-GB" sz="1100"/>
          </a:p>
        </c:rich>
      </c:tx>
      <c:layout>
        <c:manualLayout>
          <c:xMode val="edge"/>
          <c:yMode val="edge"/>
          <c:x val="0.31634442683571051"/>
          <c:y val="2.136752136752136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987236397569058"/>
          <c:y val="0.12162756061522324"/>
          <c:w val="0.55566240481848683"/>
          <c:h val="0.84249799147817084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6.837480899699569E-2"/>
                  <c:y val="0.1025251232948750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5049177749970896"/>
                  <c:y val="-0.298906888623727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9.9267621189006269E-2"/>
                  <c:y val="0.1738373583412446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Security!$C$12:$C$15</c:f>
              <c:strCache>
                <c:ptCount val="4"/>
                <c:pt idx="0">
                  <c:v>Secured - Exposure underwritten by a third party ie. LOC/PCG</c:v>
                </c:pt>
                <c:pt idx="1">
                  <c:v>Unsecured - Supported by a Published Credit Rating</c:v>
                </c:pt>
                <c:pt idx="2">
                  <c:v>Unsecured - Exposure less than £150, not supported by a Published Credit Rating</c:v>
                </c:pt>
                <c:pt idx="3">
                  <c:v>Unsecured - Payments Upfront</c:v>
                </c:pt>
              </c:strCache>
            </c:strRef>
          </c:cat>
          <c:val>
            <c:numRef>
              <c:f>Security!$D$12:$D$15</c:f>
              <c:numCache>
                <c:formatCode>General</c:formatCode>
                <c:ptCount val="4"/>
                <c:pt idx="0">
                  <c:v>5</c:v>
                </c:pt>
                <c:pt idx="1">
                  <c:v>283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2"/>
      </c:pieChart>
    </c:plotArea>
    <c:legend>
      <c:legendPos val="r"/>
      <c:layout>
        <c:manualLayout>
          <c:xMode val="edge"/>
          <c:yMode val="edge"/>
          <c:x val="0.7976972126950389"/>
          <c:y val="0.10933216681248177"/>
          <c:w val="0.20230278730496112"/>
          <c:h val="0.89066783318751819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0.71776</cdr:x>
      <cdr:y>0.04372</cdr:y>
    </cdr:from>
    <cdr:to>
      <cdr:x>0.8553</cdr:x>
      <cdr:y>0.1011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72019" y="152403"/>
          <a:ext cx="914428" cy="20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b="1"/>
            <a:t>£</a:t>
          </a:r>
          <a:r>
            <a:rPr lang="en-GB" sz="1000" b="1"/>
            <a:t>1,596,948.04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5915AD2-10A0-4F07-9C90-55F5737F54B9}" type="datetime1">
              <a:rPr lang="en-GB"/>
              <a:pPr>
                <a:defRPr/>
              </a:pPr>
              <a:t>20/09/2018</a:t>
            </a:fld>
            <a:endParaRPr lang="en-GB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B2C83C7-81E3-4FFC-ABB8-6C2E0AC39E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398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0" y="3166374"/>
            <a:ext cx="9144000" cy="9715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ctr">
              <a:defRPr sz="400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3759882"/>
            <a:ext cx="9144000" cy="956574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CCCCFF"/>
                </a:solidFill>
                <a:effectLst/>
              </a:defRPr>
            </a:lvl1pPr>
          </a:lstStyle>
          <a:p>
            <a:pPr lvl="0"/>
            <a:r>
              <a:rPr lang="en-GB" noProof="0" dirty="0" smtClean="0"/>
              <a:t>Click to edit Master subtitle style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D9C5-17AE-4038-9F2D-B14BAC7D8A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6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1870045"/>
            <a:ext cx="7772400" cy="670322"/>
          </a:xfrm>
        </p:spPr>
        <p:txBody>
          <a:bodyPr/>
          <a:lstStyle>
            <a:lvl1pPr algn="ctr">
              <a:defRPr sz="3600">
                <a:solidFill>
                  <a:srgbClr val="68AEE0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11560" y="2517745"/>
            <a:ext cx="6400800" cy="59412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dirty="0" smtClean="0"/>
              <a:t>Click to edit Master subtitle style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A87E4-1071-4181-ADC0-8B22760010C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100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" y="-42360"/>
            <a:ext cx="8688388" cy="723900"/>
          </a:xfrm>
        </p:spPr>
        <p:txBody>
          <a:bodyPr/>
          <a:lstStyle>
            <a:lvl1pPr algn="l">
              <a:defRPr sz="3000">
                <a:solidFill>
                  <a:srgbClr val="1D3E6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1540"/>
            <a:ext cx="8686800" cy="34563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480B0-6847-4D27-B3EC-F99462D2DA1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89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5425" y="-42863"/>
            <a:ext cx="868838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681040"/>
            <a:ext cx="8686800" cy="340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2C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537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5401" y="4731546"/>
            <a:ext cx="4200525" cy="1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1D3E61"/>
                </a:solidFill>
              </a:defRPr>
            </a:lvl1pPr>
          </a:lstStyle>
          <a:p>
            <a:pPr>
              <a:defRPr/>
            </a:pPr>
            <a:fld id="{AF429D2F-F2C8-4089-BC92-4AD68084899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5381" name="Rectangle 2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331913" y="4675585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0" r:id="rId2"/>
    <p:sldLayoutId id="2147484061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D3E6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2400">
          <a:solidFill>
            <a:srgbClr val="3E5AA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2000">
          <a:solidFill>
            <a:srgbClr val="3E5AA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>
          <a:solidFill>
            <a:srgbClr val="3E5AA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rgbClr val="3E5AA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rgbClr val="3E5AA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2C8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05520" y="2067696"/>
            <a:ext cx="7772400" cy="14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smtClean="0">
                <a:solidFill>
                  <a:schemeClr val="accent1"/>
                </a:solidFill>
                <a:latin typeface="Arial"/>
              </a:rPr>
              <a:t>DSC Credit Committee Operational Stats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noProof="0" dirty="0" smtClean="0">
                <a:solidFill>
                  <a:schemeClr val="accent1"/>
                </a:solidFill>
                <a:latin typeface="Arial"/>
              </a:rPr>
              <a:t>August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/>
          <p:cNvSpPr txBox="1"/>
          <p:nvPr/>
        </p:nvSpPr>
        <p:spPr>
          <a:xfrm>
            <a:off x="408645" y="4198030"/>
            <a:ext cx="8321947" cy="4857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kern="0" dirty="0">
                <a:solidFill>
                  <a:sysClr val="windowText" lastClr="000000"/>
                </a:solidFill>
                <a:latin typeface="Calibri"/>
              </a:rPr>
              <a:t>The above graph is a monthly breakdown of the monthly figures that were due for collection in a month.</a:t>
            </a:r>
          </a:p>
          <a:p>
            <a:endParaRPr lang="en-GB" sz="1100" baseline="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219526"/>
              </p:ext>
            </p:extLst>
          </p:nvPr>
        </p:nvGraphicFramePr>
        <p:xfrm>
          <a:off x="400050" y="627534"/>
          <a:ext cx="8330542" cy="3569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3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25" y="4143486"/>
            <a:ext cx="8589650" cy="516496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Text" lastClr="000000"/>
            </a:solidFill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The above graph is a monthly breakdown of the monthly figures that were collected on payment due date.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827584" y="0"/>
            <a:ext cx="8688388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68AEE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640595"/>
              </p:ext>
            </p:extLst>
          </p:nvPr>
        </p:nvGraphicFramePr>
        <p:xfrm>
          <a:off x="284098" y="635000"/>
          <a:ext cx="8580502" cy="3507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945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25" y="3976476"/>
            <a:ext cx="8786053" cy="693712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Text" lastClr="000000"/>
            </a:solidFill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above graph is a monthly breakdown of the monthly figures that were collected on payment due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 + 3 days. </a:t>
            </a:r>
            <a:endParaRPr kumimoji="0" lang="en-GB" sz="1400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5425" y="0"/>
            <a:ext cx="8688388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68AEE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333157"/>
              </p:ext>
            </p:extLst>
          </p:nvPr>
        </p:nvGraphicFramePr>
        <p:xfrm>
          <a:off x="228600" y="652934"/>
          <a:ext cx="8788400" cy="331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009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 bwMode="auto">
          <a:xfrm>
            <a:off x="225425" y="123478"/>
            <a:ext cx="868838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en-GB" sz="2400" kern="0" dirty="0" smtClean="0">
                <a:solidFill>
                  <a:schemeClr val="tx1"/>
                </a:solidFill>
              </a:rPr>
              <a:t>Failure to Pay Notices Issued</a:t>
            </a:r>
            <a:br>
              <a:rPr lang="en-GB" sz="2400" kern="0" dirty="0" smtClean="0">
                <a:solidFill>
                  <a:schemeClr val="tx1"/>
                </a:solidFill>
              </a:rPr>
            </a:br>
            <a:endParaRPr lang="en-GB" sz="2400" kern="0" dirty="0">
              <a:solidFill>
                <a:schemeClr val="tx1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0052722"/>
              </p:ext>
            </p:extLst>
          </p:nvPr>
        </p:nvGraphicFramePr>
        <p:xfrm>
          <a:off x="103808" y="627534"/>
          <a:ext cx="8875091" cy="2045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785915"/>
              </p:ext>
            </p:extLst>
          </p:nvPr>
        </p:nvGraphicFramePr>
        <p:xfrm>
          <a:off x="103807" y="2673351"/>
          <a:ext cx="8875091" cy="2435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46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 bwMode="auto">
          <a:xfrm>
            <a:off x="225425" y="80341"/>
            <a:ext cx="8688388" cy="76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68AEE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en-GB" dirty="0" smtClean="0">
                <a:solidFill>
                  <a:schemeClr val="tx1"/>
                </a:solidFill>
              </a:rPr>
              <a:t>Exposure</a:t>
            </a:r>
            <a:r>
              <a:rPr lang="en-GB" sz="2400" kern="0" dirty="0" smtClean="0">
                <a:solidFill>
                  <a:schemeClr val="tx1"/>
                </a:solidFill>
              </a:rPr>
              <a:t/>
            </a:r>
            <a:br>
              <a:rPr lang="en-GB" sz="2400" kern="0" dirty="0" smtClean="0">
                <a:solidFill>
                  <a:schemeClr val="tx1"/>
                </a:solidFill>
              </a:rPr>
            </a:br>
            <a:endParaRPr lang="en-GB" sz="2400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766759"/>
              </p:ext>
            </p:extLst>
          </p:nvPr>
        </p:nvGraphicFramePr>
        <p:xfrm>
          <a:off x="683568" y="627534"/>
          <a:ext cx="784887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76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oserve templates">
  <a:themeElements>
    <a:clrScheme name="Xoserve Colour Scheme">
      <a:dk1>
        <a:srgbClr val="000000"/>
      </a:dk1>
      <a:lt1>
        <a:srgbClr val="FFFFFF"/>
      </a:lt1>
      <a:dk2>
        <a:srgbClr val="1D3E61"/>
      </a:dk2>
      <a:lt2>
        <a:srgbClr val="DCDDDE"/>
      </a:lt2>
      <a:accent1>
        <a:srgbClr val="3E5AA8"/>
      </a:accent1>
      <a:accent2>
        <a:srgbClr val="84B8DA"/>
      </a:accent2>
      <a:accent3>
        <a:srgbClr val="56CF9E"/>
      </a:accent3>
      <a:accent4>
        <a:srgbClr val="F5835D"/>
      </a:accent4>
      <a:accent5>
        <a:srgbClr val="B1D6E8"/>
      </a:accent5>
      <a:accent6>
        <a:srgbClr val="2B80B1"/>
      </a:accent6>
      <a:hlink>
        <a:srgbClr val="D2232A"/>
      </a:hlink>
      <a:folHlink>
        <a:srgbClr val="9CCB3B"/>
      </a:folHlink>
    </a:clrScheme>
    <a:fontScheme name="xoserve templat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xoserve templates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oserve templates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oserve template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oserve templates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oserve templates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 xmlns="2a985eae-c12e-416e-9833-85f34b1ee04e">
      <Url>http://infonet2/sites/XOServe/Pages/Our_Business_CorporateIdentity.aspx</Url>
      <Description>Corporate Identity</Description>
    </Tags>
    <Image_x0020_Group xmlns="2a985eae-c12e-416e-9833-85f34b1ee04e">Document</Image_x0020_Group>
    <Department xmlns="2a985eae-c12e-416e-9833-85f34b1ee04e">Communications</Departmen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027A3842200A4881B078E78C741B39" ma:contentTypeVersion="3" ma:contentTypeDescription="Create a new document." ma:contentTypeScope="" ma:versionID="6fb8bd99a2b914b1d1dd27695f53efc1">
  <xsd:schema xmlns:xsd="http://www.w3.org/2001/XMLSchema" xmlns:p="http://schemas.microsoft.com/office/2006/metadata/properties" xmlns:ns2="2a985eae-c12e-416e-9833-85f34b1ee04e" targetNamespace="http://schemas.microsoft.com/office/2006/metadata/properties" ma:root="true" ma:fieldsID="5b9596359f36dd66c11bae1f87653c13" ns2:_="">
    <xsd:import namespace="2a985eae-c12e-416e-9833-85f34b1ee04e"/>
    <xsd:element name="properties">
      <xsd:complexType>
        <xsd:sequence>
          <xsd:element name="documentManagement">
            <xsd:complexType>
              <xsd:all>
                <xsd:element ref="ns2:Department"/>
                <xsd:element ref="ns2:Tags"/>
                <xsd:element ref="ns2:Image_x0020_Group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2a985eae-c12e-416e-9833-85f34b1ee04e" elementFormDefault="qualified">
    <xsd:import namespace="http://schemas.microsoft.com/office/2006/documentManagement/types"/>
    <xsd:element name="Department" ma:index="8" ma:displayName="Department" ma:default="Other" ma:description="Please enter the department that this document is relevant to" ma:format="Dropdown" ma:internalName="Department">
      <xsd:simpleType>
        <xsd:restriction base="dms:Choice">
          <xsd:enumeration value="Archive"/>
          <xsd:enumeration value="BCM"/>
          <xsd:enumeration value="Communications"/>
          <xsd:enumeration value="CSR"/>
          <xsd:enumeration value="Operations"/>
          <xsd:enumeration value="Finance &amp; Business Services"/>
          <xsd:enumeration value="Finance (Reporting)"/>
          <xsd:enumeration value="Human Resources"/>
          <xsd:enumeration value="Legal &amp; Compliance"/>
          <xsd:enumeration value="Our Business"/>
          <xsd:enumeration value="Projects &amp; Change"/>
          <xsd:enumeration value="Strategy &amp; Development"/>
          <xsd:enumeration value="UNISON"/>
          <xsd:enumeration value="Other"/>
          <xsd:enumeration value="Images"/>
        </xsd:restriction>
      </xsd:simpleType>
    </xsd:element>
    <xsd:element name="Tags" ma:index="9" ma:displayName="Publishing Location" ma:description="Primary page to be published on" ma:format="Hyperlink" ma:internalName="Tags">
      <xsd:complexType>
        <xsd:complexContent>
          <xsd:extension base="dms:URL">
            <xsd:sequence>
              <xsd:element name="Url" type="dms:ValidUrl"/>
              <xsd:element name="Description" type="xsd:string"/>
            </xsd:sequence>
          </xsd:extension>
        </xsd:complexContent>
      </xsd:complexType>
    </xsd:element>
    <xsd:element name="Image_x0020_Group" ma:index="10" nillable="true" ma:displayName="Group" ma:default="Document" ma:format="Dropdown" ma:internalName="Image_x0020_Group">
      <xsd:simpleType>
        <xsd:restriction base="dms:Choice">
          <xsd:enumeration value="Document"/>
          <xsd:enumeration value="Form"/>
          <xsd:enumeration value="Newsletter"/>
          <xsd:enumeration value="Staff"/>
          <xsd:enumeration value="Clipart"/>
          <xsd:enumeration value="Logo"/>
          <xsd:enumeration value="Background"/>
          <xsd:enumeration value="Charity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545E1A-EA83-463B-B744-ADE3D05E8049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2a985eae-c12e-416e-9833-85f34b1ee04e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C7852B6-C231-462B-AC9A-6F2190470C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985eae-c12e-416e-9833-85f34b1ee04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48BF2A29-2C2F-44EF-BF41-193292EB7A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3414</TotalTime>
  <Words>181</Words>
  <Application>Microsoft Office PowerPoint</Application>
  <PresentationFormat>On-screen Show (16:9)</PresentationFormat>
  <Paragraphs>37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xoserve templates</vt:lpstr>
      <vt:lpstr>PowerPoint Presentation</vt:lpstr>
      <vt:lpstr>PowerPoint Presentation</vt:lpstr>
      <vt:lpstr>PowerPoint Presentation</vt:lpstr>
      <vt:lpstr>PowerPoint Presentation</vt:lpstr>
      <vt:lpstr>Failure to Pay Notices Issued </vt:lpstr>
      <vt:lpstr>Exposure </vt:lpstr>
    </vt:vector>
  </TitlesOfParts>
  <Company>DC Freelance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has been achieved since last meeting?</dc:title>
  <dc:creator>Simon Clements</dc:creator>
  <cp:lastModifiedBy>National Grid</cp:lastModifiedBy>
  <cp:revision>161</cp:revision>
  <cp:lastPrinted>2018-05-16T11:06:15Z</cp:lastPrinted>
  <dcterms:created xsi:type="dcterms:W3CDTF">2011-09-20T14:58:41Z</dcterms:created>
  <dcterms:modified xsi:type="dcterms:W3CDTF">2018-09-20T09:29:05Z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_AdHocReviewCycleID">
    <vt:i4>199622382</vt:i4>
  </property>
  <property fmtid="{D5CDD505-2E9C-101B-9397-08002B2CF9AE}" pid="4" name="_NewReviewCycle">
    <vt:lpwstr/>
  </property>
  <property fmtid="{D5CDD505-2E9C-101B-9397-08002B2CF9AE}" pid="5" name="_EmailSubject">
    <vt:lpwstr>DSC Credit Committee Operational Report September 2018 Meeting</vt:lpwstr>
  </property>
  <property fmtid="{D5CDD505-2E9C-101B-9397-08002B2CF9AE}" pid="6" name="_AuthorEmail">
    <vt:lpwstr>sandra.dworkin@xoserve.com</vt:lpwstr>
  </property>
  <property fmtid="{D5CDD505-2E9C-101B-9397-08002B2CF9AE}" pid="7" name="_AuthorEmailDisplayName">
    <vt:lpwstr>Dworkin, Sandra</vt:lpwstr>
  </property>
  <property fmtid="{D5CDD505-2E9C-101B-9397-08002B2CF9AE}" pid="8" name="ContentTypeId">
    <vt:lpwstr>0x010100EC027A3842200A4881B078E78C741B39</vt:lpwstr>
  </property>
  <property fmtid="{D5CDD505-2E9C-101B-9397-08002B2CF9AE}" pid="9" name="_PreviousAdHocReviewCycleID">
    <vt:i4>904095187</vt:i4>
  </property>
</Properties>
</file>