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6"/>
  </p:notesMasterIdLst>
  <p:handoutMasterIdLst>
    <p:handoutMasterId r:id="rId17"/>
  </p:handoutMasterIdLst>
  <p:sldIdLst>
    <p:sldId id="309" r:id="rId6"/>
    <p:sldId id="350" r:id="rId7"/>
    <p:sldId id="362" r:id="rId8"/>
    <p:sldId id="373" r:id="rId9"/>
    <p:sldId id="370" r:id="rId10"/>
    <p:sldId id="364" r:id="rId11"/>
    <p:sldId id="360" r:id="rId12"/>
    <p:sldId id="348" r:id="rId13"/>
    <p:sldId id="367" r:id="rId14"/>
    <p:sldId id="372" r:id="rId15"/>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DD4109-B0B3-9D43-BB2A-D15041D2EA19}" v="779" dt="2018-08-24T09:44:23.834"/>
    <p1510:client id="{0F7CAD63-E758-4541-8971-58C857A0CA13}" v="93" dt="2018-08-23T16:23:11.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9" autoAdjust="0"/>
    <p:restoredTop sz="92732" autoAdjust="0"/>
  </p:normalViewPr>
  <p:slideViewPr>
    <p:cSldViewPr snapToObjects="1">
      <p:cViewPr varScale="1">
        <p:scale>
          <a:sx n="120" d="100"/>
          <a:sy n="120" d="100"/>
        </p:scale>
        <p:origin x="1296"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pos="2141"/>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04/10/2018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04/10/2018</a:t>
            </a:fld>
            <a:endParaRPr lang="en-GB"/>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a:p>
        </p:txBody>
      </p:sp>
    </p:spTree>
    <p:extLst>
      <p:ext uri="{BB962C8B-B14F-4D97-AF65-F5344CB8AC3E}">
        <p14:creationId xmlns:p14="http://schemas.microsoft.com/office/powerpoint/2010/main" val="1623049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
        <p:nvSpPr>
          <p:cNvPr id="6" name="TextBox 5"/>
          <p:cNvSpPr txBox="1"/>
          <p:nvPr userDrawn="1"/>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package" Target="../embeddings/Microsoft_Excel_Worksheet1.xlsx"/><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499742"/>
            <a:ext cx="8136904" cy="1152128"/>
          </a:xfrm>
        </p:spPr>
        <p:txBody>
          <a:bodyPr/>
          <a:lstStyle/>
          <a:p>
            <a:r>
              <a:rPr lang="en-GB" dirty="0">
                <a:solidFill>
                  <a:srgbClr val="3E5AA8"/>
                </a:solidFill>
              </a:rPr>
              <a:t>Amendment Invoice Task Force Progress Report</a:t>
            </a:r>
          </a:p>
        </p:txBody>
      </p:sp>
      <p:sp>
        <p:nvSpPr>
          <p:cNvPr id="4099" name="Subtitle 2"/>
          <p:cNvSpPr>
            <a:spLocks noGrp="1"/>
          </p:cNvSpPr>
          <p:nvPr>
            <p:ph type="subTitle" sz="quarter" idx="1"/>
          </p:nvPr>
        </p:nvSpPr>
        <p:spPr>
          <a:xfrm>
            <a:off x="0" y="4083918"/>
            <a:ext cx="9144000" cy="578644"/>
          </a:xfrm>
        </p:spPr>
        <p:txBody>
          <a:bodyPr/>
          <a:lstStyle/>
          <a:p>
            <a:r>
              <a:rPr lang="en-GB" sz="3600" dirty="0">
                <a:solidFill>
                  <a:srgbClr val="3E5AA8"/>
                </a:solidFill>
              </a:rPr>
              <a:t>10</a:t>
            </a:r>
            <a:r>
              <a:rPr lang="en-GB" sz="3600" baseline="30000" dirty="0">
                <a:solidFill>
                  <a:srgbClr val="3E5AA8"/>
                </a:solidFill>
              </a:rPr>
              <a:t>th</a:t>
            </a:r>
            <a:r>
              <a:rPr lang="en-GB" sz="3600" dirty="0">
                <a:solidFill>
                  <a:srgbClr val="3E5AA8"/>
                </a:solidFill>
              </a:rPr>
              <a:t> October 2018</a:t>
            </a:r>
          </a:p>
        </p:txBody>
      </p:sp>
    </p:spTree>
    <p:extLst>
      <p:ext uri="{BB962C8B-B14F-4D97-AF65-F5344CB8AC3E}">
        <p14:creationId xmlns:p14="http://schemas.microsoft.com/office/powerpoint/2010/main" val="1721843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Engagement - Proposals</a:t>
            </a:r>
          </a:p>
        </p:txBody>
      </p:sp>
      <p:sp>
        <p:nvSpPr>
          <p:cNvPr id="3" name="Content Placeholder 2"/>
          <p:cNvSpPr>
            <a:spLocks noGrp="1"/>
          </p:cNvSpPr>
          <p:nvPr>
            <p:ph idx="1"/>
          </p:nvPr>
        </p:nvSpPr>
        <p:spPr/>
        <p:txBody>
          <a:bodyPr/>
          <a:lstStyle/>
          <a:p>
            <a:r>
              <a:rPr lang="en-GB" dirty="0"/>
              <a:t>Monthly progress updates provided to Contract Management Committee (</a:t>
            </a:r>
            <a:r>
              <a:rPr lang="en-GB" dirty="0" err="1"/>
              <a:t>CoMC</a:t>
            </a:r>
            <a:r>
              <a:rPr lang="en-GB" dirty="0"/>
              <a:t>) and Change Management Committee (</a:t>
            </a:r>
            <a:r>
              <a:rPr lang="en-GB" dirty="0" err="1"/>
              <a:t>ChMC</a:t>
            </a:r>
            <a:r>
              <a:rPr lang="en-GB" dirty="0"/>
              <a:t>)</a:t>
            </a:r>
          </a:p>
          <a:p>
            <a:r>
              <a:rPr lang="en-GB" dirty="0"/>
              <a:t>Updated plans published on Xoserve.com</a:t>
            </a:r>
          </a:p>
          <a:p>
            <a:r>
              <a:rPr lang="en-US" dirty="0">
                <a:solidFill>
                  <a:schemeClr val="accent1"/>
                </a:solidFill>
              </a:rPr>
              <a:t>DSG will be used to discuss and agree any solution options </a:t>
            </a:r>
          </a:p>
          <a:p>
            <a:r>
              <a:rPr lang="en-US" dirty="0">
                <a:solidFill>
                  <a:schemeClr val="accent1"/>
                </a:solidFill>
              </a:rPr>
              <a:t>Customer Liaison Manager will continue to be the first port of call for customers </a:t>
            </a:r>
          </a:p>
          <a:p>
            <a:endParaRPr lang="en-US" dirty="0">
              <a:solidFill>
                <a:schemeClr val="accent1"/>
              </a:solidFill>
            </a:endParaRPr>
          </a:p>
          <a:p>
            <a:endParaRPr lang="en-GB" dirty="0"/>
          </a:p>
          <a:p>
            <a:pPr marL="457200" lvl="1" indent="0">
              <a:buNone/>
            </a:pPr>
            <a:r>
              <a:rPr lang="en-GB" dirty="0"/>
              <a:t>		</a:t>
            </a:r>
          </a:p>
          <a:p>
            <a:endParaRPr lang="en-GB" dirty="0"/>
          </a:p>
        </p:txBody>
      </p:sp>
    </p:spTree>
    <p:extLst>
      <p:ext uri="{BB962C8B-B14F-4D97-AF65-F5344CB8AC3E}">
        <p14:creationId xmlns:p14="http://schemas.microsoft.com/office/powerpoint/2010/main" val="327217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p:txBody>
          <a:bodyPr/>
          <a:lstStyle/>
          <a:p>
            <a:r>
              <a:rPr lang="en-US" sz="1400" b="1" dirty="0"/>
              <a:t>Amendment Invoice Issues – What’s the issue?</a:t>
            </a:r>
          </a:p>
          <a:p>
            <a:pPr lvl="1"/>
            <a:r>
              <a:rPr lang="en-US" sz="1400" dirty="0"/>
              <a:t>A number of functional defects and integration issues are causing presentation issues and charge calculation issues within the AMS invoice, resulting in presentation issues where data is missing or incorrect within the supporting data and incorrect charge calculations which are excluded from the invoice until a fix is deployed.</a:t>
            </a:r>
          </a:p>
          <a:p>
            <a:pPr lvl="1"/>
            <a:r>
              <a:rPr lang="en-US" sz="1400" dirty="0"/>
              <a:t>Delays in issuing the amendment invoice supporting information files and additional correction files required to enable customers to validate the charges issued</a:t>
            </a:r>
          </a:p>
          <a:p>
            <a:r>
              <a:rPr lang="en-US" sz="1400" b="1" dirty="0"/>
              <a:t>What is Xoserve doing about the issues?</a:t>
            </a:r>
          </a:p>
          <a:p>
            <a:pPr lvl="1"/>
            <a:r>
              <a:rPr lang="en-US" sz="1400" dirty="0"/>
              <a:t>A taskforce consisting of business process and technical experts are working together to fix the issues </a:t>
            </a:r>
          </a:p>
          <a:p>
            <a:pPr lvl="1"/>
            <a:r>
              <a:rPr lang="en-GB" sz="1400" dirty="0">
                <a:solidFill>
                  <a:schemeClr val="accent1"/>
                </a:solidFill>
              </a:rPr>
              <a:t>Resources have been increased for both the technical team and the business. The team will focus on defect resolution, resolving exclusions and releasing reconciliation charges</a:t>
            </a:r>
            <a:endParaRPr lang="en-GB" sz="1200" dirty="0">
              <a:solidFill>
                <a:schemeClr val="accent1"/>
              </a:solidFill>
            </a:endParaRPr>
          </a:p>
          <a:p>
            <a:pPr lvl="1"/>
            <a:r>
              <a:rPr lang="en-GB" sz="1400" dirty="0">
                <a:solidFill>
                  <a:schemeClr val="accent1"/>
                </a:solidFill>
              </a:rPr>
              <a:t>Defect and exclusion resolution plans have been produced and will be tracked, these will be published</a:t>
            </a:r>
          </a:p>
          <a:p>
            <a:pPr lvl="1"/>
            <a:r>
              <a:rPr lang="en-GB" sz="1400" dirty="0"/>
              <a:t>From October an update on progress will be provided to Contract Management Committee (</a:t>
            </a:r>
            <a:r>
              <a:rPr lang="en-GB" sz="1400" dirty="0" err="1"/>
              <a:t>CoMC</a:t>
            </a:r>
            <a:r>
              <a:rPr lang="en-GB" sz="1400" dirty="0"/>
              <a:t>) and Change Management Committee (</a:t>
            </a:r>
            <a:r>
              <a:rPr lang="en-GB" sz="1400" dirty="0" err="1"/>
              <a:t>ChMC</a:t>
            </a:r>
            <a:r>
              <a:rPr lang="en-GB" sz="1400" dirty="0"/>
              <a:t>) monthly</a:t>
            </a:r>
          </a:p>
          <a:p>
            <a:pPr marL="457200" lvl="1" indent="0">
              <a:buNone/>
            </a:pPr>
            <a:endParaRPr lang="en-US" sz="1400" dirty="0"/>
          </a:p>
          <a:p>
            <a:pPr marL="457200" lvl="1" indent="0">
              <a:buNone/>
            </a:pPr>
            <a:endParaRPr lang="en-GB" sz="14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Focus Areas (</a:t>
            </a:r>
            <a:r>
              <a:rPr lang="en-GB" dirty="0" err="1"/>
              <a:t>Workstreams</a:t>
            </a:r>
            <a:r>
              <a:rPr lang="en-GB" dirty="0"/>
              <a:t>)</a:t>
            </a:r>
          </a:p>
        </p:txBody>
      </p:sp>
      <p:sp>
        <p:nvSpPr>
          <p:cNvPr id="3" name="Content Placeholder 2"/>
          <p:cNvSpPr>
            <a:spLocks noGrp="1"/>
          </p:cNvSpPr>
          <p:nvPr>
            <p:ph idx="1"/>
          </p:nvPr>
        </p:nvSpPr>
        <p:spPr/>
        <p:txBody>
          <a:bodyPr/>
          <a:lstStyle/>
          <a:p>
            <a:r>
              <a:rPr lang="en-US" sz="1800" dirty="0"/>
              <a:t>There are 4 Primary Focus areas (Streams of work)</a:t>
            </a:r>
          </a:p>
          <a:p>
            <a:pPr lvl="1"/>
            <a:r>
              <a:rPr lang="en-US" sz="1800" dirty="0">
                <a:solidFill>
                  <a:schemeClr val="accent1"/>
                </a:solidFill>
              </a:rPr>
              <a:t>Business as Usual (BAU)</a:t>
            </a:r>
          </a:p>
          <a:p>
            <a:pPr lvl="2"/>
            <a:r>
              <a:rPr lang="en-US" sz="1600" dirty="0">
                <a:solidFill>
                  <a:schemeClr val="accent1"/>
                </a:solidFill>
              </a:rPr>
              <a:t>Maintaining the quality of the invoice, and improving the workaround process for issuing supporting AML and ASP files.</a:t>
            </a:r>
          </a:p>
          <a:p>
            <a:pPr lvl="1"/>
            <a:r>
              <a:rPr lang="en-US" sz="1800" dirty="0">
                <a:solidFill>
                  <a:schemeClr val="accent1"/>
                </a:solidFill>
              </a:rPr>
              <a:t>Technical Design Review and Root Cause Analysis (RCA) </a:t>
            </a:r>
          </a:p>
          <a:p>
            <a:pPr lvl="2"/>
            <a:r>
              <a:rPr lang="en-US" sz="1600" dirty="0">
                <a:solidFill>
                  <a:schemeClr val="accent1"/>
                </a:solidFill>
              </a:rPr>
              <a:t>Detailed technical review to identify any process improvements, and understand the root cause of functional defect</a:t>
            </a:r>
          </a:p>
          <a:p>
            <a:pPr lvl="1"/>
            <a:r>
              <a:rPr lang="en-US" sz="1800" dirty="0">
                <a:solidFill>
                  <a:schemeClr val="accent1"/>
                </a:solidFill>
              </a:rPr>
              <a:t>Defect Resolution</a:t>
            </a:r>
          </a:p>
          <a:p>
            <a:pPr lvl="2"/>
            <a:r>
              <a:rPr lang="en-US" sz="1600" dirty="0">
                <a:solidFill>
                  <a:schemeClr val="accent1"/>
                </a:solidFill>
              </a:rPr>
              <a:t>Managing the resolution of defects associated with the Amendment invoice and supporting files, including data correction and release of reconciliation charges (exclusions).</a:t>
            </a:r>
          </a:p>
          <a:p>
            <a:pPr lvl="1"/>
            <a:r>
              <a:rPr lang="en-US" sz="1800" dirty="0">
                <a:solidFill>
                  <a:schemeClr val="accent1"/>
                </a:solidFill>
              </a:rPr>
              <a:t>Customer Engagement and support</a:t>
            </a:r>
          </a:p>
          <a:p>
            <a:pPr lvl="2"/>
            <a:r>
              <a:rPr lang="en-US" sz="1600" dirty="0">
                <a:solidFill>
                  <a:schemeClr val="accent1"/>
                </a:solidFill>
              </a:rPr>
              <a:t>Provide regular updates to Customers</a:t>
            </a:r>
          </a:p>
          <a:p>
            <a:pPr lvl="2"/>
            <a:r>
              <a:rPr lang="en-US" sz="1600" dirty="0">
                <a:solidFill>
                  <a:schemeClr val="accent1"/>
                </a:solidFill>
              </a:rPr>
              <a:t>Engage with Customers to understand the impact that the issue is having on each </a:t>
            </a:r>
            <a:r>
              <a:rPr lang="en-US" sz="1600" dirty="0" err="1">
                <a:solidFill>
                  <a:schemeClr val="accent1"/>
                </a:solidFill>
              </a:rPr>
              <a:t>organisation</a:t>
            </a:r>
            <a:r>
              <a:rPr lang="en-US" sz="1600" dirty="0">
                <a:solidFill>
                  <a:schemeClr val="accent1"/>
                </a:solidFill>
              </a:rPr>
              <a:t> and work together to find ways to provide additional support.</a:t>
            </a:r>
          </a:p>
          <a:p>
            <a:endParaRPr lang="en-GB" dirty="0"/>
          </a:p>
        </p:txBody>
      </p:sp>
      <p:sp>
        <p:nvSpPr>
          <p:cNvPr id="4" name="Footer Placeholder 3"/>
          <p:cNvSpPr>
            <a:spLocks noGrp="1"/>
          </p:cNvSpPr>
          <p:nvPr>
            <p:ph type="ftr" sz="quarter" idx="10"/>
          </p:nvPr>
        </p:nvSpPr>
        <p:spPr/>
        <p:txBody>
          <a:bodyPr/>
          <a:lstStyle/>
          <a:p>
            <a:pPr>
              <a:defRPr/>
            </a:pPr>
            <a:fld id="{D86480B0-6847-4D27-B3EC-F99462D2DA11}" type="slidenum">
              <a:rPr lang="en-GB" smtClean="0"/>
              <a:pPr>
                <a:defRPr/>
              </a:pPr>
              <a:t>3</a:t>
            </a:fld>
            <a:endParaRPr lang="en-GB" dirty="0"/>
          </a:p>
        </p:txBody>
      </p:sp>
    </p:spTree>
    <p:extLst>
      <p:ext uri="{BB962C8B-B14F-4D97-AF65-F5344CB8AC3E}">
        <p14:creationId xmlns:p14="http://schemas.microsoft.com/office/powerpoint/2010/main" val="12656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Task Force: dashboard </a:t>
            </a:r>
          </a:p>
        </p:txBody>
      </p:sp>
      <p:sp>
        <p:nvSpPr>
          <p:cNvPr id="7" name="TextBox 6">
            <a:extLst>
              <a:ext uri="{FF2B5EF4-FFF2-40B4-BE49-F238E27FC236}">
                <a16:creationId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FF000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R</a:t>
            </a:r>
          </a:p>
        </p:txBody>
      </p:sp>
      <p:sp>
        <p:nvSpPr>
          <p:cNvPr id="9" name="TextBox 8">
            <a:extLst>
              <a:ext uri="{FF2B5EF4-FFF2-40B4-BE49-F238E27FC236}">
                <a16:creationId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01917870"/>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val="20000"/>
                    </a:ext>
                  </a:extLst>
                </a:gridCol>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44040">
                <a:tc rowSpan="3">
                  <a:txBody>
                    <a:bodyPr/>
                    <a:lstStyle/>
                    <a:p>
                      <a:pPr marL="0" indent="0">
                        <a:buFontTx/>
                        <a:buNone/>
                      </a:pPr>
                      <a:r>
                        <a:rPr lang="en-GB" sz="900" dirty="0">
                          <a:solidFill>
                            <a:schemeClr val="tx2"/>
                          </a:solidFill>
                        </a:rPr>
                        <a:t>The Amendment Invoice Taskforce</a:t>
                      </a:r>
                      <a:r>
                        <a:rPr lang="en-GB" sz="900" baseline="0" dirty="0">
                          <a:solidFill>
                            <a:schemeClr val="tx2"/>
                          </a:solidFill>
                        </a:rPr>
                        <a:t> is currently at Amber status due to the number of defects outstanding and the volume of exclusions. Issues also experienced with the July and August invoices. The resources of the team have increased, both technical and business, to resolve the defects and release the reconciliation charges currently excluded from the invoice. The scope of the taskforce includes 32 defects as at 1</a:t>
                      </a:r>
                      <a:r>
                        <a:rPr lang="en-GB" sz="900" baseline="30000" dirty="0">
                          <a:solidFill>
                            <a:schemeClr val="tx2"/>
                          </a:solidFill>
                        </a:rPr>
                        <a:t>st</a:t>
                      </a:r>
                      <a:r>
                        <a:rPr lang="en-GB" sz="900" baseline="0" dirty="0">
                          <a:solidFill>
                            <a:schemeClr val="tx2"/>
                          </a:solidFill>
                        </a:rPr>
                        <a:t> September 2018 and all exclusions associated with the defects. Aim of the team is to resolve the defects by end of November 2018 and release reconciliation charges in the November invoice issued in December. Any defects identified after 1</a:t>
                      </a:r>
                      <a:r>
                        <a:rPr lang="en-GB" sz="900" baseline="30000" dirty="0">
                          <a:solidFill>
                            <a:schemeClr val="tx2"/>
                          </a:solidFill>
                        </a:rPr>
                        <a:t>st</a:t>
                      </a:r>
                      <a:r>
                        <a:rPr lang="en-GB" sz="900" baseline="0" dirty="0">
                          <a:solidFill>
                            <a:schemeClr val="tx2"/>
                          </a:solidFill>
                        </a:rPr>
                        <a:t> September will continue to be prioritised and resolved as BAU. A full time Customer Liaison Manager has been assigned to ensure customers are actively updated with progress and involved with solution options. Reporting will be provided monthly at DSC committee meetings and published on Xoserbve.com.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RCA </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 Defects &amp; Exclusion</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BAU</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336822363"/>
              </p:ext>
            </p:extLst>
          </p:nvPr>
        </p:nvGraphicFramePr>
        <p:xfrm>
          <a:off x="247134" y="1965194"/>
          <a:ext cx="4324866" cy="1919429"/>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26363">
                  <a:extLst>
                    <a:ext uri="{9D8B030D-6E8A-4147-A177-3AD203B41FA5}">
                      <a16:colId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Phase 1 Exclusions Plan – Initial Analysis &amp; Profiling</a:t>
                      </a:r>
                      <a:r>
                        <a:rPr lang="en-US" sz="800" kern="1200" baseline="0" dirty="0">
                          <a:solidFill>
                            <a:schemeClr val="tx2"/>
                          </a:solidFill>
                          <a:latin typeface="+mj-lt"/>
                          <a:cs typeface="Times New Roman" panose="02020603050405020304" pitchFamily="18" charset="0"/>
                        </a:rPr>
                        <a:t> </a:t>
                      </a:r>
                      <a:r>
                        <a:rPr lang="en-US" sz="800" kern="1200" dirty="0">
                          <a:solidFill>
                            <a:schemeClr val="tx2"/>
                          </a:solidFill>
                          <a:latin typeface="+mj-lt"/>
                          <a:cs typeface="Times New Roman" panose="02020603050405020304" pitchFamily="18" charset="0"/>
                        </a:rPr>
                        <a:t>completed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1409/18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dirty="0">
                          <a:solidFill>
                            <a:srgbClr val="00B050"/>
                          </a:solidFill>
                          <a:effectLst/>
                          <a:latin typeface="+mj-lt"/>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Phase 2 Exclusions Plan – Pattern Analysis &amp; Fix Planning completed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28/09/18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Plan Completed</a:t>
                      </a:r>
                      <a:r>
                        <a:rPr lang="en-US" sz="800" kern="1200" baseline="0" dirty="0">
                          <a:solidFill>
                            <a:schemeClr val="tx2"/>
                          </a:solidFill>
                          <a:latin typeface="+mj-lt"/>
                          <a:cs typeface="Times New Roman" panose="02020603050405020304" pitchFamily="18" charset="0"/>
                        </a:rPr>
                        <a:t> for Defect Resolution</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14/09/18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dirty="0">
                          <a:solidFill>
                            <a:srgbClr val="00B050"/>
                          </a:solidFill>
                          <a:effectLst/>
                          <a:latin typeface="+mj-lt"/>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Exclusion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Delayed 3 weeks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Deploy</a:t>
                      </a:r>
                      <a:r>
                        <a:rPr lang="en-US" sz="800" kern="1200" baseline="0" dirty="0">
                          <a:solidFill>
                            <a:schemeClr val="tx2"/>
                          </a:solidFill>
                          <a:latin typeface="+mj-lt"/>
                          <a:cs typeface="Times New Roman" panose="02020603050405020304" pitchFamily="18" charset="0"/>
                        </a:rPr>
                        <a:t> fixes for 6 defects</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30/09/18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1" name="Table 10">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772245144"/>
              </p:ext>
            </p:extLst>
          </p:nvPr>
        </p:nvGraphicFramePr>
        <p:xfrm>
          <a:off x="4617911" y="1965194"/>
          <a:ext cx="4202561" cy="2824130"/>
        </p:xfrm>
        <a:graphic>
          <a:graphicData uri="http://schemas.openxmlformats.org/drawingml/2006/table">
            <a:tbl>
              <a:tblPr firstRow="1" bandRow="1">
                <a:tableStyleId>{5C22544A-7EE6-4342-B048-85BDC9FD1C3A}</a:tableStyleId>
              </a:tblPr>
              <a:tblGrid>
                <a:gridCol w="2258345">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16624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05/10/19</a:t>
                      </a:r>
                      <a:r>
                        <a:rPr lang="en-GB" sz="800" kern="1200" baseline="0" dirty="0">
                          <a:solidFill>
                            <a:schemeClr val="tx2"/>
                          </a:solidFill>
                          <a:latin typeface="+mj-lt"/>
                          <a:ea typeface="Calibri" charset="0"/>
                          <a:cs typeface="Times New Roman" panose="02020603050405020304" pitchFamily="18" charset="0"/>
                        </a:rPr>
                        <a:t> 19/10/18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AML Scheduling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POC for single AML/ASP file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n-lt"/>
                          <a:ea typeface="Calibri" panose="020F0502020204030204" pitchFamily="34" charset="0"/>
                          <a:cs typeface="Times New Roman" panose="02020603050405020304" pitchFamily="18" charset="0"/>
                        </a:rPr>
                        <a:t>Automation of Offline ASP Mismatch files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416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UBID Phase 2 Deployment</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Exclusion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28/09/18</a:t>
                      </a:r>
                      <a:r>
                        <a:rPr lang="en-GB" sz="800" kern="1200" baseline="0" dirty="0">
                          <a:solidFill>
                            <a:schemeClr val="tx2"/>
                          </a:solidFill>
                          <a:latin typeface="+mj-lt"/>
                          <a:ea typeface="Calibri" charset="0"/>
                          <a:cs typeface="Times New Roman" panose="02020603050405020304" pitchFamily="18" charset="0"/>
                        </a:rPr>
                        <a:t> 19/10/18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Deploy</a:t>
                      </a:r>
                      <a:r>
                        <a:rPr lang="en-US" sz="800" kern="1200" baseline="0" dirty="0">
                          <a:solidFill>
                            <a:schemeClr val="tx2"/>
                          </a:solidFill>
                          <a:latin typeface="+mj-lt"/>
                          <a:cs typeface="Times New Roman" panose="02020603050405020304" pitchFamily="18" charset="0"/>
                        </a:rPr>
                        <a:t> fixes for 9 defects</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Release charges for  Excluded MPRNs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8606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4" y="1295443"/>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dirty="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Sep</a:t>
            </a:r>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Oct</a:t>
            </a:r>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Nov</a:t>
            </a:r>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Dec</a:t>
            </a:r>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Jan</a:t>
            </a:r>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Feb</a:t>
            </a:r>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2018</a:t>
            </a:r>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Defects</a:t>
            </a:r>
          </a:p>
        </p:txBody>
      </p:sp>
      <p:sp>
        <p:nvSpPr>
          <p:cNvPr id="13" name="Pentagon 12"/>
          <p:cNvSpPr/>
          <p:nvPr/>
        </p:nvSpPr>
        <p:spPr bwMode="auto">
          <a:xfrm>
            <a:off x="1544694" y="1359668"/>
            <a:ext cx="295232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(32 @ 1/9)</a:t>
            </a:r>
            <a:endParaRPr kumimoji="0" lang="en-GB" sz="1200" b="0" i="0" u="none" strike="noStrike" cap="none" normalizeH="0" baseline="0" dirty="0">
              <a:ln>
                <a:noFill/>
              </a:ln>
              <a:solidFill>
                <a:schemeClr val="tx1"/>
              </a:solidFill>
              <a:effectLst/>
              <a:latin typeface="Arial" charset="0"/>
            </a:endParaRPr>
          </a:p>
        </p:txBody>
      </p:sp>
      <p:sp>
        <p:nvSpPr>
          <p:cNvPr id="68" name="Pentagon 67"/>
          <p:cNvSpPr/>
          <p:nvPr/>
        </p:nvSpPr>
        <p:spPr bwMode="auto">
          <a:xfrm>
            <a:off x="2696693" y="1615113"/>
            <a:ext cx="345599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Exclusions</a:t>
            </a:r>
          </a:p>
        </p:txBody>
      </p:sp>
      <p:sp>
        <p:nvSpPr>
          <p:cNvPr id="70" name="Pentagon 69"/>
          <p:cNvSpPr/>
          <p:nvPr/>
        </p:nvSpPr>
        <p:spPr bwMode="auto">
          <a:xfrm>
            <a:off x="1544694" y="1960215"/>
            <a:ext cx="460800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to 31/10</a:t>
            </a:r>
            <a:endParaRPr kumimoji="0" lang="en-GB" sz="1200" b="0" i="0" u="none" strike="noStrike" cap="none" normalizeH="0" baseline="0" dirty="0">
              <a:ln>
                <a:noFill/>
              </a:ln>
              <a:solidFill>
                <a:schemeClr val="tx1"/>
              </a:solidFill>
              <a:effectLst/>
              <a:latin typeface="Arial" charset="0"/>
            </a:endParaRPr>
          </a:p>
        </p:txBody>
      </p:sp>
      <p:sp>
        <p:nvSpPr>
          <p:cNvPr id="71" name="Pentagon 70"/>
          <p:cNvSpPr/>
          <p:nvPr/>
        </p:nvSpPr>
        <p:spPr bwMode="auto">
          <a:xfrm>
            <a:off x="3848694" y="2225880"/>
            <a:ext cx="231044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Offline Automation</a:t>
            </a:r>
          </a:p>
        </p:txBody>
      </p:sp>
      <p:sp>
        <p:nvSpPr>
          <p:cNvPr id="73" name="Pentagon 72"/>
          <p:cNvSpPr/>
          <p:nvPr/>
        </p:nvSpPr>
        <p:spPr bwMode="auto">
          <a:xfrm>
            <a:off x="1544695" y="2550241"/>
            <a:ext cx="1944215"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ASP Correction file</a:t>
            </a:r>
            <a:endParaRPr kumimoji="0" lang="en-GB" sz="1200" b="0" i="0" u="none" strike="noStrike" cap="none" normalizeH="0" baseline="0" dirty="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Design &amp; RCA</a:t>
            </a:r>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UBID P1</a:t>
            </a:r>
            <a:endParaRPr kumimoji="0" lang="en-GB" sz="1200" b="0" i="0" u="none" strike="noStrike" cap="none" normalizeH="0" baseline="0" dirty="0">
              <a:ln>
                <a:noFill/>
              </a:ln>
              <a:solidFill>
                <a:schemeClr val="tx1"/>
              </a:solidFill>
              <a:effectLst/>
              <a:latin typeface="Arial" charset="0"/>
            </a:endParaRPr>
          </a:p>
        </p:txBody>
      </p:sp>
      <p:sp>
        <p:nvSpPr>
          <p:cNvPr id="16" name="Chevron 15"/>
          <p:cNvSpPr/>
          <p:nvPr/>
        </p:nvSpPr>
        <p:spPr bwMode="auto">
          <a:xfrm>
            <a:off x="2482113" y="2935835"/>
            <a:ext cx="646758"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a:t>P2</a:t>
            </a:r>
          </a:p>
        </p:txBody>
      </p:sp>
      <p:sp>
        <p:nvSpPr>
          <p:cNvPr id="79" name="TextBox 78"/>
          <p:cNvSpPr txBox="1"/>
          <p:nvPr/>
        </p:nvSpPr>
        <p:spPr>
          <a:xfrm>
            <a:off x="390064" y="3549462"/>
            <a:ext cx="1152000"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a:t>Benefits Delivery</a:t>
            </a:r>
          </a:p>
        </p:txBody>
      </p:sp>
      <p:sp>
        <p:nvSpPr>
          <p:cNvPr id="82" name="TextBox 81"/>
          <p:cNvSpPr txBox="1"/>
          <p:nvPr/>
        </p:nvSpPr>
        <p:spPr>
          <a:xfrm>
            <a:off x="1542064" y="3549462"/>
            <a:ext cx="6921079"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Mismatch reduction will be measured &amp; reported, visible for Sept Invoice Cycle</a:t>
            </a: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Accelerated Offline file production + backlog reduction</a:t>
            </a:r>
          </a:p>
        </p:txBody>
      </p:sp>
      <p:sp>
        <p:nvSpPr>
          <p:cNvPr id="29" name="Oval 28"/>
          <p:cNvSpPr/>
          <p:nvPr/>
        </p:nvSpPr>
        <p:spPr bwMode="auto">
          <a:xfrm>
            <a:off x="302085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7" name="Oval 86"/>
          <p:cNvSpPr/>
          <p:nvPr/>
        </p:nvSpPr>
        <p:spPr bwMode="auto">
          <a:xfrm>
            <a:off x="3405804" y="2597163"/>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9" name="Oval 88"/>
          <p:cNvSpPr/>
          <p:nvPr/>
        </p:nvSpPr>
        <p:spPr bwMode="auto">
          <a:xfrm>
            <a:off x="4384518"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a:solidFill>
                  <a:srgbClr val="0000FF"/>
                </a:solidFill>
              </a:rPr>
              <a:t>Mismatch &amp; Exclusion reduction, will be measured &amp; reported</a:t>
            </a:r>
          </a:p>
        </p:txBody>
      </p:sp>
      <p:sp>
        <p:nvSpPr>
          <p:cNvPr id="92" name="Oval 91"/>
          <p:cNvSpPr/>
          <p:nvPr/>
        </p:nvSpPr>
        <p:spPr bwMode="auto">
          <a:xfrm>
            <a:off x="6152695" y="1662434"/>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All new defects fixed by end of following month (M+1)</a:t>
            </a:r>
          </a:p>
        </p:txBody>
      </p:sp>
      <p:sp>
        <p:nvSpPr>
          <p:cNvPr id="76" name="Pentagon 75"/>
          <p:cNvSpPr/>
          <p:nvPr/>
        </p:nvSpPr>
        <p:spPr bwMode="auto">
          <a:xfrm>
            <a:off x="1544695" y="3252354"/>
            <a:ext cx="612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Solution Work Packages </a:t>
            </a:r>
            <a:endParaRPr kumimoji="0" lang="en-GB" sz="1200" b="0" i="0" u="none" strike="noStrike" cap="none" normalizeH="0" baseline="0" dirty="0">
              <a:ln>
                <a:noFill/>
              </a:ln>
              <a:solidFill>
                <a:schemeClr val="tx1"/>
              </a:solidFill>
              <a:effectLst/>
              <a:latin typeface="Arial" charset="0"/>
            </a:endParaRPr>
          </a:p>
        </p:txBody>
      </p:sp>
      <p:sp>
        <p:nvSpPr>
          <p:cNvPr id="96" name="Oval 95"/>
          <p:cNvSpPr/>
          <p:nvPr/>
        </p:nvSpPr>
        <p:spPr bwMode="auto">
          <a:xfrm>
            <a:off x="7557382" y="329716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a:solidFill>
                  <a:srgbClr val="0000FF"/>
                </a:solidFill>
              </a:rPr>
              <a:t>Number of system, scheduling and procedure changes – delivering final set of mismatch fixes</a:t>
            </a:r>
          </a:p>
        </p:txBody>
      </p:sp>
    </p:spTree>
    <p:extLst>
      <p:ext uri="{BB962C8B-B14F-4D97-AF65-F5344CB8AC3E}">
        <p14:creationId xmlns:p14="http://schemas.microsoft.com/office/powerpoint/2010/main" val="159302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ctr">
              <a:buNone/>
            </a:pPr>
            <a:endParaRPr lang="en-GB" sz="3200" dirty="0"/>
          </a:p>
          <a:p>
            <a:pPr marL="457200" lvl="1" indent="0" algn="ctr">
              <a:buNone/>
            </a:pPr>
            <a:endParaRPr lang="en-GB" sz="3200" dirty="0"/>
          </a:p>
          <a:p>
            <a:pPr marL="457200" lvl="1" indent="0" algn="ctr">
              <a:buNone/>
            </a:pPr>
            <a:r>
              <a:rPr lang="en-GB" sz="3200" dirty="0"/>
              <a:t>Task Force </a:t>
            </a:r>
            <a:r>
              <a:rPr lang="en-GB" sz="3200" dirty="0" err="1"/>
              <a:t>Workstream</a:t>
            </a:r>
            <a:r>
              <a:rPr lang="en-GB" sz="3200" dirty="0"/>
              <a:t> Updates</a:t>
            </a:r>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191627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BAU Stream Update </a:t>
            </a:r>
          </a:p>
        </p:txBody>
      </p:sp>
      <p:graphicFrame>
        <p:nvGraphicFramePr>
          <p:cNvPr id="5" name="Table 4"/>
          <p:cNvGraphicFramePr>
            <a:graphicFrameLocks noGrp="1"/>
          </p:cNvGraphicFramePr>
          <p:nvPr>
            <p:extLst>
              <p:ext uri="{D42A27DB-BD31-4B8C-83A1-F6EECF244321}">
                <p14:modId xmlns:p14="http://schemas.microsoft.com/office/powerpoint/2010/main" val="3004599104"/>
              </p:ext>
            </p:extLst>
          </p:nvPr>
        </p:nvGraphicFramePr>
        <p:xfrm>
          <a:off x="228600" y="681038"/>
          <a:ext cx="8591871" cy="4280438"/>
        </p:xfrm>
        <a:graphic>
          <a:graphicData uri="http://schemas.openxmlformats.org/drawingml/2006/table">
            <a:tbl>
              <a:tblPr firstRow="1" bandRow="1">
                <a:tableStyleId>{5C22544A-7EE6-4342-B048-85BDC9FD1C3A}</a:tableStyleId>
              </a:tblPr>
              <a:tblGrid>
                <a:gridCol w="182312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608511">
                  <a:extLst>
                    <a:ext uri="{9D8B030D-6E8A-4147-A177-3AD203B41FA5}">
                      <a16:colId xmlns:a16="http://schemas.microsoft.com/office/drawing/2014/main" val="20002"/>
                    </a:ext>
                  </a:extLst>
                </a:gridCol>
              </a:tblGrid>
              <a:tr h="348518">
                <a:tc>
                  <a:txBody>
                    <a:bodyPr/>
                    <a:lstStyle/>
                    <a:p>
                      <a:r>
                        <a:rPr lang="en-GB" sz="1400" dirty="0"/>
                        <a:t>Area</a:t>
                      </a:r>
                    </a:p>
                  </a:txBody>
                  <a:tcPr/>
                </a:tc>
                <a:tc>
                  <a:txBody>
                    <a:bodyPr/>
                    <a:lstStyle/>
                    <a:p>
                      <a:r>
                        <a:rPr lang="en-GB" sz="1400" dirty="0"/>
                        <a:t>Action</a:t>
                      </a:r>
                      <a:r>
                        <a:rPr lang="en-GB" sz="1400" baseline="0" dirty="0"/>
                        <a:t> </a:t>
                      </a:r>
                      <a:endParaRPr lang="en-GB" sz="1400" dirty="0"/>
                    </a:p>
                  </a:txBody>
                  <a:tcPr/>
                </a:tc>
                <a:tc>
                  <a:txBody>
                    <a:bodyPr/>
                    <a:lstStyle/>
                    <a:p>
                      <a:r>
                        <a:rPr lang="en-GB" sz="1400" dirty="0"/>
                        <a:t>Progress</a:t>
                      </a:r>
                    </a:p>
                  </a:txBody>
                  <a:tcPr/>
                </a:tc>
                <a:extLst>
                  <a:ext uri="{0D108BD9-81ED-4DB2-BD59-A6C34878D82A}">
                    <a16:rowId xmlns:a16="http://schemas.microsoft.com/office/drawing/2014/main" val="10000"/>
                  </a:ext>
                </a:extLst>
              </a:tr>
              <a:tr h="1182154">
                <a:tc>
                  <a:txBody>
                    <a:bodyPr/>
                    <a:lstStyle/>
                    <a:p>
                      <a:r>
                        <a:rPr lang="en-GB" sz="1200" dirty="0">
                          <a:solidFill>
                            <a:schemeClr val="tx2"/>
                          </a:solidFill>
                          <a:latin typeface="Arial" panose="020B0604020202020204" pitchFamily="34" charset="0"/>
                          <a:cs typeface="Arial" panose="020B0604020202020204" pitchFamily="34" charset="0"/>
                        </a:rPr>
                        <a:t>ASP</a:t>
                      </a:r>
                      <a:r>
                        <a:rPr lang="en-GB" sz="1200" baseline="0" dirty="0">
                          <a:solidFill>
                            <a:schemeClr val="tx2"/>
                          </a:solidFill>
                          <a:latin typeface="Arial" panose="020B0604020202020204" pitchFamily="34" charset="0"/>
                          <a:cs typeface="Arial" panose="020B0604020202020204" pitchFamily="34" charset="0"/>
                        </a:rPr>
                        <a:t> Mismatch</a:t>
                      </a:r>
                    </a:p>
                    <a:p>
                      <a:endParaRPr lang="en-GB" sz="1200" baseline="0" dirty="0">
                        <a:solidFill>
                          <a:schemeClr val="tx2"/>
                        </a:solidFill>
                        <a:latin typeface="Arial" panose="020B0604020202020204" pitchFamily="34" charset="0"/>
                        <a:cs typeface="Arial" panose="020B0604020202020204" pitchFamily="34" charset="0"/>
                      </a:endParaRPr>
                    </a:p>
                    <a:p>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a:solidFill>
                            <a:schemeClr val="tx2"/>
                          </a:solidFill>
                          <a:latin typeface="Arial" panose="020B0604020202020204" pitchFamily="34" charset="0"/>
                          <a:cs typeface="Arial" panose="020B0604020202020204" pitchFamily="34" charset="0"/>
                        </a:rPr>
                        <a:t>Reduce the delay</a:t>
                      </a:r>
                      <a:r>
                        <a:rPr lang="en-GB" sz="1200" baseline="0" dirty="0">
                          <a:solidFill>
                            <a:schemeClr val="tx2"/>
                          </a:solidFill>
                          <a:latin typeface="Arial" panose="020B0604020202020204" pitchFamily="34" charset="0"/>
                          <a:cs typeface="Arial" panose="020B0604020202020204" pitchFamily="34" charset="0"/>
                        </a:rPr>
                        <a:t> issuing mismatch files</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Remove manual error within the files</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Backlog of files is reducing slowly.</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Due to an increase in class 3 activity, the size of the ASP file has increased for some customers. This has created additional work to process the data and resulted in delays issuing the mismatch files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chemeClr val="tx2"/>
                          </a:solidFill>
                          <a:latin typeface="Arial" panose="020B0604020202020204" pitchFamily="34" charset="0"/>
                          <a:cs typeface="Arial" panose="020B0604020202020204" pitchFamily="34" charset="0"/>
                        </a:rPr>
                        <a:t>From October (September billing period), the ASP correction files will be issued prior to invoice payment due date (with the exception of some customers who receive larger files, these customers will be contacted directly)</a:t>
                      </a:r>
                    </a:p>
                  </a:txBody>
                  <a:tcPr/>
                </a:tc>
                <a:extLst>
                  <a:ext uri="{0D108BD9-81ED-4DB2-BD59-A6C34878D82A}">
                    <a16:rowId xmlns:a16="http://schemas.microsoft.com/office/drawing/2014/main" val="10001"/>
                  </a:ext>
                </a:extLst>
              </a:tr>
              <a:tr h="348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2"/>
                          </a:solidFill>
                          <a:effectLst/>
                          <a:latin typeface="+mn-lt"/>
                          <a:ea typeface="+mn-ea"/>
                          <a:cs typeface="+mn-cs"/>
                        </a:rPr>
                        <a:t>July Amendment Invoice contained incorrect Unidentified Gas Reconciliation</a:t>
                      </a:r>
                      <a:endParaRPr lang="en-GB" sz="1200" dirty="0">
                        <a:solidFill>
                          <a:schemeClr val="tx2"/>
                        </a:solidFill>
                        <a:latin typeface="Arial" panose="020B0604020202020204" pitchFamily="34" charset="0"/>
                        <a:cs typeface="Arial" panose="020B0604020202020204" pitchFamily="34" charset="0"/>
                      </a:endParaRPr>
                    </a:p>
                    <a:p>
                      <a:r>
                        <a:rPr lang="en-US" sz="1200" kern="1200" dirty="0">
                          <a:solidFill>
                            <a:schemeClr val="tx2"/>
                          </a:solidFill>
                          <a:effectLst/>
                          <a:latin typeface="+mn-lt"/>
                          <a:ea typeface="+mn-ea"/>
                          <a:cs typeface="+mn-cs"/>
                        </a:rPr>
                        <a:t>charge </a:t>
                      </a:r>
                      <a:endParaRPr lang="en-GB" sz="120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Identify reason for the error</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Implement process improvement</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Error was due to a manual error; screen allows a User to select an option to re-calculate the charge. This is a requirement but should only be used in exceptional circumstances</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The screen has been updated to include a warning message if the option is selected</a:t>
                      </a:r>
                    </a:p>
                  </a:txBody>
                  <a:tcPr/>
                </a:tc>
                <a:extLst>
                  <a:ext uri="{0D108BD9-81ED-4DB2-BD59-A6C34878D82A}">
                    <a16:rowId xmlns:a16="http://schemas.microsoft.com/office/drawing/2014/main" val="10002"/>
                  </a:ext>
                </a:extLst>
              </a:tr>
              <a:tr h="348518">
                <a:tc>
                  <a:txBody>
                    <a:bodyPr/>
                    <a:lstStyle/>
                    <a:p>
                      <a:r>
                        <a:rPr lang="en-GB" sz="1200" dirty="0">
                          <a:solidFill>
                            <a:schemeClr val="tx2"/>
                          </a:solidFill>
                          <a:latin typeface="Arial" panose="020B0604020202020204" pitchFamily="34" charset="0"/>
                          <a:cs typeface="Arial" panose="020B0604020202020204" pitchFamily="34" charset="0"/>
                        </a:rPr>
                        <a:t>Delay in issuing August AML and Correction files</a:t>
                      </a: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Carry out lessons learnt </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Implement and document any process improvements identified</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Monitor </a:t>
                      </a:r>
                    </a:p>
                  </a:txBody>
                  <a:tcPr/>
                </a:tc>
                <a:tc>
                  <a:txBody>
                    <a:bodyPr/>
                    <a:lstStyle/>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Issue with the delay caused by a manual process not carried out before the files were produced</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All manual processes are being documented to ensure they are not missed in the future</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Plan to automate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60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57" y="261410"/>
            <a:ext cx="8688388" cy="432048"/>
          </a:xfrm>
        </p:spPr>
        <p:txBody>
          <a:bodyPr/>
          <a:lstStyle/>
          <a:p>
            <a:r>
              <a:rPr lang="en-GB" dirty="0">
                <a:solidFill>
                  <a:schemeClr val="tx2"/>
                </a:solidFill>
              </a:rPr>
              <a:t>RCA Stream </a:t>
            </a:r>
            <a:r>
              <a:rPr lang="en-GB" dirty="0"/>
              <a:t>Actions</a:t>
            </a:r>
            <a:br>
              <a:rPr lang="en-GB" dirty="0"/>
            </a:br>
            <a:endParaRPr lang="en-GB" dirty="0"/>
          </a:p>
        </p:txBody>
      </p:sp>
      <p:graphicFrame>
        <p:nvGraphicFramePr>
          <p:cNvPr id="10" name="Table 9">
            <a:extLst>
              <a:ext uri="{FF2B5EF4-FFF2-40B4-BE49-F238E27FC236}">
                <a16:creationId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921063530"/>
              </p:ext>
            </p:extLst>
          </p:nvPr>
        </p:nvGraphicFramePr>
        <p:xfrm>
          <a:off x="195506" y="713913"/>
          <a:ext cx="8552958" cy="3841125"/>
        </p:xfrm>
        <a:graphic>
          <a:graphicData uri="http://schemas.openxmlformats.org/drawingml/2006/table">
            <a:tbl>
              <a:tblPr firstRow="1" bandRow="1">
                <a:tableStyleId>{5C22544A-7EE6-4342-B048-85BDC9FD1C3A}</a:tableStyleId>
              </a:tblPr>
              <a:tblGrid>
                <a:gridCol w="3944446">
                  <a:extLst>
                    <a:ext uri="{9D8B030D-6E8A-4147-A177-3AD203B41FA5}">
                      <a16:colId xmlns:a16="http://schemas.microsoft.com/office/drawing/2014/main" val="20001"/>
                    </a:ext>
                  </a:extLst>
                </a:gridCol>
                <a:gridCol w="864096">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402109">
                <a:tc>
                  <a:txBody>
                    <a:bodyPr/>
                    <a:lstStyle/>
                    <a:p>
                      <a:pPr algn="ctr" rtl="0" fontAlgn="ctr"/>
                      <a:r>
                        <a:rPr lang="en-GB" sz="1000" b="1" i="0" u="none" strike="noStrike" dirty="0">
                          <a:solidFill>
                            <a:schemeClr val="tx2"/>
                          </a:solidFill>
                          <a:effectLst/>
                          <a:latin typeface="+mj-lt"/>
                        </a:rPr>
                        <a:t>Activity</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Target Completion 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Benefits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chemeClr val="tx2"/>
                          </a:solidFill>
                          <a:effectLst/>
                          <a:latin typeface="+mj-lt"/>
                          <a:ea typeface="+mn-ea"/>
                          <a:cs typeface="+mn-cs"/>
                        </a:rPr>
                        <a:t>Target Status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3A:  </a:t>
                      </a:r>
                      <a:r>
                        <a:rPr lang="en-US" sz="1000" dirty="0">
                          <a:solidFill>
                            <a:schemeClr val="tx2"/>
                          </a:solidFill>
                        </a:rPr>
                        <a:t>Additional Analysis: Tools and Class 3</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02/11/2018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3">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Additional analysis</a:t>
                      </a:r>
                      <a:r>
                        <a:rPr lang="en-GB" sz="1000" b="0" kern="1200" baseline="0" dirty="0">
                          <a:solidFill>
                            <a:schemeClr val="tx2"/>
                          </a:solidFill>
                          <a:latin typeface="+mn-lt"/>
                          <a:ea typeface="Calibri" charset="0"/>
                          <a:cs typeface="Times New Roman" panose="02020603050405020304" pitchFamily="18" charset="0"/>
                        </a:rPr>
                        <a:t> required before benefits are understood. Areas were identified during RCA work as potential reasons for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3B:  </a:t>
                      </a:r>
                      <a:r>
                        <a:rPr lang="en-US" sz="1000" dirty="0">
                          <a:solidFill>
                            <a:schemeClr val="tx2"/>
                          </a:solidFill>
                        </a:rPr>
                        <a:t>Additional Analysis: DM Rec Interface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08/02/2019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3C: Additional Analysis: AML Extraction Process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11/01/2019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4A:</a:t>
                      </a:r>
                      <a:r>
                        <a:rPr lang="en-GB" sz="1000" baseline="0" dirty="0">
                          <a:solidFill>
                            <a:schemeClr val="tx2"/>
                          </a:solidFill>
                        </a:rPr>
                        <a:t> </a:t>
                      </a:r>
                      <a:r>
                        <a:rPr lang="en-GB" sz="1000" dirty="0">
                          <a:solidFill>
                            <a:schemeClr val="tx2"/>
                          </a:solidFill>
                        </a:rPr>
                        <a:t>Exception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rgbClr val="FF0000"/>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rgbClr val="FF0000"/>
                          </a:solidFill>
                          <a:latin typeface="+mn-lt"/>
                          <a:ea typeface="Calibri" charset="0"/>
                          <a:cs typeface="Times New Roman" panose="02020603050405020304" pitchFamily="18" charset="0"/>
                        </a:rPr>
                        <a:t>19/10/2018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Process</a:t>
                      </a:r>
                      <a:r>
                        <a:rPr lang="en-GB" sz="1000" b="0" kern="1200" baseline="0" dirty="0">
                          <a:solidFill>
                            <a:schemeClr val="tx2"/>
                          </a:solidFill>
                          <a:latin typeface="+mn-lt"/>
                          <a:ea typeface="Calibri" charset="0"/>
                          <a:cs typeface="Times New Roman" panose="02020603050405020304" pitchFamily="18" charset="0"/>
                        </a:rPr>
                        <a:t> improvements to ensure speedier closure of exceptions to release charges on the invoice and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At Risk</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4B:</a:t>
                      </a:r>
                      <a:r>
                        <a:rPr lang="en-GB" sz="1000" baseline="0" dirty="0">
                          <a:solidFill>
                            <a:schemeClr val="tx2"/>
                          </a:solidFill>
                        </a:rPr>
                        <a:t> </a:t>
                      </a:r>
                      <a:r>
                        <a:rPr lang="en-GB" sz="1000" dirty="0">
                          <a:solidFill>
                            <a:schemeClr val="tx2"/>
                          </a:solidFill>
                        </a:rPr>
                        <a:t>Exclusion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rgbClr val="FF0000"/>
                          </a:solidFill>
                          <a:latin typeface="+mn-lt"/>
                          <a:ea typeface="Calibri" charset="0"/>
                          <a:cs typeface="Times New Roman" panose="02020603050405020304" pitchFamily="18" charset="0"/>
                        </a:rPr>
                        <a:t>28/09/2018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rgbClr val="FF0000"/>
                          </a:solidFill>
                          <a:latin typeface="+mn-lt"/>
                          <a:ea typeface="Calibri" charset="0"/>
                          <a:cs typeface="Times New Roman" panose="02020603050405020304" pitchFamily="18" charset="0"/>
                        </a:rPr>
                        <a:t>19/10/2018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At Risk</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5A:</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28/12/2018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Automated reporting internally</a:t>
                      </a:r>
                      <a:r>
                        <a:rPr lang="en-GB" sz="1000" b="0" kern="1200" baseline="0" dirty="0">
                          <a:solidFill>
                            <a:schemeClr val="tx2"/>
                          </a:solidFill>
                          <a:latin typeface="+mn-lt"/>
                          <a:ea typeface="Calibri" charset="0"/>
                          <a:cs typeface="Times New Roman" panose="02020603050405020304" pitchFamily="18" charset="0"/>
                        </a:rPr>
                        <a:t> to enable validation &amp; invoice analysis prior to issue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5B:</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18/01/2019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6: Code Review</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22/02/2019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Identify</a:t>
                      </a:r>
                      <a:r>
                        <a:rPr lang="en-GB" sz="1000" b="0" kern="1200" baseline="0" dirty="0">
                          <a:solidFill>
                            <a:schemeClr val="tx2"/>
                          </a:solidFill>
                          <a:latin typeface="+mn-lt"/>
                          <a:ea typeface="Calibri" charset="0"/>
                          <a:cs typeface="Times New Roman" panose="02020603050405020304" pitchFamily="18" charset="0"/>
                        </a:rPr>
                        <a:t> any further improvements areas to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7: AML Scheduling Plan</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05/10/2018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Delivery of file before payment</a:t>
                      </a:r>
                      <a:r>
                        <a:rPr lang="en-GB" sz="1000" b="0" kern="1200" baseline="0" dirty="0">
                          <a:solidFill>
                            <a:schemeClr val="tx2"/>
                          </a:solidFill>
                          <a:latin typeface="+mn-lt"/>
                          <a:ea typeface="Calibri" charset="0"/>
                          <a:cs typeface="Times New Roman" panose="02020603050405020304" pitchFamily="18" charset="0"/>
                        </a:rPr>
                        <a:t> due date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8: </a:t>
                      </a:r>
                      <a:r>
                        <a:rPr lang="en-GB" sz="1000" dirty="0" err="1">
                          <a:solidFill>
                            <a:schemeClr val="tx2"/>
                          </a:solidFill>
                        </a:rPr>
                        <a:t>PoC</a:t>
                      </a:r>
                      <a:r>
                        <a:rPr lang="en-GB" sz="1000" dirty="0">
                          <a:solidFill>
                            <a:schemeClr val="tx2"/>
                          </a:solidFill>
                        </a:rPr>
                        <a:t> for single AML/ASP file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05/10/2018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Merge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000" dirty="0">
                          <a:solidFill>
                            <a:schemeClr val="tx2"/>
                          </a:solidFill>
                        </a:rPr>
                        <a:t>SAP Automation of Offline ASP Mismatch files</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12/10/2018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Earlier delivery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chemeClr val="tx2"/>
                          </a:solidFill>
                          <a:latin typeface="+mn-lt"/>
                          <a:ea typeface="Calibri" charset="0"/>
                          <a:cs typeface="Times New Roman" panose="02020603050405020304" pitchFamily="18" charset="0"/>
                        </a:rPr>
                        <a:t>25/08/2018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Reduction in mismatches</a:t>
                      </a: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b="0" kern="1200" baseline="0" dirty="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2</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chemeClr val="tx2"/>
                          </a:solidFill>
                          <a:latin typeface="+mn-lt"/>
                          <a:ea typeface="Calibri" charset="0"/>
                          <a:cs typeface="Times New Roman" panose="02020603050405020304" pitchFamily="18" charset="0"/>
                        </a:rPr>
                        <a:t>05/10/2018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28673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Defect and Exclusions Resolution Plan</a:t>
            </a:r>
          </a:p>
        </p:txBody>
      </p:sp>
      <p:sp>
        <p:nvSpPr>
          <p:cNvPr id="3" name="Content Placeholder 2"/>
          <p:cNvSpPr>
            <a:spLocks noGrp="1"/>
          </p:cNvSpPr>
          <p:nvPr>
            <p:ph idx="1"/>
          </p:nvPr>
        </p:nvSpPr>
        <p:spPr/>
        <p:txBody>
          <a:bodyPr/>
          <a:lstStyle/>
          <a:p>
            <a:r>
              <a:rPr lang="en-GB" dirty="0">
                <a:solidFill>
                  <a:schemeClr val="accent1"/>
                </a:solidFill>
              </a:rPr>
              <a:t>Defect Resolution Plan as at 30</a:t>
            </a:r>
            <a:r>
              <a:rPr lang="en-GB" baseline="30000" dirty="0">
                <a:solidFill>
                  <a:schemeClr val="accent1"/>
                </a:solidFill>
              </a:rPr>
              <a:t>th</a:t>
            </a:r>
            <a:r>
              <a:rPr lang="en-GB" dirty="0">
                <a:solidFill>
                  <a:schemeClr val="accent1"/>
                </a:solidFill>
              </a:rPr>
              <a:t> September 2018</a:t>
            </a:r>
          </a:p>
          <a:p>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Exclusion Resolution Plan as at 30</a:t>
            </a:r>
            <a:r>
              <a:rPr lang="en-GB" baseline="30000" dirty="0">
                <a:solidFill>
                  <a:schemeClr val="accent1"/>
                </a:solidFill>
              </a:rPr>
              <a:t>th</a:t>
            </a:r>
            <a:r>
              <a:rPr lang="en-GB" dirty="0">
                <a:solidFill>
                  <a:schemeClr val="accent1"/>
                </a:solidFill>
              </a:rPr>
              <a:t> September 2018</a:t>
            </a:r>
          </a:p>
          <a:p>
            <a:pPr lvl="1"/>
            <a:r>
              <a:rPr lang="en-GB" dirty="0">
                <a:solidFill>
                  <a:schemeClr val="accent1"/>
                </a:solidFill>
              </a:rPr>
              <a:t>Please note this is a </a:t>
            </a:r>
            <a:r>
              <a:rPr lang="en-GB" b="1" dirty="0">
                <a:solidFill>
                  <a:schemeClr val="accent1"/>
                </a:solidFill>
              </a:rPr>
              <a:t>draft</a:t>
            </a:r>
            <a:r>
              <a:rPr lang="en-GB" dirty="0">
                <a:solidFill>
                  <a:schemeClr val="accent1"/>
                </a:solidFill>
              </a:rPr>
              <a:t> document. </a:t>
            </a:r>
          </a:p>
          <a:p>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These documents will be updated, tracked and published weekly on Xoserve.com</a:t>
            </a:r>
          </a:p>
          <a:p>
            <a:pPr lvl="1"/>
            <a:endParaRPr lang="en-GB" dirty="0">
              <a:solidFill>
                <a:schemeClr val="accent1"/>
              </a:solidFill>
            </a:endParaRPr>
          </a:p>
          <a:p>
            <a:pPr marL="457200" lvl="1" indent="0">
              <a:buNone/>
            </a:pPr>
            <a:endParaRPr lang="en-GB" dirty="0">
              <a:solidFill>
                <a:schemeClr val="accent1"/>
              </a:solidFill>
            </a:endParaRPr>
          </a:p>
          <a:p>
            <a:pPr marL="0" indent="0">
              <a:buNone/>
            </a:pPr>
            <a:endParaRPr lang="en-GB" dirty="0">
              <a:solidFill>
                <a:srgbClr val="FF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878949654"/>
              </p:ext>
            </p:extLst>
          </p:nvPr>
        </p:nvGraphicFramePr>
        <p:xfrm>
          <a:off x="827584" y="1131590"/>
          <a:ext cx="914400" cy="792163"/>
        </p:xfrm>
        <a:graphic>
          <a:graphicData uri="http://schemas.openxmlformats.org/presentationml/2006/ole">
            <mc:AlternateContent xmlns:mc="http://schemas.openxmlformats.org/markup-compatibility/2006">
              <mc:Choice xmlns:v="urn:schemas-microsoft-com:vml" Requires="v">
                <p:oleObj spid="_x0000_s1062"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827584" y="1131590"/>
                        <a:ext cx="914400" cy="792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93679774"/>
              </p:ext>
            </p:extLst>
          </p:nvPr>
        </p:nvGraphicFramePr>
        <p:xfrm>
          <a:off x="755576" y="2787774"/>
          <a:ext cx="914400" cy="792163"/>
        </p:xfrm>
        <a:graphic>
          <a:graphicData uri="http://schemas.openxmlformats.org/presentationml/2006/ole">
            <mc:AlternateContent xmlns:mc="http://schemas.openxmlformats.org/markup-compatibility/2006">
              <mc:Choice xmlns:v="urn:schemas-microsoft-com:vml" Requires="v">
                <p:oleObj spid="_x0000_s1063"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755576" y="278777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26459779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6" ma:contentTypeDescription="Create a new document." ma:contentTypeScope="" ma:versionID="915b9992393c4726cdd2ad5ac10955f7">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b03c6a2f9a368c10cfc8e605c227ae8"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16BD45-1F0F-47D0-B7A9-6D6F1B37FA54}">
  <ds:schemaRefs>
    <ds:schemaRef ds:uri="http://purl.org/dc/dcmitype/"/>
    <ds:schemaRef ds:uri="http://schemas.microsoft.com/office/2006/metadata/properties"/>
    <ds:schemaRef ds:uri="http://purl.org/dc/term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c78a4dae-5fc0-4ed3-ad80-da51122ab114"/>
    <ds:schemaRef ds:uri="5844fa40-a696-4ac9-bd38-c0330d295109"/>
  </ds:schemaRefs>
</ds:datastoreItem>
</file>

<file path=customXml/itemProps2.xml><?xml version="1.0" encoding="utf-8"?>
<ds:datastoreItem xmlns:ds="http://schemas.openxmlformats.org/officeDocument/2006/customXml" ds:itemID="{0127ECDB-91B9-4E7E-A1D9-32CFE5855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21415</TotalTime>
  <Words>1374</Words>
  <Application>Microsoft Macintosh PowerPoint</Application>
  <PresentationFormat>On-screen Show (16:9)</PresentationFormat>
  <Paragraphs>237</Paragraphs>
  <Slides>10</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8" baseType="lpstr">
      <vt:lpstr>ＭＳ Ｐゴシック</vt:lpstr>
      <vt:lpstr>Arial</vt:lpstr>
      <vt:lpstr>Calibri</vt:lpstr>
      <vt:lpstr>Times New Roman</vt:lpstr>
      <vt:lpstr>Wingdings</vt:lpstr>
      <vt:lpstr>xoserve templates</vt:lpstr>
      <vt:lpstr>1_xoserve templates</vt:lpstr>
      <vt:lpstr>Worksheet</vt:lpstr>
      <vt:lpstr>Amendment Invoice Task Force Progress Report</vt:lpstr>
      <vt:lpstr>Background</vt:lpstr>
      <vt:lpstr>Task Force Focus Areas (Workstreams)</vt:lpstr>
      <vt:lpstr>Amendment Task Force: dashboard </vt:lpstr>
      <vt:lpstr>Amendment Invoice – Resolution Plan</vt:lpstr>
      <vt:lpstr>PowerPoint Presentation</vt:lpstr>
      <vt:lpstr>BAU Stream Update </vt:lpstr>
      <vt:lpstr>RCA Stream Actions </vt:lpstr>
      <vt:lpstr>Defect and Exclusions Resolution Plan</vt:lpstr>
      <vt:lpstr>Customer Engagement - Proposals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499</cp:revision>
  <cp:lastPrinted>2018-10-02T13:14:32Z</cp:lastPrinted>
  <dcterms:created xsi:type="dcterms:W3CDTF">2011-09-20T14:58:41Z</dcterms:created>
  <dcterms:modified xsi:type="dcterms:W3CDTF">2018-10-04T14:47:44Z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-112328987</vt:i4>
  </property>
  <property fmtid="{D5CDD505-2E9C-101B-9397-08002B2CF9AE}" pid="4" name="_NewReviewCycle">
    <vt:lpwstr/>
  </property>
  <property fmtid="{D5CDD505-2E9C-101B-9397-08002B2CF9AE}" pid="5" name="_EmailSubject">
    <vt:lpwstr>Actions: publications for ChMC</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0x0101002A9D4E94D94ABB48A35A572EF9A60258</vt:lpwstr>
  </property>
  <property fmtid="{D5CDD505-2E9C-101B-9397-08002B2CF9AE}" pid="9" name="_PreviousAdHocReviewCycleID">
    <vt:i4>-168973812</vt:i4>
  </property>
</Properties>
</file>