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4" r:id="rId5"/>
    <p:sldMasterId id="2147484096" r:id="rId6"/>
    <p:sldMasterId id="2147484100" r:id="rId7"/>
    <p:sldMasterId id="2147484104" r:id="rId8"/>
  </p:sldMasterIdLst>
  <p:notesMasterIdLst>
    <p:notesMasterId r:id="rId13"/>
  </p:notesMasterIdLst>
  <p:handoutMasterIdLst>
    <p:handoutMasterId r:id="rId14"/>
  </p:handoutMasterIdLst>
  <p:sldIdLst>
    <p:sldId id="256" r:id="rId9"/>
    <p:sldId id="342" r:id="rId10"/>
    <p:sldId id="318" r:id="rId11"/>
    <p:sldId id="337" r:id="rId12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" clrIdx="0"/>
  <p:cmAuthor id="1" name="Neil Morgan" initials="NM" lastIdx="8" clrIdx="1"/>
  <p:cmAuthor id="2" name="National Grid" initials="NG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2232A"/>
    <a:srgbClr val="3E5AA8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FBE9B-A805-436F-80FC-E92AE6EB021E}" v="91" dt="2018-06-26T14:43:25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99645" autoAdjust="0"/>
  </p:normalViewPr>
  <p:slideViewPr>
    <p:cSldViewPr snapToObjects="1">
      <p:cViewPr varScale="1">
        <p:scale>
          <a:sx n="98" d="100"/>
          <a:sy n="98" d="100"/>
        </p:scale>
        <p:origin x="-36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299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i Jones" userId="S::debi.jones@xoserve.com::c5a020d5-3622-462e-aa53-691f296c4f65" providerId="AD" clId="Web-{434B6E9C-FF79-4260-87F1-36F9859DCC48}"/>
    <pc:docChg chg="modSld">
      <pc:chgData name="Debi Jones" userId="S::debi.jones@xoserve.com::c5a020d5-3622-462e-aa53-691f296c4f65" providerId="AD" clId="Web-{434B6E9C-FF79-4260-87F1-36F9859DCC48}" dt="2018-06-27T12:31:49.878" v="0"/>
      <pc:docMkLst>
        <pc:docMk/>
      </pc:docMkLst>
      <pc:sldChg chg="modSp">
        <pc:chgData name="Debi Jones" userId="S::debi.jones@xoserve.com::c5a020d5-3622-462e-aa53-691f296c4f65" providerId="AD" clId="Web-{434B6E9C-FF79-4260-87F1-36F9859DCC48}" dt="2018-06-27T12:31:49.878" v="0"/>
        <pc:sldMkLst>
          <pc:docMk/>
          <pc:sldMk cId="15267523" sldId="277"/>
        </pc:sldMkLst>
        <pc:spChg chg="mod">
          <ac:chgData name="Debi Jones" userId="S::debi.jones@xoserve.com::c5a020d5-3622-462e-aa53-691f296c4f65" providerId="AD" clId="Web-{434B6E9C-FF79-4260-87F1-36F9859DCC48}" dt="2018-06-27T12:31:49.878" v="0"/>
          <ac:spMkLst>
            <pc:docMk/>
            <pc:sldMk cId="15267523" sldId="277"/>
            <ac:spMk id="81" creationId="{0BA2B7AC-2694-4C4B-BA76-005A15B965B7}"/>
          </ac:spMkLst>
        </pc:spChg>
      </pc:sldChg>
    </pc:docChg>
  </pc:docChgLst>
  <pc:docChgLst>
    <pc:chgData name="Debi Jones" userId="S::debi.jones@xoserve.com::c5a020d5-3622-462e-aa53-691f296c4f65" providerId="AD" clId="Web-{D175A18C-A506-4339-B893-6E1C7E69C430}"/>
    <pc:docChg chg="modSld">
      <pc:chgData name="Debi Jones" userId="S::debi.jones@xoserve.com::c5a020d5-3622-462e-aa53-691f296c4f65" providerId="AD" clId="Web-{D175A18C-A506-4339-B893-6E1C7E69C430}" dt="2018-06-26T15:20:26.829" v="4" actId="1076"/>
      <pc:docMkLst>
        <pc:docMk/>
      </pc:docMkLst>
      <pc:sldChg chg="addSp modSp">
        <pc:chgData name="Debi Jones" userId="S::debi.jones@xoserve.com::c5a020d5-3622-462e-aa53-691f296c4f65" providerId="AD" clId="Web-{D175A18C-A506-4339-B893-6E1C7E69C430}" dt="2018-06-26T15:20:26.829" v="4" actId="1076"/>
        <pc:sldMkLst>
          <pc:docMk/>
          <pc:sldMk cId="3436139350" sldId="278"/>
        </pc:sldMkLst>
        <pc:spChg chg="add mod">
          <ac:chgData name="Debi Jones" userId="S::debi.jones@xoserve.com::c5a020d5-3622-462e-aa53-691f296c4f65" providerId="AD" clId="Web-{D175A18C-A506-4339-B893-6E1C7E69C430}" dt="2018-06-26T15:20:26.829" v="4" actId="1076"/>
          <ac:spMkLst>
            <pc:docMk/>
            <pc:sldMk cId="3436139350" sldId="278"/>
            <ac:spMk id="11" creationId="{BA58B996-E9A2-4713-A9DC-92B21B95178D}"/>
          </ac:spMkLst>
        </pc:spChg>
        <pc:graphicFrameChg chg="add mod">
          <ac:chgData name="Debi Jones" userId="S::debi.jones@xoserve.com::c5a020d5-3622-462e-aa53-691f296c4f65" providerId="AD" clId="Web-{D175A18C-A506-4339-B893-6E1C7E69C430}" dt="2018-06-26T15:20:26.766" v="3" actId="1076"/>
          <ac:graphicFrameMkLst>
            <pc:docMk/>
            <pc:sldMk cId="3436139350" sldId="278"/>
            <ac:graphicFrameMk id="10" creationId="{5E87E85C-8D0C-4A89-9433-35275DD4104E}"/>
          </ac:graphicFrameMkLst>
        </pc:graphicFrameChg>
      </pc:sldChg>
    </pc:docChg>
  </pc:docChgLst>
  <pc:docChgLst>
    <pc:chgData name="Debi Jones" userId="S::debi.jones@xoserve.com::c5a020d5-3622-462e-aa53-691f296c4f65" providerId="AD" clId="Web-{59295A95-3541-46EF-B213-1D7D5B5CDBA5}"/>
    <pc:docChg chg="modSld">
      <pc:chgData name="Debi Jones" userId="S::debi.jones@xoserve.com::c5a020d5-3622-462e-aa53-691f296c4f65" providerId="AD" clId="Web-{59295A95-3541-46EF-B213-1D7D5B5CDBA5}" dt="2018-06-26T15:46:08.358" v="292"/>
      <pc:docMkLst>
        <pc:docMk/>
      </pc:docMkLst>
      <pc:sldChg chg="delSp modSp">
        <pc:chgData name="Debi Jones" userId="S::debi.jones@xoserve.com::c5a020d5-3622-462e-aa53-691f296c4f65" providerId="AD" clId="Web-{59295A95-3541-46EF-B213-1D7D5B5CDBA5}" dt="2018-06-26T15:45:41.373" v="288"/>
        <pc:sldMkLst>
          <pc:docMk/>
          <pc:sldMk cId="3436139350" sldId="278"/>
        </pc:sldMkLst>
        <pc:spChg chg="del">
          <ac:chgData name="Debi Jones" userId="S::debi.jones@xoserve.com::c5a020d5-3622-462e-aa53-691f296c4f65" providerId="AD" clId="Web-{59295A95-3541-46EF-B213-1D7D5B5CDBA5}" dt="2018-06-26T15:42:41.274" v="262"/>
          <ac:spMkLst>
            <pc:docMk/>
            <pc:sldMk cId="3436139350" sldId="278"/>
            <ac:spMk id="3" creationId="{53B50DD3-58C8-48CD-A117-12E95A4A1964}"/>
          </ac:spMkLst>
        </pc:spChg>
        <pc:spChg chg="del">
          <ac:chgData name="Debi Jones" userId="S::debi.jones@xoserve.com::c5a020d5-3622-462e-aa53-691f296c4f65" providerId="AD" clId="Web-{59295A95-3541-46EF-B213-1D7D5B5CDBA5}" dt="2018-06-26T15:28:23.659" v="80"/>
          <ac:spMkLst>
            <pc:docMk/>
            <pc:sldMk cId="3436139350" sldId="278"/>
            <ac:spMk id="11" creationId="{BA58B996-E9A2-4713-A9DC-92B21B95178D}"/>
          </ac:spMkLst>
        </pc:spChg>
        <pc:graphicFrameChg chg="del">
          <ac:chgData name="Debi Jones" userId="S::debi.jones@xoserve.com::c5a020d5-3622-462e-aa53-691f296c4f65" providerId="AD" clId="Web-{59295A95-3541-46EF-B213-1D7D5B5CDBA5}" dt="2018-06-26T15:27:59.845" v="75"/>
          <ac:graphicFrameMkLst>
            <pc:docMk/>
            <pc:sldMk cId="3436139350" sldId="278"/>
            <ac:graphicFrameMk id="10" creationId="{5E87E85C-8D0C-4A89-9433-35275DD4104E}"/>
          </ac:graphicFrameMkLst>
        </pc:graphicFrameChg>
        <pc:graphicFrameChg chg="mod modGraphic">
          <ac:chgData name="Debi Jones" userId="S::debi.jones@xoserve.com::c5a020d5-3622-462e-aa53-691f296c4f65" providerId="AD" clId="Web-{59295A95-3541-46EF-B213-1D7D5B5CDBA5}" dt="2018-06-26T15:45:41.373" v="288"/>
          <ac:graphicFrameMkLst>
            <pc:docMk/>
            <pc:sldMk cId="3436139350" sldId="278"/>
            <ac:graphicFrameMk id="58" creationId="{39C68708-D9F8-4000-BC55-B48A6BF6A366}"/>
          </ac:graphicFrameMkLst>
        </pc:graphicFrameChg>
      </pc:sldChg>
      <pc:sldChg chg="modSp">
        <pc:chgData name="Debi Jones" userId="S::debi.jones@xoserve.com::c5a020d5-3622-462e-aa53-691f296c4f65" providerId="AD" clId="Web-{59295A95-3541-46EF-B213-1D7D5B5CDBA5}" dt="2018-06-26T15:46:08.358" v="292"/>
        <pc:sldMkLst>
          <pc:docMk/>
          <pc:sldMk cId="666749533" sldId="280"/>
        </pc:sldMkLst>
        <pc:graphicFrameChg chg="mod modGraphic">
          <ac:chgData name="Debi Jones" userId="S::debi.jones@xoserve.com::c5a020d5-3622-462e-aa53-691f296c4f65" providerId="AD" clId="Web-{59295A95-3541-46EF-B213-1D7D5B5CDBA5}" dt="2018-06-26T15:46:08.358" v="292"/>
          <ac:graphicFrameMkLst>
            <pc:docMk/>
            <pc:sldMk cId="666749533" sldId="280"/>
            <ac:graphicFrameMk id="4" creationId="{04103C3E-42C6-42B5-A687-A4B7ABFE4A5B}"/>
          </ac:graphicFrameMkLst>
        </pc:graphicFrameChg>
      </pc:sldChg>
      <pc:sldChg chg="modSp">
        <pc:chgData name="Debi Jones" userId="S::debi.jones@xoserve.com::c5a020d5-3622-462e-aa53-691f296c4f65" providerId="AD" clId="Web-{59295A95-3541-46EF-B213-1D7D5B5CDBA5}" dt="2018-06-26T15:40:32.037" v="223"/>
        <pc:sldMkLst>
          <pc:docMk/>
          <pc:sldMk cId="2935168922" sldId="282"/>
        </pc:sldMkLst>
        <pc:graphicFrameChg chg="mod modGraphic">
          <ac:chgData name="Debi Jones" userId="S::debi.jones@xoserve.com::c5a020d5-3622-462e-aa53-691f296c4f65" providerId="AD" clId="Web-{59295A95-3541-46EF-B213-1D7D5B5CDBA5}" dt="2018-06-26T15:40:32.037" v="223"/>
          <ac:graphicFrameMkLst>
            <pc:docMk/>
            <pc:sldMk cId="2935168922" sldId="282"/>
            <ac:graphicFrameMk id="48" creationId="{E49F0629-C01A-4DE1-81FD-9E16ACC7D59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27/09/2018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4622D-00E0-4400-B896-CBDBA7651C36}" type="datetimeFigureOut">
              <a:rPr lang="en-GB" smtClean="0"/>
              <a:t>27/09/2018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DB2A1-3096-4F64-8FB8-C266BDE062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88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C698-D02E-4E32-B43B-0820C95FE09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6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16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0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74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53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3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6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1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3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8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73155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73155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8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731553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8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73154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8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899592" y="2087480"/>
            <a:ext cx="7128792" cy="12931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rgbClr val="1D3E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 Link Future Release 3: </a:t>
            </a:r>
            <a:br>
              <a:rPr lang="en-GB" sz="3200" dirty="0" smtClean="0">
                <a:solidFill>
                  <a:srgbClr val="1D3E6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dirty="0" smtClean="0">
                <a:solidFill>
                  <a:srgbClr val="1D3E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Track 1 Implementation Approach</a:t>
            </a:r>
            <a:br>
              <a:rPr lang="en-GB" sz="3200" dirty="0" smtClean="0">
                <a:solidFill>
                  <a:srgbClr val="1D3E6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dirty="0" smtClean="0">
                <a:solidFill>
                  <a:srgbClr val="1D3E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Approval at ChMC</a:t>
            </a:r>
            <a:endParaRPr lang="en-GB" sz="3200" dirty="0">
              <a:solidFill>
                <a:srgbClr val="1D3E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577282"/>
            <a:ext cx="9144000" cy="578644"/>
          </a:xfrm>
        </p:spPr>
        <p:txBody>
          <a:bodyPr/>
          <a:lstStyle/>
          <a:p>
            <a:r>
              <a:rPr lang="en-GB" sz="2800" dirty="0" smtClean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baseline="30000" dirty="0" smtClean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GB" sz="2800" dirty="0" smtClean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October </a:t>
            </a:r>
            <a:r>
              <a:rPr lang="en-GB" sz="2800" dirty="0">
                <a:solidFill>
                  <a:srgbClr val="3E5A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5082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Executive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smtClean="0"/>
              <a:t>Release 3 Track 1 is on track to complete </a:t>
            </a:r>
            <a:r>
              <a:rPr lang="en-GB" sz="1400" dirty="0"/>
              <a:t>M</a:t>
            </a:r>
            <a:r>
              <a:rPr lang="en-GB" sz="1400" dirty="0" smtClean="0"/>
              <a:t>arket Trials as per schedule w/c 08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of October </a:t>
            </a:r>
          </a:p>
          <a:p>
            <a:endParaRPr lang="en-GB" sz="1400" dirty="0" smtClean="0"/>
          </a:p>
          <a:p>
            <a:r>
              <a:rPr lang="en-GB" sz="1400" dirty="0" smtClean="0"/>
              <a:t>The next phase for Track is completion of Regression Testing, Implementation Dress Rehearsals and Implementation as per the  Notional Go Live Date of 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of November 2018</a:t>
            </a:r>
          </a:p>
          <a:p>
            <a:endParaRPr lang="en-US" sz="1400" dirty="0" smtClean="0"/>
          </a:p>
          <a:p>
            <a:r>
              <a:rPr lang="en-US" sz="1400" dirty="0" smtClean="0"/>
              <a:t>DSG </a:t>
            </a:r>
            <a:r>
              <a:rPr lang="en-US" sz="1400" dirty="0"/>
              <a:t>members were briefed on 17th September regarding the proposed implementation plan and feedback was requested. </a:t>
            </a:r>
          </a:p>
          <a:p>
            <a:pPr marL="0" indent="0">
              <a:buNone/>
            </a:pPr>
            <a:endParaRPr lang="en-GB" sz="1400" dirty="0" smtClean="0"/>
          </a:p>
          <a:p>
            <a:r>
              <a:rPr lang="en-GB" sz="1400" dirty="0" smtClean="0"/>
              <a:t>The Purpose of this slide deck is to </a:t>
            </a:r>
          </a:p>
          <a:p>
            <a:pPr lvl="1"/>
            <a:r>
              <a:rPr lang="en-US" sz="1400" dirty="0" smtClean="0"/>
              <a:t>To go through the Implementation Plan proposal and </a:t>
            </a:r>
          </a:p>
          <a:p>
            <a:pPr lvl="1"/>
            <a:r>
              <a:rPr lang="en-US" sz="1400" dirty="0" smtClean="0"/>
              <a:t>To </a:t>
            </a:r>
            <a:r>
              <a:rPr lang="en-US" sz="1400" dirty="0"/>
              <a:t>seek ChMC approval for R3 Implementation plan at the Extraordinary </a:t>
            </a:r>
            <a:r>
              <a:rPr lang="en-US" sz="1400" dirty="0" smtClean="0"/>
              <a:t>ChMC to ensure all parties are prepared adequately for Track 1 Go Live</a:t>
            </a:r>
            <a:endParaRPr lang="en-GB" sz="80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7683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8000"/>
              </a:lnSpc>
              <a:tabLst>
                <a:tab pos="457200" algn="l"/>
              </a:tabLst>
            </a:pPr>
            <a:r>
              <a:rPr lang="en-GB" sz="2800" dirty="0" smtClean="0">
                <a:solidFill>
                  <a:srgbClr val="3E5AA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Implementation Approach</a:t>
            </a:r>
            <a:endParaRPr lang="en-GB" sz="2800" dirty="0">
              <a:solidFill>
                <a:srgbClr val="3E5AA8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432079" y="4329422"/>
            <a:ext cx="1584176" cy="7560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25" y="589662"/>
            <a:ext cx="868838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 dirty="0" smtClean="0"/>
              <a:t>13 (+1*) Track 1 Changes will commence implementation on 2</a:t>
            </a:r>
            <a:r>
              <a:rPr lang="en-GB" sz="1100" baseline="30000" dirty="0" smtClean="0"/>
              <a:t>nd</a:t>
            </a:r>
            <a:r>
              <a:rPr lang="en-GB" sz="1100" dirty="0" smtClean="0"/>
              <a:t> November 2018 and are planned to finish implementation activities on 3</a:t>
            </a:r>
            <a:r>
              <a:rPr lang="en-GB" sz="1100" baseline="30000" dirty="0" smtClean="0"/>
              <a:t>rd</a:t>
            </a:r>
            <a:r>
              <a:rPr lang="en-GB" sz="1100" dirty="0" smtClean="0"/>
              <a:t> November 2018</a:t>
            </a:r>
          </a:p>
          <a:p>
            <a:endParaRPr lang="en-GB" sz="11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 dirty="0" smtClean="0"/>
              <a:t>Implementation activities involve: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1100" dirty="0" smtClean="0"/>
              <a:t>Processing of all inbound files in the old file formats on 2</a:t>
            </a:r>
            <a:r>
              <a:rPr lang="en-GB" sz="1100" baseline="30000" dirty="0" smtClean="0"/>
              <a:t>nd</a:t>
            </a:r>
            <a:r>
              <a:rPr lang="en-GB" sz="1100" dirty="0" smtClean="0"/>
              <a:t> November (with a cut-off applied)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1100" dirty="0" smtClean="0"/>
              <a:t>Xoserve Code Movement post step (1) in early hours of 3</a:t>
            </a:r>
            <a:r>
              <a:rPr lang="en-GB" sz="1100" baseline="30000" dirty="0" smtClean="0"/>
              <a:t>rd</a:t>
            </a:r>
            <a:r>
              <a:rPr lang="en-GB" sz="1100" dirty="0" smtClean="0"/>
              <a:t> November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100" dirty="0" smtClean="0"/>
              <a:t>Post </a:t>
            </a:r>
            <a:r>
              <a:rPr lang="en-US" sz="1100" dirty="0"/>
              <a:t>implementation catch-up processing of </a:t>
            </a:r>
            <a:r>
              <a:rPr lang="en-US" sz="1100" dirty="0" smtClean="0"/>
              <a:t>files (including those where new file formats are introduced)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1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 dirty="0"/>
              <a:t>The FR3.0 implementation activities involves code transports in SAP ISU, Marketflow and BODS </a:t>
            </a:r>
            <a:r>
              <a:rPr lang="en-GB" sz="1100" dirty="0" smtClean="0"/>
              <a:t>and involves c.60 File Formats for the </a:t>
            </a:r>
            <a:r>
              <a:rPr lang="en-GB" sz="1100" dirty="0"/>
              <a:t>13 (+1*)</a:t>
            </a:r>
            <a:r>
              <a:rPr lang="en-GB" sz="1100" dirty="0" smtClean="0"/>
              <a:t> changes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11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 dirty="0" smtClean="0"/>
              <a:t> Due to the number of file formats involved in Release 3, the implementation window is expected to be  complex </a:t>
            </a:r>
            <a:r>
              <a:rPr lang="en-GB" sz="1100" dirty="0"/>
              <a:t>and </a:t>
            </a:r>
            <a:r>
              <a:rPr lang="en-GB" sz="1100" dirty="0" smtClean="0"/>
              <a:t>therefore the alignment to electricity dates is not deemed possible for this release.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11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 dirty="0" smtClean="0"/>
              <a:t>Go Live on a Friday (as per electricity release) is </a:t>
            </a:r>
            <a:r>
              <a:rPr lang="en-GB" sz="1100" dirty="0"/>
              <a:t>also likely to cause operational </a:t>
            </a:r>
            <a:r>
              <a:rPr lang="en-GB" sz="1100" dirty="0" smtClean="0"/>
              <a:t>impacts should the post implementation contingency need to be used as Friday the 2</a:t>
            </a:r>
            <a:r>
              <a:rPr lang="en-GB" sz="1100" baseline="30000" dirty="0" smtClean="0"/>
              <a:t>nd</a:t>
            </a:r>
            <a:r>
              <a:rPr lang="en-GB" sz="1100" dirty="0" smtClean="0"/>
              <a:t> of November is a working day. (see next slide for implementation plan)</a:t>
            </a:r>
            <a:endParaRPr lang="en-GB" sz="11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11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 dirty="0"/>
              <a:t>Therefore </a:t>
            </a:r>
            <a:r>
              <a:rPr lang="en-GB" sz="1100" dirty="0" smtClean="0"/>
              <a:t>it is recommended that the implementation date remains as the notional Release 3 Go Live date published thus far and code </a:t>
            </a:r>
            <a:r>
              <a:rPr lang="en-GB" sz="1100" dirty="0"/>
              <a:t>transports can be performed on the weekend, i.e. 3rd Nov 2018, thereby reducing operational impacts and ensuring </a:t>
            </a:r>
            <a:r>
              <a:rPr lang="en-GB" sz="1100" dirty="0" smtClean="0"/>
              <a:t>smoother </a:t>
            </a:r>
            <a:r>
              <a:rPr lang="en-GB" sz="1100" dirty="0"/>
              <a:t>transition of file format changes</a:t>
            </a:r>
          </a:p>
          <a:p>
            <a:endParaRPr lang="en-GB" sz="11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 dirty="0" smtClean="0"/>
              <a:t>A file level Transition plan has been published by 21</a:t>
            </a:r>
            <a:r>
              <a:rPr lang="en-GB" sz="1100" baseline="30000" dirty="0" smtClean="0"/>
              <a:t>st</a:t>
            </a:r>
            <a:r>
              <a:rPr lang="en-GB" sz="1100" dirty="0" smtClean="0"/>
              <a:t> September for the circa 60 file format changes for Track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4819585"/>
            <a:ext cx="6984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*XRN 4658 is also being implemented as part of Track 1 implementation window as agreed with ChMC on 23</a:t>
            </a:r>
            <a:r>
              <a:rPr lang="en-GB" sz="800" baseline="30000" dirty="0" smtClean="0"/>
              <a:t>rd</a:t>
            </a:r>
            <a:r>
              <a:rPr lang="en-GB" sz="800" dirty="0" smtClean="0"/>
              <a:t> July 2018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9044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8000"/>
              </a:lnSpc>
              <a:tabLst>
                <a:tab pos="457200" algn="l"/>
              </a:tabLst>
            </a:pPr>
            <a:r>
              <a:rPr lang="en-GB" sz="2800" dirty="0" smtClean="0">
                <a:solidFill>
                  <a:srgbClr val="3E5AA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Implementation Approach</a:t>
            </a:r>
            <a:endParaRPr lang="en-GB" sz="2800" dirty="0">
              <a:solidFill>
                <a:srgbClr val="3E5AA8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432079" y="4329422"/>
            <a:ext cx="1584176" cy="7560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691" y="4615946"/>
            <a:ext cx="8806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final inbound files in the old file format confirmed as part of the File Level Transition Plan</a:t>
            </a:r>
            <a:endParaRPr lang="en-GB" dirty="0"/>
          </a:p>
        </p:txBody>
      </p:sp>
      <p:sp>
        <p:nvSpPr>
          <p:cNvPr id="22" name="5-Point Star 21"/>
          <p:cNvSpPr/>
          <p:nvPr/>
        </p:nvSpPr>
        <p:spPr bwMode="auto">
          <a:xfrm>
            <a:off x="1187624" y="843558"/>
            <a:ext cx="144016" cy="144016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29" name="5-Point Star 28"/>
          <p:cNvSpPr/>
          <p:nvPr/>
        </p:nvSpPr>
        <p:spPr bwMode="auto">
          <a:xfrm>
            <a:off x="153417" y="4659982"/>
            <a:ext cx="144016" cy="144016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7" y="600062"/>
            <a:ext cx="8723803" cy="372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4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8871376f-3854-41b1-bd27-ce5106d9d0be">
      <UserInfo>
        <DisplayName/>
        <AccountId xsi:nil="true"/>
        <AccountType/>
      </UserInfo>
    </Owner>
    <Stage_x0020_Gate xmlns="8871376f-3854-41b1-bd27-ce5106d9d0be">Build, Design &amp; test</Stage_x0020_Gate>
    <Document_x0020_Status xmlns="8871376f-3854-41b1-bd27-ce5106d9d0be">Approved</Document_x0020_Status>
    <TaxKeywordTaxHTField xmlns="6c273cd4-7c48-415f-af0d-fdfb7267ac29">
      <Terms xmlns="http://schemas.microsoft.com/office/infopath/2007/PartnerControls"/>
    </TaxKeywordTaxHTField>
    <TaxCatchAll xmlns="6c273cd4-7c48-415f-af0d-fdfb7267ac29"/>
    <Author0 xmlns="8871376f-3854-41b1-bd27-ce5106d9d0be">
      <UserInfo>
        <DisplayName/>
        <AccountId xsi:nil="true"/>
        <AccountType/>
      </UserInfo>
    </Author0>
    <_x0063_gn1 xmlns="0d20517e-c94b-4d3a-a85b-3343159636f8">
      <UserInfo>
        <DisplayName/>
        <AccountId xsi:nil="true"/>
        <AccountType/>
      </UserInfo>
    </_x0063_gn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51AB75BFD6489D93AB7F8ACEE4FB" ma:contentTypeVersion="14" ma:contentTypeDescription="Create a new document." ma:contentTypeScope="" ma:versionID="d4300ab797e9c02236cf7ec8e5d36960">
  <xsd:schema xmlns:xsd="http://www.w3.org/2001/XMLSchema" xmlns:xs="http://www.w3.org/2001/XMLSchema" xmlns:p="http://schemas.microsoft.com/office/2006/metadata/properties" xmlns:ns2="8871376f-3854-41b1-bd27-ce5106d9d0be" xmlns:ns3="6c273cd4-7c48-415f-af0d-fdfb7267ac29" xmlns:ns4="0d20517e-c94b-4d3a-a85b-3343159636f8" targetNamespace="http://schemas.microsoft.com/office/2006/metadata/properties" ma:root="true" ma:fieldsID="c0f2076227af2d6e05434777818299c9" ns2:_="" ns3:_="" ns4:_="">
    <xsd:import namespace="8871376f-3854-41b1-bd27-ce5106d9d0be"/>
    <xsd:import namespace="6c273cd4-7c48-415f-af0d-fdfb7267ac29"/>
    <xsd:import namespace="0d20517e-c94b-4d3a-a85b-3343159636f8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_x0063_g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1376f-3854-41b1-bd27-ce5106d9d0b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f50b813d-071d-4b4a-9f0c-e4ed4a9e6a6c}" ma:internalName="TaxCatchAll" ma:showField="CatchAllData" ma:web="6c273cd4-7c48-415f-af0d-fdfb7267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0517e-c94b-4d3a-a85b-334315963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_x0063_gn1" ma:index="21" nillable="true" ma:displayName="Person or Group" ma:list="UserInfo" ma:internalName="_x0063_gn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0d20517e-c94b-4d3a-a85b-3343159636f8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6c273cd4-7c48-415f-af0d-fdfb7267ac29"/>
    <ds:schemaRef ds:uri="http://schemas.openxmlformats.org/package/2006/metadata/core-properties"/>
    <ds:schemaRef ds:uri="8871376f-3854-41b1-bd27-ce5106d9d0b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9A8F078-05D3-4298-8C0B-4F2285481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1376f-3854-41b1-bd27-ce5106d9d0be"/>
    <ds:schemaRef ds:uri="6c273cd4-7c48-415f-af0d-fdfb7267ac29"/>
    <ds:schemaRef ds:uri="0d20517e-c94b-4d3a-a85b-3343159636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24074</TotalTime>
  <Words>414</Words>
  <Application>Microsoft Office PowerPoint</Application>
  <PresentationFormat>On-screen Show (16:9)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xoserve templates</vt:lpstr>
      <vt:lpstr>1_xoserve templates</vt:lpstr>
      <vt:lpstr>2_xoserve templates</vt:lpstr>
      <vt:lpstr>3_xoserve templates</vt:lpstr>
      <vt:lpstr>4_xoserve templates</vt:lpstr>
      <vt:lpstr>UK Link Future Release 3:  Track 1 Implementation Approach for Approval at ChMC</vt:lpstr>
      <vt:lpstr>Executive Summary</vt:lpstr>
      <vt:lpstr>Implementation Approach</vt:lpstr>
      <vt:lpstr>Implementation Approach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541</cp:revision>
  <cp:lastPrinted>2018-08-22T09:13:01Z</cp:lastPrinted>
  <dcterms:created xsi:type="dcterms:W3CDTF">2011-09-20T14:58:41Z</dcterms:created>
  <dcterms:modified xsi:type="dcterms:W3CDTF">2018-09-27T08:42:17Z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-1503841794</vt:i4>
  </property>
  <property fmtid="{D5CDD505-2E9C-101B-9397-08002B2CF9AE}" pid="4" name="_NewReviewCycle">
    <vt:lpwstr/>
  </property>
  <property fmtid="{D5CDD505-2E9C-101B-9397-08002B2CF9AE}" pid="5" name="_EmailSubject">
    <vt:lpwstr>Action: Publications for ChMC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0x010100845751AB75BFD6489D93AB7F8ACEE4FB</vt:lpwstr>
  </property>
  <property fmtid="{D5CDD505-2E9C-101B-9397-08002B2CF9AE}" pid="9" name="_PreviousAdHocReviewCycleID">
    <vt:i4>1203757072</vt:i4>
  </property>
  <property fmtid="{D5CDD505-2E9C-101B-9397-08002B2CF9AE}" pid="10" name="TaxKeyword">
    <vt:lpwstr/>
  </property>
</Properties>
</file>