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  <p:sldMasterId id="2147484068" r:id="rId6"/>
    <p:sldMasterId id="2147484073" r:id="rId7"/>
  </p:sldMasterIdLst>
  <p:notesMasterIdLst>
    <p:notesMasterId r:id="rId10"/>
  </p:notesMasterIdLst>
  <p:handoutMasterIdLst>
    <p:handoutMasterId r:id="rId11"/>
  </p:handoutMasterIdLst>
  <p:sldIdLst>
    <p:sldId id="258" r:id="rId8"/>
    <p:sldId id="259" r:id="rId9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26" clrIdx="0"/>
  <p:cmAuthor id="1" name="National Grid" initials="CF" lastIdx="24" clrIdx="1"/>
  <p:cmAuthor id="2" name="Lee Foster" initials="LF" lastIdx="1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3A96"/>
    <a:srgbClr val="68AEE0"/>
    <a:srgbClr val="1D3E61"/>
    <a:srgbClr val="FFFFFF"/>
    <a:srgbClr val="D2232A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65" autoAdjust="0"/>
    <p:restoredTop sz="94671" autoAdjust="0"/>
  </p:normalViewPr>
  <p:slideViewPr>
    <p:cSldViewPr snapToObjects="1">
      <p:cViewPr>
        <p:scale>
          <a:sx n="70" d="100"/>
          <a:sy n="70" d="100"/>
        </p:scale>
        <p:origin x="-2046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291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05/10/2018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6D1A8C79-E0F5-444C-981A-DE8491C3625F}" type="datetimeFigureOut">
              <a:rPr lang="en-GB" smtClean="0"/>
              <a:t>05/10/2018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4"/>
            <a:ext cx="5438775" cy="4467225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E005B922-9648-425E-942A-30A84FD670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63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5B922-9648-425E-942A-30A84FD670C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31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147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3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3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20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100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3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3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754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3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3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924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162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795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3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3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925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653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3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7" y="6308730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3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6308730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07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3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6308733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10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3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2" y="6308729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11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116632"/>
            <a:ext cx="8688388" cy="576064"/>
          </a:xfrm>
        </p:spPr>
        <p:txBody>
          <a:bodyPr/>
          <a:lstStyle/>
          <a:p>
            <a:r>
              <a:rPr lang="en-GB" dirty="0" smtClean="0"/>
              <a:t>XRN4572 – UK Link Release 3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813081"/>
              </p:ext>
            </p:extLst>
          </p:nvPr>
        </p:nvGraphicFramePr>
        <p:xfrm>
          <a:off x="107505" y="616496"/>
          <a:ext cx="8952366" cy="6189466"/>
        </p:xfrm>
        <a:graphic>
          <a:graphicData uri="http://schemas.openxmlformats.org/drawingml/2006/table">
            <a:tbl>
              <a:tblPr firstRow="1" bandRow="1"/>
              <a:tblGrid>
                <a:gridCol w="1008111"/>
                <a:gridCol w="215602"/>
                <a:gridCol w="1901419"/>
                <a:gridCol w="2316691"/>
                <a:gridCol w="2316691"/>
                <a:gridCol w="1193852"/>
              </a:tblGrid>
              <a:tr h="274247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04</a:t>
                      </a:r>
                      <a:r>
                        <a:rPr lang="en-GB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Oct</a:t>
                      </a:r>
                    </a:p>
                    <a:p>
                      <a:pPr algn="ctr"/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en-GB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274247">
                <a:tc gridSpan="2"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Plan/Time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Resources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27424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G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247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6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9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Full project delivery of UK Link Future Release 3 Scope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972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Plan/Time</a:t>
                      </a:r>
                    </a:p>
                    <a:p>
                      <a:pPr algn="ctr"/>
                      <a:endParaRPr lang="en-GB" sz="1200" b="1" baseline="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Extraordinary Change Management Committee on 23</a:t>
                      </a:r>
                      <a:r>
                        <a:rPr lang="en-GB" sz="9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of July approved the split delivery of Release 3 scope into 13 CRs on 2</a:t>
                      </a:r>
                      <a:r>
                        <a:rPr lang="en-GB" sz="9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of November and XRN 4454 to be delivered on 1</a:t>
                      </a:r>
                      <a:r>
                        <a:rPr lang="en-GB" sz="9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February 2019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The progress against each track is as below:-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Track 1 (13 Changes) – MT ongoing and on track to complete latest by w/c 08</a:t>
                      </a:r>
                      <a:r>
                        <a:rPr lang="en-GB" sz="9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October. Regression testing tracking slightly behind plan , no impact envisaged to milestones for all changes except XRN 4534 which is RED due to issues found (see below issue section), IDR planning and preparation underway. 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Track 2 (XRN 4454) – System Testing is now underway with some delays within plan due to complexity of testing – revised plan now in place along with a synergised Acceptance Testing.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endParaRPr lang="en-GB" sz="9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Issue XRN 4534 : a number of observations on XRN 4534 as part of Regression suite– these issues have dependency on Production teams to understand and work up options; Issues are being worked through with Xoserve Operations team to understand root cause and solutions – This places XRN 4534 in </a:t>
                      </a:r>
                      <a:r>
                        <a:rPr kumimoji="0" lang="en-US" sz="9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RED</a:t>
                      </a:r>
                      <a:r>
                        <a:rPr kumimoji="0" lang="en-US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 status and </a:t>
                      </a:r>
                      <a:r>
                        <a:rPr kumimoji="0" lang="en-US" sz="9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at high risk </a:t>
                      </a:r>
                      <a:r>
                        <a:rPr kumimoji="0" lang="en-US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for Go Live on 2</a:t>
                      </a:r>
                      <a:r>
                        <a:rPr kumimoji="0" lang="en-US" sz="95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kumimoji="0" lang="en-US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 November.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Clear resolution plan on XRN 4534 is being prioritised and outcome of this plan will be communicated to all by 10</a:t>
                      </a:r>
                      <a:r>
                        <a:rPr kumimoji="0" lang="en-US" sz="95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 October ChMC meeting.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The Market Trials progress update available on Xoserve website, MT on track to complete as per planned timeframes, MT Closedown w/c 08</a:t>
                      </a:r>
                      <a:r>
                        <a:rPr lang="en-GB" sz="9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October. Follow-on Track 1 training sessions are planned in October before Go-Live.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9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Implementation approach and file level transition plan published to participants. Implementation plan approval  received at E- ChMC on 2</a:t>
                      </a:r>
                      <a:r>
                        <a:rPr lang="en-GB" sz="9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October.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9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Cadent MT registration to open shortly, parties are requested to register interest for Cadent MT starting 19</a:t>
                      </a:r>
                      <a:r>
                        <a:rPr lang="en-GB" sz="9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November. MT information Inc. high level scenarios to be presented next DSG onwards.</a:t>
                      </a: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Issue against XRN 4534 places its delivery at risk for 2</a:t>
                      </a:r>
                      <a:r>
                        <a:rPr kumimoji="0" lang="en-US" sz="95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kumimoji="0" lang="en-US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 November Go Live – resolution being prioritised within Xoserve Project and Production teams for a plan of delivery on/beyond Track 1 Go Live Date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Go Live date dependent on close management of parallelism in plan (this is being managed)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Complete All System and Acceptance Testing on time to ensure Cadent MT entry on time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9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Full Delivery costs approved at ChMC in April 2018. Revision expected to accommodate XRN 4454 delivery date (ongoing discussions)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94287">
                <a:tc>
                  <a:txBody>
                    <a:bodyPr/>
                    <a:lstStyle/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Greater resource needed for XRN4454 (both technical &amp; SME) for fulfilling the need for extended track 2. Daily tracking of plan in place to ensure progressing to revised timelines and additional resource support to deliver XRN 4454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SME resource requirements for Build, ST and AT phases is being managed weekly with internal Xoserve teams.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00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44624"/>
            <a:ext cx="8688388" cy="648072"/>
          </a:xfrm>
        </p:spPr>
        <p:txBody>
          <a:bodyPr/>
          <a:lstStyle/>
          <a:p>
            <a:r>
              <a:rPr lang="en-GB" dirty="0" smtClean="0"/>
              <a:t>UK Link Release 3 - Plan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551274"/>
              </p:ext>
            </p:extLst>
          </p:nvPr>
        </p:nvGraphicFramePr>
        <p:xfrm>
          <a:off x="179512" y="1196755"/>
          <a:ext cx="8784976" cy="3245681"/>
        </p:xfrm>
        <a:graphic>
          <a:graphicData uri="http://schemas.openxmlformats.org/drawingml/2006/table">
            <a:tbl>
              <a:tblPr firstRow="1" bandRow="1"/>
              <a:tblGrid>
                <a:gridCol w="802424"/>
                <a:gridCol w="583581"/>
                <a:gridCol w="583581"/>
                <a:gridCol w="510634"/>
                <a:gridCol w="510634"/>
                <a:gridCol w="583581"/>
                <a:gridCol w="583581"/>
                <a:gridCol w="656529"/>
                <a:gridCol w="729477"/>
                <a:gridCol w="692484"/>
                <a:gridCol w="604254"/>
                <a:gridCol w="720080"/>
                <a:gridCol w="576064"/>
                <a:gridCol w="648072"/>
              </a:tblGrid>
              <a:tr h="426647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Scope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07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 &amp; System Test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Acceptance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Performance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Market Trials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Regression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287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1 Baseline Plan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04/06/18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13/08/18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07/09/18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1910/18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08/10/18*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22/10/18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02/11/18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287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1 Current Plan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13/12/17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04/06/18*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13/08/18</a:t>
                      </a:r>
                      <a:endParaRPr kumimoji="0" lang="en-US" sz="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07/09/18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19/10/18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08/10/18*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22/10/18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02/11/18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594287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2 Baseline Plan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30/06/18*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24/09/18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05/11/18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14/12/18*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18/01/18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01/02/19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08/03/19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94287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2 Current Plan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13/12/17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30/06/18*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 Complete ST synergised with AT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19/11/18**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14/12/18*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18/01/18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01/02/19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08/03/19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 bwMode="auto">
          <a:xfrm>
            <a:off x="-39467" y="5877273"/>
            <a:ext cx="6217389" cy="25068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GB" sz="900" b="1" dirty="0" smtClean="0">
                <a:solidFill>
                  <a:srgbClr val="000000"/>
                </a:solidFill>
              </a:rPr>
              <a:t>RAG Key – Milestones are end dates;</a:t>
            </a:r>
          </a:p>
          <a:p>
            <a:pPr defTabSz="914400"/>
            <a:endParaRPr lang="en-GB" sz="700" dirty="0" smtClean="0">
              <a:solidFill>
                <a:srgbClr val="000000"/>
              </a:solidFill>
            </a:endParaRPr>
          </a:p>
          <a:p>
            <a:pPr defTabSz="914400"/>
            <a:r>
              <a:rPr lang="en-GB" sz="700" dirty="0" smtClean="0">
                <a:solidFill>
                  <a:srgbClr val="000000"/>
                </a:solidFill>
              </a:rPr>
              <a:t>*Closedown expected to finish this week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700" dirty="0">
                <a:solidFill>
                  <a:srgbClr val="000000"/>
                </a:solidFill>
              </a:rPr>
              <a:t>** Synergised ST and AT date</a:t>
            </a:r>
          </a:p>
        </p:txBody>
      </p:sp>
      <p:sp>
        <p:nvSpPr>
          <p:cNvPr id="15" name="Flowchart: Decision 14"/>
          <p:cNvSpPr/>
          <p:nvPr/>
        </p:nvSpPr>
        <p:spPr bwMode="auto">
          <a:xfrm>
            <a:off x="5299128" y="5509287"/>
            <a:ext cx="118278" cy="101576"/>
          </a:xfrm>
          <a:prstGeom prst="flowChartDecision">
            <a:avLst/>
          </a:prstGeom>
          <a:solidFill>
            <a:srgbClr val="FF0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16" name="Flowchart: Decision 15"/>
          <p:cNvSpPr/>
          <p:nvPr/>
        </p:nvSpPr>
        <p:spPr bwMode="auto">
          <a:xfrm>
            <a:off x="3570871" y="5508175"/>
            <a:ext cx="118278" cy="101576"/>
          </a:xfrm>
          <a:prstGeom prst="flowChartDecision">
            <a:avLst/>
          </a:prstGeom>
          <a:solidFill>
            <a:srgbClr val="FFC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17" name="Flowchart: Decision 16"/>
          <p:cNvSpPr/>
          <p:nvPr/>
        </p:nvSpPr>
        <p:spPr bwMode="auto">
          <a:xfrm>
            <a:off x="1968296" y="5505015"/>
            <a:ext cx="118278" cy="101576"/>
          </a:xfrm>
          <a:prstGeom prst="flowChartDecision">
            <a:avLst/>
          </a:prstGeom>
          <a:solidFill>
            <a:srgbClr val="92D05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18" name="Flowchart: Decision 17"/>
          <p:cNvSpPr/>
          <p:nvPr/>
        </p:nvSpPr>
        <p:spPr bwMode="auto">
          <a:xfrm>
            <a:off x="7019401" y="5499760"/>
            <a:ext cx="118278" cy="101576"/>
          </a:xfrm>
          <a:prstGeom prst="flowChartDecision">
            <a:avLst/>
          </a:prstGeom>
          <a:solidFill>
            <a:srgbClr val="0070C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19" name="Flowchart: Decision 18"/>
          <p:cNvSpPr/>
          <p:nvPr/>
        </p:nvSpPr>
        <p:spPr bwMode="auto">
          <a:xfrm>
            <a:off x="96690" y="5508672"/>
            <a:ext cx="107304" cy="101576"/>
          </a:xfrm>
          <a:prstGeom prst="flowChartDecision">
            <a:avLst/>
          </a:prstGeom>
          <a:solidFill>
            <a:srgbClr val="7030A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73351" y="5458898"/>
            <a:ext cx="1912765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Milestone date forecast to be missed</a:t>
            </a:r>
            <a:endParaRPr lang="en-GB" sz="700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33424" y="5457787"/>
            <a:ext cx="1992316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Milestone date forecast to be at risk</a:t>
            </a:r>
            <a:endParaRPr lang="en-GB" sz="700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38679" y="5454626"/>
            <a:ext cx="2061111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Milestone date forecast to be met</a:t>
            </a:r>
            <a:endParaRPr lang="en-GB" sz="700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88184" y="5458898"/>
            <a:ext cx="183044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Milestone completed</a:t>
            </a:r>
            <a:endParaRPr lang="en-GB" sz="700" dirty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3873" y="5458285"/>
            <a:ext cx="1869873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Planning/Milestone date to be confirmed</a:t>
            </a:r>
            <a:endParaRPr lang="en-GB" sz="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84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5751AB75BFD6489D93AB7F8ACEE4FB" ma:contentTypeVersion="13" ma:contentTypeDescription="Create a new document." ma:contentTypeScope="" ma:versionID="b6cfa4dd9a2b5b9ab3b7fe412161a39a">
  <xsd:schema xmlns:xsd="http://www.w3.org/2001/XMLSchema" xmlns:xs="http://www.w3.org/2001/XMLSchema" xmlns:p="http://schemas.microsoft.com/office/2006/metadata/properties" xmlns:ns2="8871376f-3854-41b1-bd27-ce5106d9d0be" xmlns:ns3="6c273cd4-7c48-415f-af0d-fdfb7267ac29" xmlns:ns4="0d20517e-c94b-4d3a-a85b-3343159636f8" targetNamespace="http://schemas.microsoft.com/office/2006/metadata/properties" ma:root="true" ma:fieldsID="4b166fd2970167d8ec0e7951e5780860" ns2:_="" ns3:_="" ns4:_="">
    <xsd:import namespace="8871376f-3854-41b1-bd27-ce5106d9d0be"/>
    <xsd:import namespace="6c273cd4-7c48-415f-af0d-fdfb7267ac29"/>
    <xsd:import namespace="0d20517e-c94b-4d3a-a85b-3343159636f8"/>
    <xsd:element name="properties">
      <xsd:complexType>
        <xsd:sequence>
          <xsd:element name="documentManagement">
            <xsd:complexType>
              <xsd:all>
                <xsd:element ref="ns2:Stage_x0020_Gate"/>
                <xsd:element ref="ns2:Owner" minOccurs="0"/>
                <xsd:element ref="ns2:Author0" minOccurs="0"/>
                <xsd:element ref="ns2:Document_x0020_Status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  <xsd:element ref="ns3:LastSharedByTime" minOccurs="0"/>
                <xsd:element ref="ns3:LastSharedByUser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71376f-3854-41b1-bd27-ce5106d9d0be" elementFormDefault="qualified">
    <xsd:import namespace="http://schemas.microsoft.com/office/2006/documentManagement/types"/>
    <xsd:import namespace="http://schemas.microsoft.com/office/infopath/2007/PartnerControls"/>
    <xsd:element name="Stage_x0020_Gate" ma:index="8" ma:displayName="Stage Gate" ma:format="Dropdown" ma:internalName="Stage_x0020_Gate">
      <xsd:simpleType>
        <xsd:restriction base="dms:Choice">
          <xsd:enumeration value="Idea"/>
          <xsd:enumeration value="Pre Start Up Analysis"/>
          <xsd:enumeration value="Start Up"/>
          <xsd:enumeration value="Initialisation"/>
          <xsd:enumeration value="Analysis"/>
          <xsd:enumeration value="Build, Design &amp; test"/>
          <xsd:enumeration value="UAT"/>
          <xsd:enumeration value="Implementation / Cutover"/>
          <xsd:enumeration value="PIS"/>
          <xsd:enumeration value="CCN"/>
        </xsd:restriction>
      </xsd:simpleType>
    </xsd:element>
    <xsd:element name="Owner" ma:index="9" nillable="true" ma:displayName="Owner" ma:list="UserInfo" ma:SharePointGroup="0" ma:internalName="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thor0" ma:index="10" nillable="true" ma:displayName="Author" ma:list="UserInfo" ma:SharePointGroup="0" ma:internalName="Author0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_x0020_Status" ma:index="11" ma:displayName="Document Status" ma:format="Dropdown" ma:internalName="Document_x0020_Status">
      <xsd:simpleType>
        <xsd:restriction base="dms:Choice">
          <xsd:enumeration value="Draft"/>
          <xsd:enumeration value="Approved"/>
          <xsd:enumeration value="Archi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73cd4-7c48-415f-af0d-fdfb7267ac29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9c6a340b-be33-4024-b1a4-a1d895e1601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f50b813d-071d-4b4a-9f0c-e4ed4a9e6a6c}" ma:internalName="TaxCatchAll" ma:showField="CatchAllData" ma:web="6c273cd4-7c48-415f-af0d-fdfb7267ac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Time" ma:index="17" nillable="true" ma:displayName="Last Shared By Time" ma:description="" ma:internalName="LastSharedByTime" ma:readOnly="true">
      <xsd:simpleType>
        <xsd:restriction base="dms:DateTime"/>
      </xsd:simpleType>
    </xsd:element>
    <xsd:element name="LastSharedByUser" ma:index="18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20517e-c94b-4d3a-a85b-3343159636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_x0020_Gate xmlns="8871376f-3854-41b1-bd27-ce5106d9d0be">UAT</Stage_x0020_Gate>
    <Document_x0020_Status xmlns="8871376f-3854-41b1-bd27-ce5106d9d0be">Approved</Document_x0020_Status>
    <TaxKeywordTaxHTField xmlns="6c273cd4-7c48-415f-af0d-fdfb7267ac29">
      <Terms xmlns="http://schemas.microsoft.com/office/infopath/2007/PartnerControls"/>
    </TaxKeywordTaxHTField>
    <Owner xmlns="8871376f-3854-41b1-bd27-ce5106d9d0be">
      <UserInfo>
        <DisplayName/>
        <AccountId xsi:nil="true"/>
        <AccountType/>
      </UserInfo>
    </Owner>
    <TaxCatchAll xmlns="6c273cd4-7c48-415f-af0d-fdfb7267ac29"/>
    <Author0 xmlns="8871376f-3854-41b1-bd27-ce5106d9d0be">
      <UserInfo>
        <DisplayName/>
        <AccountId xsi:nil="true"/>
        <AccountType/>
      </UserInfo>
    </Author0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D5F5F7-D4AE-44E8-8C52-EDA4606115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71376f-3854-41b1-bd27-ce5106d9d0be"/>
    <ds:schemaRef ds:uri="6c273cd4-7c48-415f-af0d-fdfb7267ac29"/>
    <ds:schemaRef ds:uri="0d20517e-c94b-4d3a-a85b-3343159636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www.w3.org/XML/1998/namespace"/>
    <ds:schemaRef ds:uri="6c273cd4-7c48-415f-af0d-fdfb7267ac29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0d20517e-c94b-4d3a-a85b-3343159636f8"/>
    <ds:schemaRef ds:uri="http://schemas.microsoft.com/office/infopath/2007/PartnerControls"/>
    <ds:schemaRef ds:uri="8871376f-3854-41b1-bd27-ce5106d9d0b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16534</TotalTime>
  <Words>679</Words>
  <Application>Microsoft Office PowerPoint</Application>
  <PresentationFormat>On-screen Show (4:3)</PresentationFormat>
  <Paragraphs>128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xoserve templates</vt:lpstr>
      <vt:lpstr>1_xoserve templates</vt:lpstr>
      <vt:lpstr>2_xoserve templates</vt:lpstr>
      <vt:lpstr>3_xoserve templates</vt:lpstr>
      <vt:lpstr>XRN4572 – UK Link Release 3</vt:lpstr>
      <vt:lpstr>UK Link Release 3 - Plan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Simon Burton</cp:lastModifiedBy>
  <cp:revision>360</cp:revision>
  <cp:lastPrinted>2018-05-17T15:24:49Z</cp:lastPrinted>
  <dcterms:created xsi:type="dcterms:W3CDTF">2011-09-20T14:58:41Z</dcterms:created>
  <dcterms:modified xsi:type="dcterms:W3CDTF">2018-10-05T07:37:13Z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1731669510</vt:i4>
  </property>
  <property fmtid="{D5CDD505-2E9C-101B-9397-08002B2CF9AE}" pid="4" name="_NewReviewCycle">
    <vt:lpwstr/>
  </property>
  <property fmtid="{D5CDD505-2E9C-101B-9397-08002B2CF9AE}" pid="5" name="_EmailSubject">
    <vt:lpwstr>Release 3 Content for ChMC on 10th October</vt:lpwstr>
  </property>
  <property fmtid="{D5CDD505-2E9C-101B-9397-08002B2CF9AE}" pid="6" name="_AuthorEmail">
    <vt:lpwstr>Richard.Johnson@Xoserve.com</vt:lpwstr>
  </property>
  <property fmtid="{D5CDD505-2E9C-101B-9397-08002B2CF9AE}" pid="7" name="_AuthorEmailDisplayName">
    <vt:lpwstr>Johnson, Richard</vt:lpwstr>
  </property>
  <property fmtid="{D5CDD505-2E9C-101B-9397-08002B2CF9AE}" pid="8" name="ContentTypeId">
    <vt:lpwstr>0x010100845751AB75BFD6489D93AB7F8ACEE4FB</vt:lpwstr>
  </property>
  <property fmtid="{D5CDD505-2E9C-101B-9397-08002B2CF9AE}" pid="9" name="_PreviousAdHocReviewCycleID">
    <vt:i4>2140775088</vt:i4>
  </property>
  <property fmtid="{D5CDD505-2E9C-101B-9397-08002B2CF9AE}" pid="10" name="TaxKeyword">
    <vt:lpwstr/>
  </property>
</Properties>
</file>