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12192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5333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12192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4267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24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912284" y="2493392"/>
            <a:ext cx="10363200" cy="893763"/>
          </a:xfrm>
        </p:spPr>
        <p:txBody>
          <a:bodyPr/>
          <a:lstStyle>
            <a:lvl1pPr algn="ctr">
              <a:defRPr sz="48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82080" y="3356992"/>
            <a:ext cx="85344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567" y="-56480"/>
            <a:ext cx="11584517" cy="965200"/>
          </a:xfrm>
        </p:spPr>
        <p:txBody>
          <a:bodyPr/>
          <a:lstStyle>
            <a:lvl1pPr algn="l">
              <a:defRPr sz="4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8720"/>
            <a:ext cx="115824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5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0567" y="-57151"/>
            <a:ext cx="11584517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08051"/>
            <a:ext cx="115824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0535" y="6308726"/>
            <a:ext cx="560070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867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775884" y="6234113"/>
            <a:ext cx="101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67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0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3E61"/>
          </a:solidFill>
          <a:latin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3733" b="1">
          <a:solidFill>
            <a:schemeClr val="tx1"/>
          </a:solidFill>
          <a:latin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3733" b="1">
          <a:solidFill>
            <a:schemeClr val="tx1"/>
          </a:solidFill>
          <a:latin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3733" b="1">
          <a:solidFill>
            <a:schemeClr val="tx1"/>
          </a:solidFill>
          <a:latin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3733" b="1">
          <a:solidFill>
            <a:schemeClr val="tx1"/>
          </a:solidFill>
          <a:latin typeface="Arial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3200">
          <a:solidFill>
            <a:srgbClr val="3E5AA8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667">
          <a:solidFill>
            <a:srgbClr val="3E5AA8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133">
          <a:solidFill>
            <a:srgbClr val="3E5AA8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133">
          <a:solidFill>
            <a:srgbClr val="3E5AA8"/>
          </a:solidFill>
          <a:latin typeface="+mn-lt"/>
        </a:defRPr>
      </a:lvl5pPr>
      <a:lvl6pPr marL="3352716" indent="-30479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133">
          <a:solidFill>
            <a:schemeClr val="tx1"/>
          </a:solidFill>
          <a:latin typeface="+mn-lt"/>
        </a:defRPr>
      </a:lvl6pPr>
      <a:lvl7pPr marL="3962301" indent="-30479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133">
          <a:solidFill>
            <a:schemeClr val="tx1"/>
          </a:solidFill>
          <a:latin typeface="+mn-lt"/>
        </a:defRPr>
      </a:lvl7pPr>
      <a:lvl8pPr marL="4571886" indent="-30479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133">
          <a:solidFill>
            <a:schemeClr val="tx1"/>
          </a:solidFill>
          <a:latin typeface="+mn-lt"/>
        </a:defRPr>
      </a:lvl8pPr>
      <a:lvl9pPr marL="5181470" indent="-30479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485436" y="3669070"/>
            <a:ext cx="11578936" cy="911357"/>
          </a:xfrm>
        </p:spPr>
        <p:txBody>
          <a:bodyPr/>
          <a:lstStyle/>
          <a:p>
            <a:r>
              <a:rPr lang="en-GB" sz="4400" dirty="0">
                <a:solidFill>
                  <a:srgbClr val="3E5AA8"/>
                </a:solidFill>
              </a:rPr>
              <a:t>Change Management Committee – June 2019 Update</a:t>
            </a:r>
            <a:endParaRPr lang="en-GB" sz="4400" dirty="0">
              <a:solidFill>
                <a:srgbClr val="3E5AA8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43C7F6D5-0DA2-443B-B0C8-F9EC519E7C2B}"/>
              </a:ext>
            </a:extLst>
          </p:cNvPr>
          <p:cNvSpPr txBox="1">
            <a:spLocks/>
          </p:cNvSpPr>
          <p:nvPr/>
        </p:nvSpPr>
        <p:spPr bwMode="auto">
          <a:xfrm>
            <a:off x="178904" y="5550396"/>
            <a:ext cx="12192000" cy="91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333" b="1">
                <a:solidFill>
                  <a:schemeClr val="accent2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D3E61"/>
                </a:solidFill>
                <a:latin typeface="Arial" charset="0"/>
              </a:defRPr>
            </a:lvl5pPr>
            <a:lvl6pPr marL="609585" algn="ctr" rtl="0" fontAlgn="base">
              <a:spcBef>
                <a:spcPct val="0"/>
              </a:spcBef>
              <a:spcAft>
                <a:spcPct val="0"/>
              </a:spcAft>
              <a:defRPr sz="3733" b="1">
                <a:solidFill>
                  <a:schemeClr val="tx1"/>
                </a:solidFill>
                <a:latin typeface="Arial" charset="0"/>
              </a:defRPr>
            </a:lvl6pPr>
            <a:lvl7pPr marL="1219170" algn="ctr" rtl="0" fontAlgn="base">
              <a:spcBef>
                <a:spcPct val="0"/>
              </a:spcBef>
              <a:spcAft>
                <a:spcPct val="0"/>
              </a:spcAft>
              <a:defRPr sz="3733" b="1">
                <a:solidFill>
                  <a:schemeClr val="tx1"/>
                </a:solidFill>
                <a:latin typeface="Arial" charset="0"/>
              </a:defRPr>
            </a:lvl7pPr>
            <a:lvl8pPr marL="1828754" algn="ctr" rtl="0" fontAlgn="base">
              <a:spcBef>
                <a:spcPct val="0"/>
              </a:spcBef>
              <a:spcAft>
                <a:spcPct val="0"/>
              </a:spcAft>
              <a:defRPr sz="3733" b="1">
                <a:solidFill>
                  <a:schemeClr val="tx1"/>
                </a:solidFill>
                <a:latin typeface="Arial" charset="0"/>
              </a:defRPr>
            </a:lvl8pPr>
            <a:lvl9pPr marL="2438339" algn="ctr" rtl="0" fontAlgn="base">
              <a:spcBef>
                <a:spcPct val="0"/>
              </a:spcBef>
              <a:spcAft>
                <a:spcPct val="0"/>
              </a:spcAft>
              <a:defRPr sz="3733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0" dirty="0">
                <a:solidFill>
                  <a:srgbClr val="3E5AA8"/>
                </a:solidFill>
              </a:rPr>
              <a:t>10th October 2018</a:t>
            </a:r>
          </a:p>
        </p:txBody>
      </p:sp>
    </p:spTree>
    <p:extLst>
      <p:ext uri="{BB962C8B-B14F-4D97-AF65-F5344CB8AC3E}">
        <p14:creationId xmlns:p14="http://schemas.microsoft.com/office/powerpoint/2010/main" val="362694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43339" y="34039"/>
            <a:ext cx="11584517" cy="644692"/>
          </a:xfrm>
        </p:spPr>
        <p:txBody>
          <a:bodyPr/>
          <a:lstStyle/>
          <a:p>
            <a:r>
              <a:rPr lang="en-GB" sz="3733" dirty="0"/>
              <a:t>June 19 Headlines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908051"/>
            <a:ext cx="11582400" cy="530525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All 9 changes allocated to June 2019 have now completed HLSOIAs and Solution Option Pack Assessment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next steps are to seek approval for the June 19 scope at </a:t>
            </a:r>
            <a:r>
              <a:rPr lang="en-US" sz="2400" dirty="0" err="1"/>
              <a:t>ChMC</a:t>
            </a:r>
            <a:r>
              <a:rPr lang="en-US" sz="2400" dirty="0"/>
              <a:t> on October 10</a:t>
            </a:r>
            <a:r>
              <a:rPr lang="en-US" sz="2400" baseline="30000" dirty="0"/>
              <a:t>th</a:t>
            </a: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An extraordinary </a:t>
            </a:r>
            <a:r>
              <a:rPr lang="en-US" sz="2400" dirty="0" err="1"/>
              <a:t>ChMC</a:t>
            </a:r>
            <a:r>
              <a:rPr lang="en-US" sz="2400" dirty="0"/>
              <a:t> is required on October 17</a:t>
            </a:r>
            <a:r>
              <a:rPr lang="en-US" sz="2400" baseline="30000" dirty="0"/>
              <a:t>th</a:t>
            </a:r>
            <a:r>
              <a:rPr lang="en-US" sz="2400" dirty="0"/>
              <a:t> to seek approval of the EQR for the progression </a:t>
            </a:r>
            <a:r>
              <a:rPr lang="en-GB" sz="2400" dirty="0"/>
              <a:t>of the Detailed Design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400" dirty="0"/>
              <a:t>Timeline of Next Steps Outlined Below: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EB701B16-E333-4A8A-ADB5-51BFB3DF2B01}"/>
              </a:ext>
            </a:extLst>
          </p:cNvPr>
          <p:cNvGrpSpPr/>
          <p:nvPr/>
        </p:nvGrpSpPr>
        <p:grpSpPr>
          <a:xfrm>
            <a:off x="2326105" y="4200465"/>
            <a:ext cx="8050893" cy="1947252"/>
            <a:chOff x="3815894" y="3771312"/>
            <a:chExt cx="7379804" cy="177925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620225E8-40FC-4E4A-8995-30B20583898F}"/>
                </a:ext>
              </a:extLst>
            </p:cNvPr>
            <p:cNvGrpSpPr/>
            <p:nvPr/>
          </p:nvGrpSpPr>
          <p:grpSpPr>
            <a:xfrm>
              <a:off x="3815894" y="3771312"/>
              <a:ext cx="7066307" cy="1779259"/>
              <a:chOff x="2828582" y="2380310"/>
              <a:chExt cx="8450607" cy="2348174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279E432A-90E6-4C10-8C36-F3338FC0CB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8582" y="3450368"/>
                <a:ext cx="8450607" cy="0"/>
              </a:xfrm>
              <a:prstGeom prst="line">
                <a:avLst/>
              </a:prstGeom>
              <a:ln w="19050">
                <a:headEnd type="oval" w="lg" len="lg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xmlns="" id="{80B8F036-D08D-4A32-81FE-C3EC5EF24DDD}"/>
                  </a:ext>
                </a:extLst>
              </p:cNvPr>
              <p:cNvSpPr/>
              <p:nvPr/>
            </p:nvSpPr>
            <p:spPr>
              <a:xfrm>
                <a:off x="3181693" y="3050134"/>
                <a:ext cx="691648" cy="73811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A323962A-79AB-4A8A-A1A0-F31D2B81A98E}"/>
                  </a:ext>
                </a:extLst>
              </p:cNvPr>
              <p:cNvSpPr/>
              <p:nvPr/>
            </p:nvSpPr>
            <p:spPr>
              <a:xfrm>
                <a:off x="2986960" y="2380310"/>
                <a:ext cx="1081116" cy="428766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lvl="0" algn="ctr"/>
                <a:r>
                  <a:rPr lang="en-US" sz="1600" b="1" i="1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10</a:t>
                </a:r>
                <a:r>
                  <a:rPr lang="en-US" sz="1600" b="1" i="1" baseline="30000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th</a:t>
                </a:r>
                <a:r>
                  <a:rPr lang="en-US" sz="1600" b="1" i="1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 Oct</a:t>
                </a:r>
                <a:endParaRPr lang="en-US" sz="1600" i="1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2E770EF8-C9C5-4EC5-BF4B-A94C73FC43D6}"/>
                  </a:ext>
                </a:extLst>
              </p:cNvPr>
              <p:cNvSpPr/>
              <p:nvPr/>
            </p:nvSpPr>
            <p:spPr>
              <a:xfrm>
                <a:off x="5250669" y="2380310"/>
                <a:ext cx="1081116" cy="428766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lvl="0" algn="ctr"/>
                <a:r>
                  <a:rPr lang="en-US" sz="1600" b="1" i="1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17</a:t>
                </a:r>
                <a:r>
                  <a:rPr lang="en-US" sz="1600" b="1" i="1" baseline="30000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th</a:t>
                </a:r>
                <a:r>
                  <a:rPr lang="en-US" sz="1600" b="1" i="1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 Oct</a:t>
                </a:r>
                <a:endParaRPr lang="en-US" sz="1600" i="1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8C3AD4A2-4135-452B-A29A-8ED0F04A2D6B}"/>
                  </a:ext>
                </a:extLst>
              </p:cNvPr>
              <p:cNvSpPr/>
              <p:nvPr/>
            </p:nvSpPr>
            <p:spPr>
              <a:xfrm>
                <a:off x="7506674" y="2380310"/>
                <a:ext cx="1007254" cy="428766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lvl="0" algn="ctr"/>
                <a:r>
                  <a:rPr lang="en-US" sz="1600" b="1" i="1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9</a:t>
                </a:r>
                <a:r>
                  <a:rPr lang="en-US" sz="1600" b="1" i="1" baseline="30000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th</a:t>
                </a:r>
                <a:r>
                  <a:rPr lang="en-US" sz="1600" b="1" i="1" dirty="0">
                    <a:solidFill>
                      <a:schemeClr val="tx2"/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 Nov</a:t>
                </a:r>
                <a:endParaRPr lang="en-US" sz="1600" i="1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FB67EF5E-AB26-4B05-94BB-F7F831893985}"/>
                  </a:ext>
                </a:extLst>
              </p:cNvPr>
              <p:cNvSpPr txBox="1"/>
              <p:nvPr/>
            </p:nvSpPr>
            <p:spPr>
              <a:xfrm>
                <a:off x="6992620" y="4005001"/>
                <a:ext cx="2190054" cy="723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Change Packs Issued to Customers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6E6139CD-63AA-4374-B535-3FCBC95CC458}"/>
                  </a:ext>
                </a:extLst>
              </p:cNvPr>
              <p:cNvSpPr txBox="1"/>
              <p:nvPr/>
            </p:nvSpPr>
            <p:spPr>
              <a:xfrm>
                <a:off x="2828582" y="3886369"/>
                <a:ext cx="1664105" cy="690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err="1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ChMC</a:t>
                </a:r>
                <a:r>
                  <a:rPr lang="en-US" sz="1400" b="1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 – Scope Approval 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AB0A385B-FFFC-4BA8-BED6-04E7A489310F}"/>
                  </a:ext>
                </a:extLst>
              </p:cNvPr>
              <p:cNvSpPr txBox="1"/>
              <p:nvPr/>
            </p:nvSpPr>
            <p:spPr>
              <a:xfrm>
                <a:off x="5060889" y="3979527"/>
                <a:ext cx="1427762" cy="690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err="1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ChMC</a:t>
                </a:r>
                <a:r>
                  <a:rPr lang="en-US" sz="1400" b="1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 – EQR Approval</a:t>
                </a:r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A656DBCD-0109-434A-86DB-DA9093DA4543}"/>
                </a:ext>
              </a:extLst>
            </p:cNvPr>
            <p:cNvSpPr/>
            <p:nvPr/>
          </p:nvSpPr>
          <p:spPr>
            <a:xfrm>
              <a:off x="6004052" y="4298299"/>
              <a:ext cx="578349" cy="5592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BA66601A-84C0-4DA0-B30A-167A9DE1522B}"/>
                </a:ext>
              </a:extLst>
            </p:cNvPr>
            <p:cNvSpPr/>
            <p:nvPr/>
          </p:nvSpPr>
          <p:spPr>
            <a:xfrm>
              <a:off x="7896942" y="4278851"/>
              <a:ext cx="578349" cy="5592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63A5A54A-F904-47FB-9E46-743F50A3D2E8}"/>
                </a:ext>
              </a:extLst>
            </p:cNvPr>
            <p:cNvSpPr/>
            <p:nvPr/>
          </p:nvSpPr>
          <p:spPr>
            <a:xfrm>
              <a:off x="9802256" y="4298299"/>
              <a:ext cx="578349" cy="5592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60255E3E-A7D8-4DF6-87CC-EFE647692F3E}"/>
                </a:ext>
              </a:extLst>
            </p:cNvPr>
            <p:cNvSpPr/>
            <p:nvPr/>
          </p:nvSpPr>
          <p:spPr>
            <a:xfrm>
              <a:off x="9563597" y="3773376"/>
              <a:ext cx="961931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1600" b="1" i="1" dirty="0">
                  <a:solidFill>
                    <a:schemeClr val="tx2"/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Date TBC</a:t>
              </a:r>
              <a:endParaRPr lang="en-US" sz="1600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4E8E012A-23B9-4322-925F-E07C751C2393}"/>
                </a:ext>
              </a:extLst>
            </p:cNvPr>
            <p:cNvSpPr txBox="1"/>
            <p:nvPr/>
          </p:nvSpPr>
          <p:spPr>
            <a:xfrm>
              <a:off x="9129118" y="5002373"/>
              <a:ext cx="2066580" cy="478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First Customer Awareness Day for June 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08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89F798-B93D-4344-8D56-330B5B5DE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3" y="106017"/>
            <a:ext cx="11752562" cy="569844"/>
          </a:xfrm>
        </p:spPr>
        <p:txBody>
          <a:bodyPr/>
          <a:lstStyle/>
          <a:p>
            <a:r>
              <a:rPr lang="en-GB" dirty="0"/>
              <a:t>Change Index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59D3C63-78FB-40BC-8241-E1E0BA2A1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211981"/>
              </p:ext>
            </p:extLst>
          </p:nvPr>
        </p:nvGraphicFramePr>
        <p:xfrm>
          <a:off x="132522" y="858127"/>
          <a:ext cx="11752562" cy="5464827"/>
        </p:xfrm>
        <a:graphic>
          <a:graphicData uri="http://schemas.openxmlformats.org/drawingml/2006/table">
            <a:tbl>
              <a:tblPr/>
              <a:tblGrid>
                <a:gridCol w="600679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676273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3000947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048433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1111276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  <a:gridCol w="1014156">
                  <a:extLst>
                    <a:ext uri="{9D8B030D-6E8A-4147-A177-3AD203B41FA5}">
                      <a16:colId xmlns:a16="http://schemas.microsoft.com/office/drawing/2014/main" xmlns="" val="3426310989"/>
                    </a:ext>
                  </a:extLst>
                </a:gridCol>
                <a:gridCol w="111292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187872">
                  <a:extLst>
                    <a:ext uri="{9D8B030D-6E8A-4147-A177-3AD203B41FA5}">
                      <a16:colId xmlns:a16="http://schemas.microsoft.com/office/drawing/2014/main" xmlns="" val="2475052831"/>
                    </a:ext>
                  </a:extLst>
                </a:gridCol>
              </a:tblGrid>
              <a:tr h="429252">
                <a:tc rowSpan="1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Impacted Parties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Close-Out Date for Solution Packs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</a:t>
                      </a:r>
                      <a:r>
                        <a:rPr lang="en-GB" sz="1000" b="1" i="0" u="none" strike="noStrike" baseline="0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Session to Confirm Preferred Option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Position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66010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Proposed for June 19, Xoserve exploring whether the change could be delivered earlier as part of a MR, or whether the change could be postponed until Nov 19 to allow for greater resource availability to focus on XRN4665 EUC.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357169"/>
                  </a:ext>
                </a:extLst>
              </a:tr>
              <a:tr h="4832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Actual read following estimated transfer read calculating AQ of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Proposed for an earlier Minor Release delivery, in DSG, on October 2</a:t>
                      </a:r>
                      <a:r>
                        <a:rPr kumimoji="0" lang="en-GB" sz="1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 S</a:t>
                      </a:r>
                      <a:r>
                        <a:rPr lang="en-GB" sz="10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eeking</a:t>
                      </a: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decision at 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Oct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8547232"/>
                  </a:ext>
                </a:extLst>
              </a:tr>
              <a:tr h="483208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Proposed for June 19 – seeking decision at 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Oct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6342"/>
                  </a:ext>
                </a:extLst>
              </a:tr>
              <a:tr h="43554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05/10/18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Proposed for June 19 – seeking decision at 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Oct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3243875"/>
                  </a:ext>
                </a:extLst>
              </a:tr>
              <a:tr h="500024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05/10/18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Proposed for June 19 – seeking decision at 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Oct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7189341"/>
                  </a:ext>
                </a:extLst>
              </a:tr>
              <a:tr h="52459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</a:t>
                      </a:r>
                      <a:b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Files Affected: CIC, CIR, CAI, CAO, DCI, DCO, CIN, CCN, CUN.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05/10/18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Proposed for June 19 – seeking decision at 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Oct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801451"/>
                  </a:ext>
                </a:extLst>
              </a:tr>
              <a:tr h="421440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(Create new data validations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05/10/18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Proposed for June 19 – seeking decision at 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Oct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3397572"/>
                  </a:ext>
                </a:extLst>
              </a:tr>
              <a:tr h="45678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Proposed for June 19, Xoserve exploring whether the change could be delivered earlier as part of a MR, or whether the change could be postponed until Nov 19 to allow for greater resource availability to focus on XRN 4665 EUC.</a:t>
                      </a:r>
                      <a:endParaRPr lang="en-GB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1147084"/>
                  </a:ext>
                </a:extLst>
              </a:tr>
              <a:tr h="483208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Extension of ‘Must Read’ process to include Annual Read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Cadent 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10/10/18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Proposed for June 19 – seeking decision at 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Oct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10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7667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3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92327CC0-1466-4644-8238-E9EED3262C26}"/>
              </a:ext>
            </a:extLst>
          </p:cNvPr>
          <p:cNvSpPr/>
          <p:nvPr/>
        </p:nvSpPr>
        <p:spPr bwMode="auto">
          <a:xfrm rot="1497914">
            <a:off x="7534720" y="2682654"/>
            <a:ext cx="615874" cy="487428"/>
          </a:xfrm>
          <a:prstGeom prst="rightArrow">
            <a:avLst/>
          </a:prstGeom>
          <a:solidFill>
            <a:srgbClr val="3E5AA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89F798-B93D-4344-8D56-330B5B5DE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3" y="106017"/>
            <a:ext cx="11752562" cy="569844"/>
          </a:xfrm>
        </p:spPr>
        <p:txBody>
          <a:bodyPr/>
          <a:lstStyle/>
          <a:p>
            <a:r>
              <a:rPr lang="en-GB" dirty="0"/>
              <a:t>Evolution of June’19 Scope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35C86CA-D572-4A34-BC55-E0B3DE96A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97174"/>
              </p:ext>
            </p:extLst>
          </p:nvPr>
        </p:nvGraphicFramePr>
        <p:xfrm>
          <a:off x="132523" y="1189336"/>
          <a:ext cx="3176153" cy="3164709"/>
        </p:xfrm>
        <a:graphic>
          <a:graphicData uri="http://schemas.openxmlformats.org/drawingml/2006/table">
            <a:tbl>
              <a:tblPr/>
              <a:tblGrid>
                <a:gridCol w="364182">
                  <a:extLst>
                    <a:ext uri="{9D8B030D-6E8A-4147-A177-3AD203B41FA5}">
                      <a16:colId xmlns:a16="http://schemas.microsoft.com/office/drawing/2014/main" xmlns="" val="343612065"/>
                    </a:ext>
                  </a:extLst>
                </a:gridCol>
                <a:gridCol w="2811971">
                  <a:extLst>
                    <a:ext uri="{9D8B030D-6E8A-4147-A177-3AD203B41FA5}">
                      <a16:colId xmlns:a16="http://schemas.microsoft.com/office/drawing/2014/main" xmlns="" val="3022485728"/>
                    </a:ext>
                  </a:extLst>
                </a:gridCol>
              </a:tblGrid>
              <a:tr h="1951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388438"/>
                  </a:ext>
                </a:extLst>
              </a:tr>
              <a:tr h="2284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Address Maintenance Solution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43604"/>
                  </a:ext>
                </a:extLst>
              </a:tr>
              <a:tr h="2284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0435111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2503511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read following estimated transfer read calculating AQ of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8114404"/>
                  </a:ext>
                </a:extLst>
              </a:tr>
              <a:tr h="2112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6183531"/>
                  </a:ext>
                </a:extLst>
              </a:tr>
              <a:tr h="2112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5082045"/>
                  </a:ext>
                </a:extLst>
              </a:tr>
              <a:tr h="2284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CSEPs: IGT and GT File Formats</a:t>
                      </a:r>
                      <a:b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Files Affected: CIC, CIR, CAI, CAO, DCI, DCO, CIN, CCN, CUN.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0109263"/>
                  </a:ext>
                </a:extLst>
              </a:tr>
              <a:tr h="2112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CSEPs: IGT and GT File Formats (Create new data validations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7790314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0175832"/>
                  </a:ext>
                </a:extLst>
              </a:tr>
              <a:tr h="2112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9527379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Extension of ‘Must Read’ process to include Annual Read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5768696"/>
                  </a:ext>
                </a:extLst>
              </a:tr>
              <a:tr h="2112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rejection of incrementing reads submitted for an Isolated Supply Meter Point (RGMA flows)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539857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68449D3-94A1-4102-8274-734D32BAC093}"/>
              </a:ext>
            </a:extLst>
          </p:cNvPr>
          <p:cNvSpPr txBox="1"/>
          <p:nvPr/>
        </p:nvSpPr>
        <p:spPr>
          <a:xfrm>
            <a:off x="79382" y="4354045"/>
            <a:ext cx="31692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</a:pPr>
            <a:r>
              <a:rPr lang="en-GB" sz="1050" dirty="0">
                <a:solidFill>
                  <a:srgbClr val="3E5AA8"/>
                </a:solidFill>
              </a:rPr>
              <a:t>12 Changes Initially Earmarked for June 19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FCA14E4A-0083-4AC6-822F-7702BE9DDEE8}"/>
              </a:ext>
            </a:extLst>
          </p:cNvPr>
          <p:cNvSpPr/>
          <p:nvPr/>
        </p:nvSpPr>
        <p:spPr bwMode="auto">
          <a:xfrm rot="1856062">
            <a:off x="3345232" y="1591738"/>
            <a:ext cx="712580" cy="529936"/>
          </a:xfrm>
          <a:prstGeom prst="rightArrow">
            <a:avLst/>
          </a:prstGeom>
          <a:solidFill>
            <a:srgbClr val="3E5AA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52567E0-6F9B-4DBC-8437-18DD392C44AC}"/>
              </a:ext>
            </a:extLst>
          </p:cNvPr>
          <p:cNvSpPr txBox="1"/>
          <p:nvPr/>
        </p:nvSpPr>
        <p:spPr>
          <a:xfrm>
            <a:off x="132523" y="881559"/>
            <a:ext cx="3169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</a:pPr>
            <a:r>
              <a:rPr lang="en-GB" sz="1400" dirty="0">
                <a:solidFill>
                  <a:srgbClr val="3E5AA8"/>
                </a:solidFill>
              </a:rPr>
              <a:t>August 2018 </a:t>
            </a:r>
            <a:r>
              <a:rPr lang="en-GB" sz="1400" dirty="0" err="1">
                <a:solidFill>
                  <a:srgbClr val="3E5AA8"/>
                </a:solidFill>
              </a:rPr>
              <a:t>ChMC</a:t>
            </a:r>
            <a:endParaRPr lang="en-GB" sz="1400" dirty="0">
              <a:solidFill>
                <a:srgbClr val="3E5AA8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D21AAF52-E10A-4C9B-B4A2-5B99AFA9C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38233"/>
              </p:ext>
            </p:extLst>
          </p:nvPr>
        </p:nvGraphicFramePr>
        <p:xfrm>
          <a:off x="4072734" y="1662060"/>
          <a:ext cx="3423264" cy="2273973"/>
        </p:xfrm>
        <a:graphic>
          <a:graphicData uri="http://schemas.openxmlformats.org/drawingml/2006/table">
            <a:tbl>
              <a:tblPr/>
              <a:tblGrid>
                <a:gridCol w="538934">
                  <a:extLst>
                    <a:ext uri="{9D8B030D-6E8A-4147-A177-3AD203B41FA5}">
                      <a16:colId xmlns:a16="http://schemas.microsoft.com/office/drawing/2014/main" xmlns="" val="1936567598"/>
                    </a:ext>
                  </a:extLst>
                </a:gridCol>
                <a:gridCol w="2884330">
                  <a:extLst>
                    <a:ext uri="{9D8B030D-6E8A-4147-A177-3AD203B41FA5}">
                      <a16:colId xmlns:a16="http://schemas.microsoft.com/office/drawing/2014/main" xmlns="" val="464317290"/>
                    </a:ext>
                  </a:extLst>
                </a:gridCol>
              </a:tblGrid>
              <a:tr h="1950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638967"/>
                  </a:ext>
                </a:extLst>
              </a:tr>
              <a:tr h="2886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9006886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Actual read following estimated transfer read calculating AQ of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7579000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0966818"/>
                  </a:ext>
                </a:extLst>
              </a:tr>
              <a:tr h="17107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697052"/>
                  </a:ext>
                </a:extLst>
              </a:tr>
              <a:tr h="1963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9199445"/>
                  </a:ext>
                </a:extLst>
              </a:tr>
              <a:tr h="25661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</a:t>
                      </a:r>
                      <a:b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Files Affected: CIC, CIR, CAI, CAO, DCI, DCO, CIN, CCN, CUN.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320736"/>
                  </a:ext>
                </a:extLst>
              </a:tr>
              <a:tr h="2052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(Create new data validations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7959257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6610111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Extension of ‘Must Read’ process to include Annual Read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484487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92EA59C-2E07-4119-A543-31F6B62D7513}"/>
              </a:ext>
            </a:extLst>
          </p:cNvPr>
          <p:cNvSpPr txBox="1"/>
          <p:nvPr/>
        </p:nvSpPr>
        <p:spPr>
          <a:xfrm>
            <a:off x="4143341" y="1341423"/>
            <a:ext cx="3169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</a:pPr>
            <a:r>
              <a:rPr lang="en-GB" sz="1400" dirty="0">
                <a:solidFill>
                  <a:srgbClr val="3E5AA8"/>
                </a:solidFill>
              </a:rPr>
              <a:t>September 2018 </a:t>
            </a:r>
            <a:r>
              <a:rPr lang="en-GB" sz="1400" dirty="0" err="1">
                <a:solidFill>
                  <a:srgbClr val="3E5AA8"/>
                </a:solidFill>
              </a:rPr>
              <a:t>ChMC</a:t>
            </a:r>
            <a:endParaRPr lang="en-GB" sz="1400" dirty="0">
              <a:solidFill>
                <a:srgbClr val="3E5AA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025700-B6D1-415E-BEA6-3A1986889743}"/>
              </a:ext>
            </a:extLst>
          </p:cNvPr>
          <p:cNvSpPr txBox="1"/>
          <p:nvPr/>
        </p:nvSpPr>
        <p:spPr>
          <a:xfrm>
            <a:off x="3995911" y="3948893"/>
            <a:ext cx="35769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</a:pPr>
            <a:r>
              <a:rPr lang="en-GB" sz="1050" dirty="0">
                <a:solidFill>
                  <a:srgbClr val="3E5AA8"/>
                </a:solidFill>
              </a:rPr>
              <a:t>Scope Reduced to 9 Changes in Sept, due to:</a:t>
            </a:r>
          </a:p>
          <a:p>
            <a:pPr marL="171450" indent="-1714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50" dirty="0">
                <a:solidFill>
                  <a:srgbClr val="3E5AA8"/>
                </a:solidFill>
              </a:rPr>
              <a:t>4642: Proposed to move to November 19 as the requirements were not mature enough to progress the HLSOIA</a:t>
            </a:r>
          </a:p>
          <a:p>
            <a:pPr marL="171450" indent="-1714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endParaRPr lang="en-GB" sz="1050" dirty="0">
              <a:solidFill>
                <a:srgbClr val="3E5AA8"/>
              </a:solidFill>
            </a:endParaRPr>
          </a:p>
          <a:p>
            <a:pPr marL="171450" indent="-1714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50" dirty="0">
                <a:solidFill>
                  <a:srgbClr val="3E5AA8"/>
                </a:solidFill>
              </a:rPr>
              <a:t>4645: Proposed to move to November 19 as the requirements were not mature enough to progress the HLSOIA. </a:t>
            </a:r>
          </a:p>
          <a:p>
            <a:pPr marL="171450" indent="-1714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endParaRPr lang="en-GB" sz="1050" dirty="0">
              <a:solidFill>
                <a:srgbClr val="3E5AA8"/>
              </a:solidFill>
            </a:endParaRPr>
          </a:p>
          <a:p>
            <a:pPr marL="171450" indent="-1714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50" dirty="0">
                <a:solidFill>
                  <a:srgbClr val="3E5AA8"/>
                </a:solidFill>
              </a:rPr>
              <a:t>4679: Proposed to move to November as the requirements were still being ratified by customers. 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</a:pPr>
            <a:endParaRPr lang="en-GB" sz="1000" dirty="0">
              <a:solidFill>
                <a:srgbClr val="3E5AA8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4B7F7588-22C7-4A58-8A9B-841B35C63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79779"/>
              </p:ext>
            </p:extLst>
          </p:nvPr>
        </p:nvGraphicFramePr>
        <p:xfrm>
          <a:off x="8154157" y="2743580"/>
          <a:ext cx="3423264" cy="1985291"/>
        </p:xfrm>
        <a:graphic>
          <a:graphicData uri="http://schemas.openxmlformats.org/drawingml/2006/table">
            <a:tbl>
              <a:tblPr/>
              <a:tblGrid>
                <a:gridCol w="538934">
                  <a:extLst>
                    <a:ext uri="{9D8B030D-6E8A-4147-A177-3AD203B41FA5}">
                      <a16:colId xmlns:a16="http://schemas.microsoft.com/office/drawing/2014/main" xmlns="" val="1936567598"/>
                    </a:ext>
                  </a:extLst>
                </a:gridCol>
                <a:gridCol w="2884330">
                  <a:extLst>
                    <a:ext uri="{9D8B030D-6E8A-4147-A177-3AD203B41FA5}">
                      <a16:colId xmlns:a16="http://schemas.microsoft.com/office/drawing/2014/main" xmlns="" val="464317290"/>
                    </a:ext>
                  </a:extLst>
                </a:gridCol>
              </a:tblGrid>
              <a:tr h="1950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638967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4276410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1366297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0966818"/>
                  </a:ext>
                </a:extLst>
              </a:tr>
              <a:tr h="17107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697052"/>
                  </a:ext>
                </a:extLst>
              </a:tr>
              <a:tr h="1963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9199445"/>
                  </a:ext>
                </a:extLst>
              </a:tr>
              <a:tr h="25661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</a:t>
                      </a:r>
                      <a:b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Files Affected: CIC, CIR, CAI, CAO, DCI, DCO, CIN, CCN, CUN.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320736"/>
                  </a:ext>
                </a:extLst>
              </a:tr>
              <a:tr h="20528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CSEPs: IGT and GT File Formats (Create new data validations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7959257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Extension of ‘Must Read’ process to include Annual Read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484487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4EDEC61-FAC5-40D4-AC7A-B5752C234093}"/>
              </a:ext>
            </a:extLst>
          </p:cNvPr>
          <p:cNvSpPr txBox="1"/>
          <p:nvPr/>
        </p:nvSpPr>
        <p:spPr>
          <a:xfrm>
            <a:off x="8224686" y="2246738"/>
            <a:ext cx="316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</a:pPr>
            <a:r>
              <a:rPr lang="en-GB" sz="1400" dirty="0">
                <a:solidFill>
                  <a:srgbClr val="3E5AA8"/>
                </a:solidFill>
              </a:rPr>
              <a:t>Potential Finalised June 19 Scope – To be Agreed at October 2018 </a:t>
            </a:r>
            <a:r>
              <a:rPr lang="en-GB" sz="1400" dirty="0" err="1">
                <a:solidFill>
                  <a:srgbClr val="3E5AA8"/>
                </a:solidFill>
              </a:rPr>
              <a:t>ChMC</a:t>
            </a:r>
            <a:endParaRPr lang="en-GB" sz="1400" dirty="0">
              <a:solidFill>
                <a:srgbClr val="3E5AA8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025FA6-D204-45B3-8C18-6E81C6344B03}"/>
              </a:ext>
            </a:extLst>
          </p:cNvPr>
          <p:cNvSpPr txBox="1"/>
          <p:nvPr/>
        </p:nvSpPr>
        <p:spPr>
          <a:xfrm>
            <a:off x="8000325" y="4837677"/>
            <a:ext cx="3730928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</a:pPr>
            <a:r>
              <a:rPr lang="en-GB" sz="1050" dirty="0">
                <a:solidFill>
                  <a:srgbClr val="3E5AA8"/>
                </a:solidFill>
              </a:rPr>
              <a:t>Scope Reduced to 8 Changes in Oct, due to:</a:t>
            </a:r>
          </a:p>
          <a:p>
            <a:pPr marL="171450" indent="-1714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r>
              <a:rPr lang="en-GB" sz="1050" dirty="0">
                <a:solidFill>
                  <a:srgbClr val="3E5AA8"/>
                </a:solidFill>
              </a:rPr>
              <a:t>4690: Potential removal from June 19, in order to be delivered earlier via a Minor Release – Seeking ChMC decision.</a:t>
            </a:r>
          </a:p>
          <a:p>
            <a:pPr marL="171450" indent="-1714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Courier New" panose="02070309020205020404" pitchFamily="49" charset="0"/>
              <a:buChar char="o"/>
            </a:pPr>
            <a:endParaRPr lang="en-GB" sz="105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2038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958</Words>
  <Application>Microsoft Office PowerPoint</Application>
  <PresentationFormat>Custom</PresentationFormat>
  <Paragraphs>176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 templates</vt:lpstr>
      <vt:lpstr>Change Management Committee – June 2019 Update</vt:lpstr>
      <vt:lpstr>June 19 Headlines</vt:lpstr>
      <vt:lpstr>Change Index</vt:lpstr>
      <vt:lpstr>Evolution of June’19 Scope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Committee – June 2019 Update</dc:title>
  <dc:creator>Morgan, Catrin</dc:creator>
  <cp:lastModifiedBy>National Grid</cp:lastModifiedBy>
  <cp:revision>15</cp:revision>
  <dcterms:created xsi:type="dcterms:W3CDTF">2018-10-02T11:43:46Z</dcterms:created>
  <dcterms:modified xsi:type="dcterms:W3CDTF">2018-10-09T15:42:09Z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1759519789</vt:i4>
  </property>
  <property fmtid="{D5CDD505-2E9C-101B-9397-08002B2CF9AE}" pid="3" name="_NewReviewCycle">
    <vt:lpwstr/>
  </property>
  <property fmtid="{D5CDD505-2E9C-101B-9397-08002B2CF9AE}" pid="4" name="_EmailSubject">
    <vt:lpwstr>June 19 ChMC</vt:lpwstr>
  </property>
  <property fmtid="{D5CDD505-2E9C-101B-9397-08002B2CF9AE}" pid="5" name="_AuthorEmail">
    <vt:lpwstr>Catrin.Morgan@xoserve.com</vt:lpwstr>
  </property>
  <property fmtid="{D5CDD505-2E9C-101B-9397-08002B2CF9AE}" pid="6" name="_AuthorEmailDisplayName">
    <vt:lpwstr>Morgan, Catrin</vt:lpwstr>
  </property>
  <property fmtid="{D5CDD505-2E9C-101B-9397-08002B2CF9AE}" pid="7" name="_PreviousAdHocReviewCycleID">
    <vt:i4>897511466</vt:i4>
  </property>
</Properties>
</file>