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298" r:id="rId6"/>
    <p:sldId id="299" r:id="rId7"/>
    <p:sldId id="300" r:id="rId8"/>
    <p:sldId id="301"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18" y="-2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GB" sz="1200" b="1" dirty="0" smtClean="0"/>
              <a:t>Priority</a:t>
            </a:r>
            <a:r>
              <a:rPr lang="en-GB" sz="1200" b="1" baseline="0" dirty="0" smtClean="0"/>
              <a:t> findings by Project</a:t>
            </a:r>
            <a:endParaRPr lang="en-GB" sz="1200" b="1" dirty="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CA4</c:v>
                </c:pt>
              </c:strCache>
            </c:strRef>
          </c:tx>
          <c:spPr>
            <a:solidFill>
              <a:schemeClr val="accent1"/>
            </a:solidFill>
            <a:ln>
              <a:noFill/>
            </a:ln>
            <a:effectLst/>
            <a:sp3d/>
          </c:spPr>
          <c:invertIfNegative val="0"/>
          <c:cat>
            <c:strRef>
              <c:f>Sheet1!$A$2:$A$7</c:f>
              <c:strCache>
                <c:ptCount val="6"/>
                <c:pt idx="0">
                  <c:v>R2</c:v>
                </c:pt>
                <c:pt idx="1">
                  <c:v>R3</c:v>
                </c:pt>
                <c:pt idx="2">
                  <c:v>TU N&amp;D</c:v>
                </c:pt>
                <c:pt idx="3">
                  <c:v>TU ERP</c:v>
                </c:pt>
                <c:pt idx="4">
                  <c:v>Strategic Hosting</c:v>
                </c:pt>
                <c:pt idx="5">
                  <c:v>Gemin GBC A</c:v>
                </c:pt>
              </c:strCache>
            </c:strRef>
          </c:cat>
          <c:val>
            <c:numRef>
              <c:f>Sheet1!$B$2:$B$7</c:f>
              <c:numCache>
                <c:formatCode>General</c:formatCode>
                <c:ptCount val="6"/>
                <c:pt idx="0">
                  <c:v>3</c:v>
                </c:pt>
                <c:pt idx="1">
                  <c:v>4</c:v>
                </c:pt>
                <c:pt idx="2">
                  <c:v>2</c:v>
                </c:pt>
                <c:pt idx="3">
                  <c:v>0</c:v>
                </c:pt>
                <c:pt idx="4">
                  <c:v>0</c:v>
                </c:pt>
                <c:pt idx="5">
                  <c:v>1</c:v>
                </c:pt>
              </c:numCache>
            </c:numRef>
          </c:val>
        </c:ser>
        <c:ser>
          <c:idx val="1"/>
          <c:order val="1"/>
          <c:tx>
            <c:strRef>
              <c:f>Sheet1!$C$1</c:f>
              <c:strCache>
                <c:ptCount val="1"/>
                <c:pt idx="0">
                  <c:v>CA3</c:v>
                </c:pt>
              </c:strCache>
            </c:strRef>
          </c:tx>
          <c:spPr>
            <a:solidFill>
              <a:schemeClr val="accent3"/>
            </a:solidFill>
            <a:ln>
              <a:noFill/>
            </a:ln>
            <a:effectLst/>
            <a:sp3d/>
          </c:spPr>
          <c:invertIfNegative val="0"/>
          <c:cat>
            <c:strRef>
              <c:f>Sheet1!$A$2:$A$7</c:f>
              <c:strCache>
                <c:ptCount val="6"/>
                <c:pt idx="0">
                  <c:v>R2</c:v>
                </c:pt>
                <c:pt idx="1">
                  <c:v>R3</c:v>
                </c:pt>
                <c:pt idx="2">
                  <c:v>TU N&amp;D</c:v>
                </c:pt>
                <c:pt idx="3">
                  <c:v>TU ERP</c:v>
                </c:pt>
                <c:pt idx="4">
                  <c:v>Strategic Hosting</c:v>
                </c:pt>
                <c:pt idx="5">
                  <c:v>Gemin GBC A</c:v>
                </c:pt>
              </c:strCache>
            </c:strRef>
          </c:cat>
          <c:val>
            <c:numRef>
              <c:f>Sheet1!$C$2:$C$7</c:f>
              <c:numCache>
                <c:formatCode>General</c:formatCode>
                <c:ptCount val="6"/>
                <c:pt idx="0">
                  <c:v>3</c:v>
                </c:pt>
                <c:pt idx="1">
                  <c:v>4</c:v>
                </c:pt>
                <c:pt idx="2">
                  <c:v>6</c:v>
                </c:pt>
                <c:pt idx="3">
                  <c:v>9</c:v>
                </c:pt>
                <c:pt idx="4">
                  <c:v>7</c:v>
                </c:pt>
                <c:pt idx="5">
                  <c:v>2</c:v>
                </c:pt>
              </c:numCache>
            </c:numRef>
          </c:val>
        </c:ser>
        <c:ser>
          <c:idx val="2"/>
          <c:order val="2"/>
          <c:tx>
            <c:strRef>
              <c:f>Sheet1!$D$1</c:f>
              <c:strCache>
                <c:ptCount val="1"/>
                <c:pt idx="0">
                  <c:v>CA2</c:v>
                </c:pt>
              </c:strCache>
            </c:strRef>
          </c:tx>
          <c:spPr>
            <a:solidFill>
              <a:schemeClr val="accent5"/>
            </a:solidFill>
            <a:ln>
              <a:noFill/>
            </a:ln>
            <a:effectLst/>
            <a:sp3d/>
          </c:spPr>
          <c:invertIfNegative val="0"/>
          <c:cat>
            <c:strRef>
              <c:f>Sheet1!$A$2:$A$7</c:f>
              <c:strCache>
                <c:ptCount val="6"/>
                <c:pt idx="0">
                  <c:v>R2</c:v>
                </c:pt>
                <c:pt idx="1">
                  <c:v>R3</c:v>
                </c:pt>
                <c:pt idx="2">
                  <c:v>TU N&amp;D</c:v>
                </c:pt>
                <c:pt idx="3">
                  <c:v>TU ERP</c:v>
                </c:pt>
                <c:pt idx="4">
                  <c:v>Strategic Hosting</c:v>
                </c:pt>
                <c:pt idx="5">
                  <c:v>Gemin GBC A</c:v>
                </c:pt>
              </c:strCache>
            </c:strRef>
          </c:cat>
          <c:val>
            <c:numRef>
              <c:f>Sheet1!$D$2:$D$7</c:f>
              <c:numCache>
                <c:formatCode>General</c:formatCode>
                <c:ptCount val="6"/>
                <c:pt idx="0">
                  <c:v>0</c:v>
                </c:pt>
                <c:pt idx="1">
                  <c:v>7</c:v>
                </c:pt>
                <c:pt idx="2">
                  <c:v>17</c:v>
                </c:pt>
                <c:pt idx="3">
                  <c:v>18</c:v>
                </c:pt>
                <c:pt idx="4">
                  <c:v>12</c:v>
                </c:pt>
              </c:numCache>
            </c:numRef>
          </c:val>
        </c:ser>
        <c:ser>
          <c:idx val="3"/>
          <c:order val="3"/>
          <c:tx>
            <c:strRef>
              <c:f>Sheet1!$E$1</c:f>
              <c:strCache>
                <c:ptCount val="1"/>
                <c:pt idx="0">
                  <c:v>CA1</c:v>
                </c:pt>
              </c:strCache>
            </c:strRef>
          </c:tx>
          <c:spPr>
            <a:solidFill>
              <a:schemeClr val="accent1">
                <a:lumMod val="60000"/>
              </a:schemeClr>
            </a:solidFill>
            <a:ln>
              <a:noFill/>
            </a:ln>
            <a:effectLst/>
            <a:sp3d/>
          </c:spPr>
          <c:invertIfNegative val="0"/>
          <c:cat>
            <c:strRef>
              <c:f>Sheet1!$A$2:$A$7</c:f>
              <c:strCache>
                <c:ptCount val="6"/>
                <c:pt idx="0">
                  <c:v>R2</c:v>
                </c:pt>
                <c:pt idx="1">
                  <c:v>R3</c:v>
                </c:pt>
                <c:pt idx="2">
                  <c:v>TU N&amp;D</c:v>
                </c:pt>
                <c:pt idx="3">
                  <c:v>TU ERP</c:v>
                </c:pt>
                <c:pt idx="4">
                  <c:v>Strategic Hosting</c:v>
                </c:pt>
                <c:pt idx="5">
                  <c:v>Gemin GBC A</c:v>
                </c:pt>
              </c:strCache>
            </c:strRef>
          </c:cat>
          <c:val>
            <c:numRef>
              <c:f>Sheet1!$E$2:$E$7</c:f>
              <c:numCache>
                <c:formatCode>General</c:formatCode>
                <c:ptCount val="6"/>
                <c:pt idx="0">
                  <c:v>0</c:v>
                </c:pt>
                <c:pt idx="1">
                  <c:v>1</c:v>
                </c:pt>
                <c:pt idx="2">
                  <c:v>3</c:v>
                </c:pt>
                <c:pt idx="3">
                  <c:v>4</c:v>
                </c:pt>
                <c:pt idx="4">
                  <c:v>5</c:v>
                </c:pt>
              </c:numCache>
            </c:numRef>
          </c:val>
        </c:ser>
        <c:dLbls>
          <c:showLegendKey val="0"/>
          <c:showVal val="0"/>
          <c:showCatName val="0"/>
          <c:showSerName val="0"/>
          <c:showPercent val="0"/>
          <c:showBubbleSize val="0"/>
        </c:dLbls>
        <c:gapWidth val="150"/>
        <c:shape val="box"/>
        <c:axId val="84130816"/>
        <c:axId val="90342144"/>
        <c:axId val="0"/>
      </c:bar3DChart>
      <c:catAx>
        <c:axId val="841308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342144"/>
        <c:crosses val="autoZero"/>
        <c:auto val="1"/>
        <c:lblAlgn val="ctr"/>
        <c:lblOffset val="100"/>
        <c:noMultiLvlLbl val="0"/>
      </c:catAx>
      <c:valAx>
        <c:axId val="90342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130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200" b="1" dirty="0" smtClean="0"/>
              <a:t>Findings</a:t>
            </a:r>
            <a:r>
              <a:rPr lang="en-GB" sz="1200" b="1" baseline="0" dirty="0" smtClean="0"/>
              <a:t> Status by Project</a:t>
            </a:r>
            <a:endParaRPr lang="en-GB" sz="1200" b="1" dirty="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262377320519732E-2"/>
          <c:y val="0.2167435891321455"/>
          <c:w val="0.86405103216384627"/>
          <c:h val="0.40242625523806219"/>
        </c:manualLayout>
      </c:layout>
      <c:bar3DChart>
        <c:barDir val="col"/>
        <c:grouping val="stacked"/>
        <c:varyColors val="0"/>
        <c:ser>
          <c:idx val="0"/>
          <c:order val="0"/>
          <c:tx>
            <c:strRef>
              <c:f>Sheet1!$B$1</c:f>
              <c:strCache>
                <c:ptCount val="1"/>
                <c:pt idx="0">
                  <c:v>R2</c:v>
                </c:pt>
              </c:strCache>
            </c:strRef>
          </c:tx>
          <c:spPr>
            <a:solidFill>
              <a:schemeClr val="accent1"/>
            </a:solidFill>
            <a:ln>
              <a:noFill/>
            </a:ln>
            <a:effectLst/>
            <a:sp3d/>
          </c:spPr>
          <c:invertIfNegative val="0"/>
          <c:cat>
            <c:strRef>
              <c:f>Sheet1!$A$2:$A$3</c:f>
              <c:strCache>
                <c:ptCount val="2"/>
                <c:pt idx="0">
                  <c:v>Open </c:v>
                </c:pt>
                <c:pt idx="1">
                  <c:v>Closed</c:v>
                </c:pt>
              </c:strCache>
            </c:strRef>
          </c:cat>
          <c:val>
            <c:numRef>
              <c:f>Sheet1!$B$2:$B$3</c:f>
              <c:numCache>
                <c:formatCode>General</c:formatCode>
                <c:ptCount val="2"/>
                <c:pt idx="0">
                  <c:v>4</c:v>
                </c:pt>
                <c:pt idx="1">
                  <c:v>2</c:v>
                </c:pt>
              </c:numCache>
            </c:numRef>
          </c:val>
        </c:ser>
        <c:ser>
          <c:idx val="1"/>
          <c:order val="1"/>
          <c:tx>
            <c:strRef>
              <c:f>Sheet1!$C$1</c:f>
              <c:strCache>
                <c:ptCount val="1"/>
                <c:pt idx="0">
                  <c:v>R3</c:v>
                </c:pt>
              </c:strCache>
            </c:strRef>
          </c:tx>
          <c:spPr>
            <a:solidFill>
              <a:schemeClr val="accent2"/>
            </a:solidFill>
            <a:ln>
              <a:noFill/>
            </a:ln>
            <a:effectLst/>
            <a:sp3d/>
          </c:spPr>
          <c:invertIfNegative val="0"/>
          <c:cat>
            <c:strRef>
              <c:f>Sheet1!$A$2:$A$3</c:f>
              <c:strCache>
                <c:ptCount val="2"/>
                <c:pt idx="0">
                  <c:v>Open </c:v>
                </c:pt>
                <c:pt idx="1">
                  <c:v>Closed</c:v>
                </c:pt>
              </c:strCache>
            </c:strRef>
          </c:cat>
          <c:val>
            <c:numRef>
              <c:f>Sheet1!$C$2:$C$3</c:f>
              <c:numCache>
                <c:formatCode>General</c:formatCode>
                <c:ptCount val="2"/>
                <c:pt idx="0">
                  <c:v>0</c:v>
                </c:pt>
                <c:pt idx="1">
                  <c:v>16</c:v>
                </c:pt>
              </c:numCache>
            </c:numRef>
          </c:val>
        </c:ser>
        <c:ser>
          <c:idx val="2"/>
          <c:order val="2"/>
          <c:tx>
            <c:strRef>
              <c:f>Sheet1!$D$1</c:f>
              <c:strCache>
                <c:ptCount val="1"/>
                <c:pt idx="0">
                  <c:v>TU D&amp;N</c:v>
                </c:pt>
              </c:strCache>
            </c:strRef>
          </c:tx>
          <c:spPr>
            <a:solidFill>
              <a:schemeClr val="accent3"/>
            </a:solidFill>
            <a:ln>
              <a:noFill/>
            </a:ln>
            <a:effectLst/>
            <a:sp3d/>
          </c:spPr>
          <c:invertIfNegative val="0"/>
          <c:cat>
            <c:strRef>
              <c:f>Sheet1!$A$2:$A$3</c:f>
              <c:strCache>
                <c:ptCount val="2"/>
                <c:pt idx="0">
                  <c:v>Open </c:v>
                </c:pt>
                <c:pt idx="1">
                  <c:v>Closed</c:v>
                </c:pt>
              </c:strCache>
            </c:strRef>
          </c:cat>
          <c:val>
            <c:numRef>
              <c:f>Sheet1!$D$2:$D$3</c:f>
              <c:numCache>
                <c:formatCode>General</c:formatCode>
                <c:ptCount val="2"/>
                <c:pt idx="0">
                  <c:v>22</c:v>
                </c:pt>
                <c:pt idx="1">
                  <c:v>8</c:v>
                </c:pt>
              </c:numCache>
            </c:numRef>
          </c:val>
        </c:ser>
        <c:ser>
          <c:idx val="3"/>
          <c:order val="3"/>
          <c:tx>
            <c:strRef>
              <c:f>Sheet1!$E$1</c:f>
              <c:strCache>
                <c:ptCount val="1"/>
                <c:pt idx="0">
                  <c:v>TU ERP</c:v>
                </c:pt>
              </c:strCache>
            </c:strRef>
          </c:tx>
          <c:invertIfNegative val="0"/>
          <c:cat>
            <c:strRef>
              <c:f>Sheet1!$A$2:$A$3</c:f>
              <c:strCache>
                <c:ptCount val="2"/>
                <c:pt idx="0">
                  <c:v>Open </c:v>
                </c:pt>
                <c:pt idx="1">
                  <c:v>Closed</c:v>
                </c:pt>
              </c:strCache>
            </c:strRef>
          </c:cat>
          <c:val>
            <c:numRef>
              <c:f>Sheet1!$E$2:$E$3</c:f>
              <c:numCache>
                <c:formatCode>General</c:formatCode>
                <c:ptCount val="2"/>
                <c:pt idx="0">
                  <c:v>12</c:v>
                </c:pt>
                <c:pt idx="1">
                  <c:v>19</c:v>
                </c:pt>
              </c:numCache>
            </c:numRef>
          </c:val>
        </c:ser>
        <c:ser>
          <c:idx val="4"/>
          <c:order val="4"/>
          <c:tx>
            <c:strRef>
              <c:f>Sheet1!$F$1</c:f>
              <c:strCache>
                <c:ptCount val="1"/>
                <c:pt idx="0">
                  <c:v>Strat Host</c:v>
                </c:pt>
              </c:strCache>
            </c:strRef>
          </c:tx>
          <c:invertIfNegative val="0"/>
          <c:cat>
            <c:strRef>
              <c:f>Sheet1!$A$2:$A$3</c:f>
              <c:strCache>
                <c:ptCount val="2"/>
                <c:pt idx="0">
                  <c:v>Open </c:v>
                </c:pt>
                <c:pt idx="1">
                  <c:v>Closed</c:v>
                </c:pt>
              </c:strCache>
            </c:strRef>
          </c:cat>
          <c:val>
            <c:numRef>
              <c:f>Sheet1!$F$2:$F$3</c:f>
              <c:numCache>
                <c:formatCode>General</c:formatCode>
                <c:ptCount val="2"/>
                <c:pt idx="0">
                  <c:v>16</c:v>
                </c:pt>
                <c:pt idx="1">
                  <c:v>8</c:v>
                </c:pt>
              </c:numCache>
            </c:numRef>
          </c:val>
        </c:ser>
        <c:ser>
          <c:idx val="5"/>
          <c:order val="5"/>
          <c:tx>
            <c:strRef>
              <c:f>Sheet1!$G$1</c:f>
              <c:strCache>
                <c:ptCount val="1"/>
                <c:pt idx="0">
                  <c:v>GBC A</c:v>
                </c:pt>
              </c:strCache>
            </c:strRef>
          </c:tx>
          <c:invertIfNegative val="0"/>
          <c:cat>
            <c:strRef>
              <c:f>Sheet1!$A$2:$A$3</c:f>
              <c:strCache>
                <c:ptCount val="2"/>
                <c:pt idx="0">
                  <c:v>Open </c:v>
                </c:pt>
                <c:pt idx="1">
                  <c:v>Closed</c:v>
                </c:pt>
              </c:strCache>
            </c:strRef>
          </c:cat>
          <c:val>
            <c:numRef>
              <c:f>Sheet1!$G$2:$G$3</c:f>
              <c:numCache>
                <c:formatCode>General</c:formatCode>
                <c:ptCount val="2"/>
                <c:pt idx="0">
                  <c:v>0</c:v>
                </c:pt>
                <c:pt idx="1">
                  <c:v>3</c:v>
                </c:pt>
              </c:numCache>
            </c:numRef>
          </c:val>
        </c:ser>
        <c:dLbls>
          <c:showLegendKey val="0"/>
          <c:showVal val="0"/>
          <c:showCatName val="0"/>
          <c:showSerName val="0"/>
          <c:showPercent val="0"/>
          <c:showBubbleSize val="0"/>
        </c:dLbls>
        <c:gapWidth val="150"/>
        <c:shape val="box"/>
        <c:axId val="82739200"/>
        <c:axId val="83823616"/>
        <c:axId val="0"/>
      </c:bar3DChart>
      <c:catAx>
        <c:axId val="827392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823616"/>
        <c:crosses val="autoZero"/>
        <c:auto val="1"/>
        <c:lblAlgn val="ctr"/>
        <c:lblOffset val="100"/>
        <c:noMultiLvlLbl val="0"/>
      </c:catAx>
      <c:valAx>
        <c:axId val="8382361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739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30/10/2018</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Change Assurance Dashboard</a:t>
            </a:r>
            <a:endParaRPr lang="en-GB" dirty="0"/>
          </a:p>
        </p:txBody>
      </p:sp>
      <p:sp>
        <p:nvSpPr>
          <p:cNvPr id="3" name="Subtitle 2"/>
          <p:cNvSpPr>
            <a:spLocks noGrp="1"/>
          </p:cNvSpPr>
          <p:nvPr>
            <p:ph type="subTitle" idx="1"/>
          </p:nvPr>
        </p:nvSpPr>
        <p:spPr/>
        <p:txBody>
          <a:bodyPr/>
          <a:lstStyle/>
          <a:p>
            <a:r>
              <a:rPr lang="en-GB" dirty="0" smtClean="0"/>
              <a:t>November 2018</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Assurance Dashboard</a:t>
            </a:r>
          </a:p>
        </p:txBody>
      </p:sp>
      <p:graphicFrame>
        <p:nvGraphicFramePr>
          <p:cNvPr id="3" name="Table 2"/>
          <p:cNvGraphicFramePr>
            <a:graphicFrameLocks noGrp="1"/>
          </p:cNvGraphicFramePr>
          <p:nvPr>
            <p:extLst>
              <p:ext uri="{D42A27DB-BD31-4B8C-83A1-F6EECF244321}">
                <p14:modId xmlns:p14="http://schemas.microsoft.com/office/powerpoint/2010/main" val="868474319"/>
              </p:ext>
            </p:extLst>
          </p:nvPr>
        </p:nvGraphicFramePr>
        <p:xfrm>
          <a:off x="323087" y="892686"/>
          <a:ext cx="2448713" cy="1219200"/>
        </p:xfrm>
        <a:graphic>
          <a:graphicData uri="http://schemas.openxmlformats.org/drawingml/2006/table">
            <a:tbl>
              <a:tblPr firstRow="1" bandRow="1">
                <a:tableStyleId>{5C22544A-7EE6-4342-B048-85BDC9FD1C3A}</a:tableStyleId>
              </a:tblPr>
              <a:tblGrid>
                <a:gridCol w="1440601"/>
                <a:gridCol w="1008112"/>
              </a:tblGrid>
              <a:tr h="127480">
                <a:tc>
                  <a:txBody>
                    <a:bodyPr/>
                    <a:lstStyle/>
                    <a:p>
                      <a:r>
                        <a:rPr lang="en-GB" sz="1000" dirty="0" smtClean="0"/>
                        <a:t>Assurance status</a:t>
                      </a:r>
                      <a:endParaRPr lang="en-GB" sz="1000" dirty="0"/>
                    </a:p>
                  </a:txBody>
                  <a:tcPr/>
                </a:tc>
                <a:tc>
                  <a:txBody>
                    <a:bodyPr/>
                    <a:lstStyle/>
                    <a:p>
                      <a:r>
                        <a:rPr lang="en-GB" sz="1000" dirty="0" smtClean="0"/>
                        <a:t>Numbers</a:t>
                      </a:r>
                      <a:endParaRPr lang="en-GB" sz="1000" dirty="0"/>
                    </a:p>
                  </a:txBody>
                  <a:tcPr/>
                </a:tc>
              </a:tr>
              <a:tr h="224195">
                <a:tc>
                  <a:txBody>
                    <a:bodyPr/>
                    <a:lstStyle/>
                    <a:p>
                      <a:r>
                        <a:rPr lang="en-GB" sz="1000" dirty="0" smtClean="0"/>
                        <a:t>Complete</a:t>
                      </a:r>
                      <a:endParaRPr lang="en-GB" sz="1000" dirty="0"/>
                    </a:p>
                  </a:txBody>
                  <a:tcPr/>
                </a:tc>
                <a:tc>
                  <a:txBody>
                    <a:bodyPr/>
                    <a:lstStyle/>
                    <a:p>
                      <a:r>
                        <a:rPr lang="en-GB" sz="1000" dirty="0" smtClean="0"/>
                        <a:t>10</a:t>
                      </a:r>
                      <a:endParaRPr lang="en-GB" sz="1000" dirty="0"/>
                    </a:p>
                  </a:txBody>
                  <a:tcPr/>
                </a:tc>
              </a:tr>
              <a:tr h="224195">
                <a:tc>
                  <a:txBody>
                    <a:bodyPr/>
                    <a:lstStyle/>
                    <a:p>
                      <a:r>
                        <a:rPr lang="en-GB" sz="1000" dirty="0" smtClean="0"/>
                        <a:t>Underway </a:t>
                      </a:r>
                      <a:endParaRPr lang="en-GB" sz="1000" dirty="0"/>
                    </a:p>
                  </a:txBody>
                  <a:tcPr/>
                </a:tc>
                <a:tc>
                  <a:txBody>
                    <a:bodyPr/>
                    <a:lstStyle/>
                    <a:p>
                      <a:r>
                        <a:rPr lang="en-GB" sz="1000" dirty="0" smtClean="0"/>
                        <a:t>1</a:t>
                      </a:r>
                      <a:endParaRPr lang="en-GB" sz="1000" dirty="0"/>
                    </a:p>
                  </a:txBody>
                  <a:tcPr/>
                </a:tc>
              </a:tr>
              <a:tr h="224195">
                <a:tc>
                  <a:txBody>
                    <a:bodyPr/>
                    <a:lstStyle/>
                    <a:p>
                      <a:r>
                        <a:rPr lang="en-GB" sz="1000" dirty="0" smtClean="0"/>
                        <a:t>Scoping </a:t>
                      </a:r>
                      <a:endParaRPr lang="en-GB" sz="1000" dirty="0"/>
                    </a:p>
                  </a:txBody>
                  <a:tcPr/>
                </a:tc>
                <a:tc>
                  <a:txBody>
                    <a:bodyPr/>
                    <a:lstStyle/>
                    <a:p>
                      <a:r>
                        <a:rPr lang="en-GB" sz="1000" dirty="0" smtClean="0"/>
                        <a:t>3</a:t>
                      </a:r>
                      <a:endParaRPr lang="en-GB" sz="1000" dirty="0"/>
                    </a:p>
                  </a:txBody>
                  <a:tcPr/>
                </a:tc>
              </a:tr>
              <a:tr h="224195">
                <a:tc>
                  <a:txBody>
                    <a:bodyPr/>
                    <a:lstStyle/>
                    <a:p>
                      <a:r>
                        <a:rPr lang="en-GB" sz="1000" dirty="0" smtClean="0"/>
                        <a:t>At Risk </a:t>
                      </a:r>
                      <a:endParaRPr lang="en-GB" sz="1000" dirty="0"/>
                    </a:p>
                  </a:txBody>
                  <a:tcPr/>
                </a:tc>
                <a:tc>
                  <a:txBody>
                    <a:bodyPr/>
                    <a:lstStyle/>
                    <a:p>
                      <a:r>
                        <a:rPr lang="en-GB" sz="1000" dirty="0" smtClean="0"/>
                        <a:t>0</a:t>
                      </a:r>
                      <a:endParaRPr lang="en-GB" sz="1000" dirty="0"/>
                    </a:p>
                  </a:txBody>
                  <a:tcPr/>
                </a:tc>
              </a:tr>
            </a:tbl>
          </a:graphicData>
        </a:graphic>
      </p:graphicFrame>
      <p:graphicFrame>
        <p:nvGraphicFramePr>
          <p:cNvPr id="4" name="Chart 3"/>
          <p:cNvGraphicFramePr/>
          <p:nvPr>
            <p:extLst>
              <p:ext uri="{D42A27DB-BD31-4B8C-83A1-F6EECF244321}">
                <p14:modId xmlns:p14="http://schemas.microsoft.com/office/powerpoint/2010/main" val="1685535051"/>
              </p:ext>
            </p:extLst>
          </p:nvPr>
        </p:nvGraphicFramePr>
        <p:xfrm>
          <a:off x="29369" y="2733328"/>
          <a:ext cx="4176464" cy="237626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347864" y="720735"/>
            <a:ext cx="5688632" cy="2139047"/>
          </a:xfrm>
          <a:prstGeom prst="rect">
            <a:avLst/>
          </a:prstGeom>
          <a:noFill/>
        </p:spPr>
        <p:txBody>
          <a:bodyPr wrap="square" rtlCol="0">
            <a:spAutoFit/>
          </a:bodyPr>
          <a:lstStyle/>
          <a:p>
            <a:pPr>
              <a:spcAft>
                <a:spcPts val="600"/>
              </a:spcAft>
            </a:pPr>
            <a:r>
              <a:rPr lang="en-GB" sz="1200" b="1" dirty="0" smtClean="0"/>
              <a:t>Summary Comments</a:t>
            </a:r>
          </a:p>
          <a:p>
            <a:pPr marL="171450" indent="-171450">
              <a:spcAft>
                <a:spcPts val="600"/>
              </a:spcAft>
              <a:buFont typeface="Arial" panose="020B0604020202020204" pitchFamily="34" charset="0"/>
              <a:buChar char="•"/>
            </a:pPr>
            <a:r>
              <a:rPr lang="en-GB" sz="1200" dirty="0" smtClean="0"/>
              <a:t>The majority of our work this quarter has been assurance of internal projects and programmes i.e. </a:t>
            </a:r>
            <a:r>
              <a:rPr lang="en-GB" sz="1200" dirty="0" smtClean="0"/>
              <a:t>TransformUs</a:t>
            </a:r>
            <a:r>
              <a:rPr lang="en-GB" sz="1200" dirty="0" smtClean="0"/>
              <a:t> ERP &amp; D&amp;N, Strategic Hosting</a:t>
            </a:r>
          </a:p>
          <a:p>
            <a:pPr marL="171450" indent="-171450">
              <a:spcAft>
                <a:spcPts val="600"/>
              </a:spcAft>
              <a:buFont typeface="Arial" panose="020B0604020202020204" pitchFamily="34" charset="0"/>
              <a:buChar char="•"/>
            </a:pPr>
            <a:r>
              <a:rPr lang="en-GB" sz="1200" dirty="0" smtClean="0"/>
              <a:t>Assurance Health check completed got Gemini GB Charging Part A.</a:t>
            </a:r>
          </a:p>
          <a:p>
            <a:pPr marL="171450" indent="-171450">
              <a:spcAft>
                <a:spcPts val="600"/>
              </a:spcAft>
              <a:buFont typeface="Arial" panose="020B0604020202020204" pitchFamily="34" charset="0"/>
              <a:buChar char="•"/>
            </a:pPr>
            <a:r>
              <a:rPr lang="en-GB" sz="1200" dirty="0" smtClean="0"/>
              <a:t>Assurance Health check underway for R3, will be reported at the next meeting</a:t>
            </a:r>
            <a:endParaRPr lang="en-GB" sz="1200" dirty="0"/>
          </a:p>
          <a:p>
            <a:pPr marL="171450" indent="-171450">
              <a:spcAft>
                <a:spcPts val="600"/>
              </a:spcAft>
              <a:buFont typeface="Arial" panose="020B0604020202020204" pitchFamily="34" charset="0"/>
              <a:buChar char="•"/>
            </a:pPr>
            <a:r>
              <a:rPr lang="en-GB" sz="1200" dirty="0" smtClean="0"/>
              <a:t>Contributed </a:t>
            </a:r>
            <a:r>
              <a:rPr lang="en-GB" sz="1200" dirty="0"/>
              <a:t>to CSS Bid </a:t>
            </a:r>
            <a:r>
              <a:rPr lang="en-GB" sz="1200" dirty="0" smtClean="0"/>
              <a:t>response</a:t>
            </a:r>
          </a:p>
          <a:p>
            <a:pPr marL="171450" indent="-171450">
              <a:spcAft>
                <a:spcPts val="600"/>
              </a:spcAft>
              <a:buFont typeface="Arial" panose="020B0604020202020204" pitchFamily="34" charset="0"/>
              <a:buChar char="•"/>
            </a:pPr>
            <a:r>
              <a:rPr lang="en-GB" sz="1200" dirty="0" smtClean="0"/>
              <a:t>Planned next quarter: MIS delivery framework review, Pre-Go-live Check R3 Cadent Billing, Gemini GB Charging Part B health check, set-up of assurance regime for CSSC and further health checks on internal projects</a:t>
            </a:r>
            <a:endParaRPr lang="en-GB" sz="1200" dirty="0" smtClean="0"/>
          </a:p>
        </p:txBody>
      </p:sp>
      <p:graphicFrame>
        <p:nvGraphicFramePr>
          <p:cNvPr id="7" name="Chart 6"/>
          <p:cNvGraphicFramePr/>
          <p:nvPr>
            <p:extLst>
              <p:ext uri="{D42A27DB-BD31-4B8C-83A1-F6EECF244321}">
                <p14:modId xmlns:p14="http://schemas.microsoft.com/office/powerpoint/2010/main" val="1301170052"/>
              </p:ext>
            </p:extLst>
          </p:nvPr>
        </p:nvGraphicFramePr>
        <p:xfrm>
          <a:off x="4427984" y="3075806"/>
          <a:ext cx="4056112" cy="18451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812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Gemini GB Charging Part A Summary Dashboard</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677090952"/>
              </p:ext>
            </p:extLst>
          </p:nvPr>
        </p:nvGraphicFramePr>
        <p:xfrm>
          <a:off x="179511" y="933077"/>
          <a:ext cx="8640960" cy="3602220"/>
        </p:xfrm>
        <a:graphic>
          <a:graphicData uri="http://schemas.openxmlformats.org/drawingml/2006/table">
            <a:tbl>
              <a:tblPr firstRow="1" bandRow="1"/>
              <a:tblGrid>
                <a:gridCol w="378990"/>
                <a:gridCol w="484777"/>
                <a:gridCol w="1106978"/>
                <a:gridCol w="1970746"/>
                <a:gridCol w="757979"/>
                <a:gridCol w="3941490"/>
              </a:tblGrid>
              <a:tr h="22897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8115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October</a:t>
                      </a:r>
                      <a:r>
                        <a:rPr lang="en-GB" sz="800" baseline="0" dirty="0" smtClean="0"/>
                        <a:t> </a:t>
                      </a:r>
                      <a:endParaRPr lang="en-GB" sz="800" dirty="0" smtClean="0"/>
                    </a:p>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2018</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Gemini GB Charging  Part A – </a:t>
                      </a:r>
                      <a:r>
                        <a:rPr lang="en-GB" sz="800" b="0" baseline="0" dirty="0" smtClean="0"/>
                        <a:t>Health check </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Other </a:t>
                      </a:r>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5725" lvl="0" indent="-85725">
                        <a:lnSpc>
                          <a:spcPct val="107000"/>
                        </a:lnSpc>
                        <a:spcAft>
                          <a:spcPts val="300"/>
                        </a:spcAft>
                        <a:buFont typeface="Symbol"/>
                        <a:buChar char=""/>
                      </a:pPr>
                      <a:r>
                        <a:rPr lang="en-GB" sz="800" dirty="0" smtClean="0">
                          <a:effectLst/>
                          <a:latin typeface="Arial"/>
                          <a:ea typeface="Calibri"/>
                          <a:cs typeface="Times New Roman"/>
                        </a:rPr>
                        <a:t>Gemini GB Charging Part A is planned to deliver five changes on 18</a:t>
                      </a:r>
                      <a:r>
                        <a:rPr lang="en-GB" sz="800" baseline="30000" dirty="0" smtClean="0">
                          <a:effectLst/>
                          <a:latin typeface="Arial"/>
                          <a:ea typeface="Calibri"/>
                          <a:cs typeface="Times New Roman"/>
                        </a:rPr>
                        <a:t>th</a:t>
                      </a:r>
                      <a:r>
                        <a:rPr lang="en-GB" sz="800" dirty="0" smtClean="0">
                          <a:effectLst/>
                          <a:latin typeface="Arial"/>
                          <a:ea typeface="Calibri"/>
                          <a:cs typeface="Times New Roman"/>
                        </a:rPr>
                        <a:t> November 2018, with Part B delivering a greater and more complex scope delivering 6</a:t>
                      </a:r>
                      <a:r>
                        <a:rPr lang="en-GB" sz="800" baseline="30000" dirty="0" smtClean="0">
                          <a:effectLst/>
                          <a:latin typeface="Arial"/>
                          <a:ea typeface="Calibri"/>
                          <a:cs typeface="Times New Roman"/>
                        </a:rPr>
                        <a:t>th</a:t>
                      </a:r>
                      <a:r>
                        <a:rPr lang="en-GB" sz="800" dirty="0" smtClean="0">
                          <a:effectLst/>
                          <a:latin typeface="Arial"/>
                          <a:ea typeface="Calibri"/>
                          <a:cs typeface="Times New Roman"/>
                        </a:rPr>
                        <a:t> September 2019. The assessment covered Part A only with Part B being assessed in April 2019</a:t>
                      </a:r>
                      <a:endParaRPr lang="en-GB" sz="1000" dirty="0" smtClean="0">
                        <a:effectLst/>
                        <a:latin typeface="Calibri"/>
                        <a:ea typeface="Calibri"/>
                        <a:cs typeface="Times New Roman"/>
                      </a:endParaRPr>
                    </a:p>
                    <a:p>
                      <a:pPr marL="85725" lvl="0" indent="-85725">
                        <a:lnSpc>
                          <a:spcPct val="107000"/>
                        </a:lnSpc>
                        <a:spcAft>
                          <a:spcPts val="300"/>
                        </a:spcAft>
                        <a:buFont typeface="Symbol"/>
                        <a:buChar char=""/>
                      </a:pPr>
                      <a:r>
                        <a:rPr lang="en-GB" sz="800" dirty="0" smtClean="0">
                          <a:effectLst/>
                          <a:latin typeface="Arial"/>
                          <a:ea typeface="Calibri"/>
                          <a:cs typeface="Times New Roman"/>
                        </a:rPr>
                        <a:t>The project is running to plan and has passed all of its planned stage gates successfully with well documented evidence of success.</a:t>
                      </a:r>
                      <a:endParaRPr lang="en-GB" sz="1000" dirty="0" smtClean="0">
                        <a:effectLst/>
                        <a:latin typeface="Calibri"/>
                        <a:ea typeface="Calibri"/>
                        <a:cs typeface="Times New Roman"/>
                      </a:endParaRPr>
                    </a:p>
                    <a:p>
                      <a:pPr marL="85725" lvl="0" indent="-85725">
                        <a:lnSpc>
                          <a:spcPct val="107000"/>
                        </a:lnSpc>
                        <a:spcAft>
                          <a:spcPts val="300"/>
                        </a:spcAft>
                        <a:buFont typeface="Symbol"/>
                        <a:buChar char=""/>
                      </a:pPr>
                      <a:r>
                        <a:rPr lang="en-GB" sz="800" dirty="0" smtClean="0">
                          <a:effectLst/>
                          <a:latin typeface="Arial"/>
                          <a:ea typeface="Calibri"/>
                          <a:cs typeface="Times New Roman"/>
                        </a:rPr>
                        <a:t>The governance and control framework is well established and maintained, with only minor observations in relation to Assumptions and Dependencies</a:t>
                      </a:r>
                      <a:endParaRPr lang="en-GB" sz="1000" dirty="0" smtClean="0">
                        <a:effectLst/>
                        <a:latin typeface="Calibri"/>
                        <a:ea typeface="Calibri"/>
                        <a:cs typeface="Times New Roman"/>
                      </a:endParaRPr>
                    </a:p>
                    <a:p>
                      <a:pPr marL="85725" lvl="0" indent="-85725">
                        <a:lnSpc>
                          <a:spcPct val="107000"/>
                        </a:lnSpc>
                        <a:spcAft>
                          <a:spcPts val="300"/>
                        </a:spcAft>
                        <a:buFont typeface="Symbol"/>
                        <a:buChar char=""/>
                      </a:pPr>
                      <a:r>
                        <a:rPr lang="en-GB" sz="800" dirty="0" smtClean="0">
                          <a:effectLst/>
                          <a:latin typeface="Arial"/>
                          <a:ea typeface="Calibri"/>
                          <a:cs typeface="Times New Roman"/>
                        </a:rPr>
                        <a:t>The project is being delivered by an experienced team, the majority of who have successfully delivered previous Gemini releases. This applies equally to the Xoserve, Wipro and NG resources. Good collaboration between all parties has also been a key factor in the progress made to date.</a:t>
                      </a:r>
                      <a:endParaRPr lang="en-GB" sz="1000" dirty="0" smtClean="0">
                        <a:effectLst/>
                        <a:latin typeface="Calibri"/>
                        <a:ea typeface="Calibri"/>
                        <a:cs typeface="Times New Roman"/>
                      </a:endParaRPr>
                    </a:p>
                    <a:p>
                      <a:pPr marL="85725" lvl="0" indent="-85725">
                        <a:lnSpc>
                          <a:spcPct val="107000"/>
                        </a:lnSpc>
                        <a:spcAft>
                          <a:spcPts val="300"/>
                        </a:spcAft>
                        <a:buFont typeface="Symbol"/>
                        <a:buChar char=""/>
                      </a:pPr>
                      <a:r>
                        <a:rPr lang="en-GB" sz="800" dirty="0" smtClean="0">
                          <a:effectLst/>
                          <a:latin typeface="Arial"/>
                          <a:ea typeface="Calibri"/>
                          <a:cs typeface="Times New Roman"/>
                        </a:rPr>
                        <a:t>The plans are clear, generally well-structured and kept up to date. There is a minor finding in relation to the utilisation of dependencies in the plan</a:t>
                      </a:r>
                      <a:endParaRPr lang="en-GB" sz="1000" dirty="0" smtClean="0">
                        <a:effectLst/>
                        <a:latin typeface="Calibri"/>
                        <a:ea typeface="Calibri"/>
                        <a:cs typeface="Times New Roman"/>
                      </a:endParaRPr>
                    </a:p>
                    <a:p>
                      <a:pPr marL="85725" lvl="0" indent="-85725">
                        <a:lnSpc>
                          <a:spcPct val="107000"/>
                        </a:lnSpc>
                        <a:spcAft>
                          <a:spcPts val="300"/>
                        </a:spcAft>
                        <a:buFont typeface="Symbol"/>
                        <a:buChar char=""/>
                      </a:pPr>
                      <a:r>
                        <a:rPr lang="en-GB" sz="800" dirty="0" smtClean="0">
                          <a:effectLst/>
                          <a:latin typeface="Arial"/>
                          <a:ea typeface="Calibri"/>
                          <a:cs typeface="Times New Roman"/>
                        </a:rPr>
                        <a:t>Customer feedback has been positive and they are all confident that the project should successfully deliver its outcomes</a:t>
                      </a:r>
                      <a:endParaRPr lang="en-GB" sz="1000" dirty="0" smtClean="0">
                        <a:effectLst/>
                        <a:latin typeface="Calibri"/>
                        <a:ea typeface="Calibri"/>
                        <a:cs typeface="Times New Roman"/>
                      </a:endParaRPr>
                    </a:p>
                    <a:p>
                      <a:pPr marL="85725" lvl="0" indent="-85725">
                        <a:lnSpc>
                          <a:spcPct val="107000"/>
                        </a:lnSpc>
                        <a:spcAft>
                          <a:spcPts val="300"/>
                        </a:spcAft>
                        <a:buFont typeface="Symbol"/>
                        <a:buChar char=""/>
                      </a:pPr>
                      <a:r>
                        <a:rPr lang="en-GB" sz="800" dirty="0" smtClean="0">
                          <a:effectLst/>
                          <a:latin typeface="Arial"/>
                          <a:ea typeface="Calibri"/>
                          <a:cs typeface="Times New Roman"/>
                        </a:rPr>
                        <a:t>Testing is well planned, and supported by a clear and approved strategy. System Testing, Integration Testing and UAT (to date) have had very low defect rates (below1%)</a:t>
                      </a:r>
                      <a:endParaRPr lang="en-GB" sz="1000" dirty="0" smtClean="0">
                        <a:effectLst/>
                        <a:latin typeface="Calibri"/>
                        <a:ea typeface="Calibri"/>
                        <a:cs typeface="Times New Roman"/>
                      </a:endParaRPr>
                    </a:p>
                    <a:p>
                      <a:pPr marL="85725" lvl="0" indent="-85725">
                        <a:lnSpc>
                          <a:spcPct val="107000"/>
                        </a:lnSpc>
                        <a:spcAft>
                          <a:spcPts val="300"/>
                        </a:spcAft>
                        <a:buFont typeface="Symbol"/>
                        <a:buChar char=""/>
                      </a:pPr>
                      <a:r>
                        <a:rPr lang="en-GB" sz="800" dirty="0" smtClean="0">
                          <a:effectLst/>
                          <a:latin typeface="Arial"/>
                          <a:ea typeface="Calibri"/>
                          <a:cs typeface="Times New Roman"/>
                        </a:rPr>
                        <a:t>Implementation readiness is on track.</a:t>
                      </a:r>
                    </a:p>
                    <a:p>
                      <a:pPr marL="85725" lvl="0" indent="-85725">
                        <a:lnSpc>
                          <a:spcPct val="107000"/>
                        </a:lnSpc>
                        <a:spcAft>
                          <a:spcPts val="300"/>
                        </a:spcAft>
                        <a:buFont typeface="Symbol"/>
                        <a:buChar char=""/>
                      </a:pPr>
                      <a:r>
                        <a:rPr lang="en-GB" sz="800" dirty="0" smtClean="0">
                          <a:effectLst/>
                          <a:latin typeface="Arial"/>
                          <a:ea typeface="Calibri"/>
                        </a:rPr>
                        <a:t>In addition the team has continued to build on the improvements to the delivery approach that were started following EU Phase 2; introducing further changes, in collaboration with NG transmission, Wipro and NG IS, which have added value.</a:t>
                      </a:r>
                      <a:endParaRPr lang="en-GB" sz="800" kern="1200" dirty="0" smtClean="0">
                        <a:solidFill>
                          <a:schemeClr val="dk1"/>
                        </a:solidFill>
                        <a:latin typeface="Calibri" panose="020F0502020204030204"/>
                        <a:ea typeface="+mn-ea"/>
                        <a:cs typeface="+mn-cs"/>
                      </a:endParaRP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grpSp>
        <p:nvGrpSpPr>
          <p:cNvPr id="4" name="Group 3"/>
          <p:cNvGrpSpPr/>
          <p:nvPr/>
        </p:nvGrpSpPr>
        <p:grpSpPr>
          <a:xfrm>
            <a:off x="2627784" y="2283718"/>
            <a:ext cx="1304389" cy="1117992"/>
            <a:chOff x="3830339" y="964780"/>
            <a:chExt cx="1304389" cy="1117992"/>
          </a:xfrm>
        </p:grpSpPr>
        <p:sp>
          <p:nvSpPr>
            <p:cNvPr id="5" name="Rectangle 4"/>
            <p:cNvSpPr/>
            <p:nvPr/>
          </p:nvSpPr>
          <p:spPr>
            <a:xfrm>
              <a:off x="3830339" y="964780"/>
              <a:ext cx="682229" cy="121714"/>
            </a:xfrm>
            <a:prstGeom prst="rect">
              <a:avLst/>
            </a:prstGeom>
            <a:solidFill>
              <a:srgbClr val="00E658"/>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6" name="Rectangle 5"/>
            <p:cNvSpPr/>
            <p:nvPr/>
          </p:nvSpPr>
          <p:spPr>
            <a:xfrm>
              <a:off x="4257419" y="1229876"/>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7" name="Rectangle 6"/>
            <p:cNvSpPr/>
            <p:nvPr/>
          </p:nvSpPr>
          <p:spPr>
            <a:xfrm>
              <a:off x="4257419" y="1468137"/>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8" name="Rectangle 7"/>
            <p:cNvSpPr/>
            <p:nvPr/>
          </p:nvSpPr>
          <p:spPr>
            <a:xfrm>
              <a:off x="4257419"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9" name="Rectangle 8"/>
            <p:cNvSpPr/>
            <p:nvPr/>
          </p:nvSpPr>
          <p:spPr>
            <a:xfrm>
              <a:off x="4257419" y="1961058"/>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10" name="Rectangle 9"/>
            <p:cNvSpPr/>
            <p:nvPr/>
          </p:nvSpPr>
          <p:spPr>
            <a:xfrm>
              <a:off x="5004048" y="1229876"/>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 name="Rectangle 10"/>
            <p:cNvSpPr/>
            <p:nvPr/>
          </p:nvSpPr>
          <p:spPr>
            <a:xfrm>
              <a:off x="5004048" y="1468137"/>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 name="Rectangle 11"/>
            <p:cNvSpPr/>
            <p:nvPr/>
          </p:nvSpPr>
          <p:spPr>
            <a:xfrm>
              <a:off x="5004048" y="1724076"/>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 name="Rectangle 12"/>
            <p:cNvSpPr/>
            <p:nvPr/>
          </p:nvSpPr>
          <p:spPr>
            <a:xfrm>
              <a:off x="5004048" y="1961058"/>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grpSp>
      <p:grpSp>
        <p:nvGrpSpPr>
          <p:cNvPr id="14" name="Group 13"/>
          <p:cNvGrpSpPr/>
          <p:nvPr/>
        </p:nvGrpSpPr>
        <p:grpSpPr>
          <a:xfrm>
            <a:off x="4644008" y="2571750"/>
            <a:ext cx="130680" cy="852896"/>
            <a:chOff x="4644008" y="1298267"/>
            <a:chExt cx="130680" cy="852896"/>
          </a:xfrm>
        </p:grpSpPr>
        <p:sp>
          <p:nvSpPr>
            <p:cNvPr id="15" name="Rectangle 14"/>
            <p:cNvSpPr/>
            <p:nvPr/>
          </p:nvSpPr>
          <p:spPr>
            <a:xfrm>
              <a:off x="4644008" y="1298267"/>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6" name="Rectangle 15"/>
            <p:cNvSpPr/>
            <p:nvPr/>
          </p:nvSpPr>
          <p:spPr>
            <a:xfrm>
              <a:off x="4644008" y="1536528"/>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7" name="Rectangle 16"/>
            <p:cNvSpPr/>
            <p:nvPr/>
          </p:nvSpPr>
          <p:spPr>
            <a:xfrm>
              <a:off x="4644008" y="1792467"/>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2</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8" name="Rectangle 17"/>
            <p:cNvSpPr/>
            <p:nvPr/>
          </p:nvSpPr>
          <p:spPr>
            <a:xfrm>
              <a:off x="4644008" y="2029449"/>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1</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grpSp>
    </p:spTree>
    <p:extLst>
      <p:ext uri="{BB962C8B-B14F-4D97-AF65-F5344CB8AC3E}">
        <p14:creationId xmlns:p14="http://schemas.microsoft.com/office/powerpoint/2010/main" val="3585260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28600" y="843557"/>
            <a:ext cx="8686800" cy="345638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801207">
              <a:buFont typeface="Arial" panose="020B0604020202020204" pitchFamily="34" charset="0"/>
              <a:buNone/>
            </a:pPr>
            <a:r>
              <a:rPr lang="de-DE" sz="1400" dirty="0" smtClean="0"/>
              <a:t>Categorisation of delivery risk is as follows:</a:t>
            </a:r>
          </a:p>
          <a:p>
            <a:pPr marL="171450" indent="-171450">
              <a:spcBef>
                <a:spcPts val="300"/>
              </a:spcBef>
            </a:pPr>
            <a:r>
              <a:rPr lang="en-GB" sz="1400" b="1" dirty="0" smtClean="0"/>
              <a:t>Red </a:t>
            </a:r>
            <a:r>
              <a:rPr lang="en-GB" sz="1400" dirty="0" smtClean="0"/>
              <a:t>:  indicates issues that could entail significant risk to the success of the Programme. Remedial action fundamental to successful outcome of programme, should be implemented as soon as possible;</a:t>
            </a:r>
          </a:p>
          <a:p>
            <a:pPr marL="171450" indent="-171450"/>
            <a:r>
              <a:rPr lang="en-GB" sz="1400" b="1" dirty="0" smtClean="0"/>
              <a:t>Amber </a:t>
            </a:r>
            <a:r>
              <a:rPr lang="en-GB" sz="1400" dirty="0" smtClean="0"/>
              <a:t>: indicates issues that could entail significant risk to the success of the Programme. Remedial action important to programme outcomes, should be implemented as soon as practical; </a:t>
            </a:r>
          </a:p>
          <a:p>
            <a:pPr marL="171450" indent="-171450"/>
            <a:r>
              <a:rPr lang="en-GB" sz="1400" b="1" dirty="0" smtClean="0"/>
              <a:t>Yellow </a:t>
            </a:r>
            <a:r>
              <a:rPr lang="en-GB" sz="1400" dirty="0" smtClean="0"/>
              <a:t>: indicates issues within could entail risk to the success of the Programme, but this risk is low Remedial action a good to have for the programme, implementation advised; </a:t>
            </a:r>
          </a:p>
          <a:p>
            <a:pPr marL="171450" indent="-171450"/>
            <a:r>
              <a:rPr lang="en-GB" sz="1400" b="1" dirty="0" smtClean="0"/>
              <a:t>Green </a:t>
            </a:r>
            <a:r>
              <a:rPr lang="en-GB" sz="1400" dirty="0" smtClean="0"/>
              <a:t>: indicates very minor to no issues, entailing minimal risk to the success of the Programme. Improvement would reduce risk, but the weakness is unlikely to undermine the success of the programme </a:t>
            </a:r>
          </a:p>
          <a:p>
            <a:pPr marL="0" indent="0">
              <a:buFont typeface="Wingdings" pitchFamily="2" charset="2"/>
              <a:buNone/>
            </a:pPr>
            <a:endParaRPr lang="en-GB" sz="1800" dirty="0" smtClean="0"/>
          </a:p>
        </p:txBody>
      </p:sp>
      <p:sp>
        <p:nvSpPr>
          <p:cNvPr id="8" name="Title 1"/>
          <p:cNvSpPr>
            <a:spLocks noGrp="1"/>
          </p:cNvSpPr>
          <p:nvPr>
            <p:ph type="title"/>
          </p:nvPr>
        </p:nvSpPr>
        <p:spPr/>
        <p:txBody>
          <a:bodyPr/>
          <a:lstStyle/>
          <a:p>
            <a:r>
              <a:rPr lang="en-GB" dirty="0" smtClean="0"/>
              <a:t>Change Assurance reporting RAYG definitions</a:t>
            </a:r>
          </a:p>
        </p:txBody>
      </p:sp>
    </p:spTree>
    <p:extLst>
      <p:ext uri="{BB962C8B-B14F-4D97-AF65-F5344CB8AC3E}">
        <p14:creationId xmlns:p14="http://schemas.microsoft.com/office/powerpoint/2010/main" val="300630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69496010"/>
              </p:ext>
            </p:extLst>
          </p:nvPr>
        </p:nvGraphicFramePr>
        <p:xfrm>
          <a:off x="1043608" y="1203598"/>
          <a:ext cx="6984776" cy="3261842"/>
        </p:xfrm>
        <a:graphic>
          <a:graphicData uri="http://schemas.openxmlformats.org/drawingml/2006/table">
            <a:tbl>
              <a:tblPr firstRow="1" firstCol="1" bandRow="1">
                <a:tableStyleId>{5C22544A-7EE6-4342-B048-85BDC9FD1C3A}</a:tableStyleId>
              </a:tblPr>
              <a:tblGrid>
                <a:gridCol w="1753167"/>
                <a:gridCol w="5231609"/>
              </a:tblGrid>
              <a:tr h="212039">
                <a:tc>
                  <a:txBody>
                    <a:bodyPr/>
                    <a:lstStyle/>
                    <a:p>
                      <a:pPr algn="ctr">
                        <a:lnSpc>
                          <a:spcPct val="107000"/>
                        </a:lnSpc>
                        <a:spcAft>
                          <a:spcPts val="0"/>
                        </a:spcAft>
                      </a:pPr>
                      <a:r>
                        <a:rPr lang="en-GB" sz="1200" dirty="0">
                          <a:effectLst/>
                        </a:rPr>
                        <a:t>Category</a:t>
                      </a:r>
                      <a:endParaRPr lang="en-GB"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200" dirty="0">
                          <a:effectLst/>
                        </a:rPr>
                        <a:t>Description</a:t>
                      </a:r>
                      <a:endParaRPr lang="en-GB" sz="1200" dirty="0">
                        <a:effectLst/>
                        <a:latin typeface="Calibri"/>
                        <a:ea typeface="Calibri"/>
                        <a:cs typeface="Times New Roman"/>
                      </a:endParaRPr>
                    </a:p>
                  </a:txBody>
                  <a:tcPr marL="68580" marR="68580" marT="0" marB="0"/>
                </a:tc>
              </a:tr>
              <a:tr h="782765">
                <a:tc>
                  <a:txBody>
                    <a:bodyPr/>
                    <a:lstStyle/>
                    <a:p>
                      <a:pPr algn="ctr">
                        <a:lnSpc>
                          <a:spcPct val="107000"/>
                        </a:lnSpc>
                        <a:spcAft>
                          <a:spcPts val="0"/>
                        </a:spcAft>
                      </a:pPr>
                      <a:r>
                        <a:rPr lang="en-GB" sz="1200" dirty="0">
                          <a:effectLst/>
                        </a:rPr>
                        <a:t>CA1</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High risk of impacting successful delivery and achieving outcomes – finding needs to be addressed in order for project to succeed</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tr>
              <a:tr h="848156">
                <a:tc>
                  <a:txBody>
                    <a:bodyPr/>
                    <a:lstStyle/>
                    <a:p>
                      <a:pPr algn="ctr">
                        <a:lnSpc>
                          <a:spcPct val="107000"/>
                        </a:lnSpc>
                        <a:spcAft>
                          <a:spcPts val="0"/>
                        </a:spcAft>
                      </a:pPr>
                      <a:r>
                        <a:rPr lang="en-GB" sz="1200" dirty="0">
                          <a:effectLst/>
                        </a:rPr>
                        <a:t>CA2</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Moderate risk of impacting successful delivery and achieving of outcomes – finding needs to be addressed in order to protect time, cost and quality</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tr>
              <a:tr h="636117">
                <a:tc>
                  <a:txBody>
                    <a:bodyPr/>
                    <a:lstStyle/>
                    <a:p>
                      <a:pPr algn="ctr">
                        <a:lnSpc>
                          <a:spcPct val="107000"/>
                        </a:lnSpc>
                        <a:spcAft>
                          <a:spcPts val="0"/>
                        </a:spcAft>
                      </a:pPr>
                      <a:r>
                        <a:rPr lang="en-GB" sz="1200" dirty="0">
                          <a:effectLst/>
                        </a:rPr>
                        <a:t>CA3</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Low risk of impacting successful delivery and outcomes – consider fixing in project and apply to future projects </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tr>
              <a:tr h="782765">
                <a:tc>
                  <a:txBody>
                    <a:bodyPr/>
                    <a:lstStyle/>
                    <a:p>
                      <a:pPr algn="ctr">
                        <a:lnSpc>
                          <a:spcPct val="107000"/>
                        </a:lnSpc>
                        <a:spcAft>
                          <a:spcPts val="0"/>
                        </a:spcAft>
                      </a:pPr>
                      <a:r>
                        <a:rPr lang="en-GB" sz="1200" dirty="0">
                          <a:effectLst/>
                        </a:rPr>
                        <a:t>CA4</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Minor impact to achieving delivery or outcomes – build in as a lessons learnt for efficient and effective delivery for future projects</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tr>
            </a:tbl>
          </a:graphicData>
        </a:graphic>
      </p:graphicFrame>
      <p:sp>
        <p:nvSpPr>
          <p:cNvPr id="4" name="Title 1"/>
          <p:cNvSpPr>
            <a:spLocks noGrp="1"/>
          </p:cNvSpPr>
          <p:nvPr>
            <p:ph type="title"/>
          </p:nvPr>
        </p:nvSpPr>
        <p:spPr/>
        <p:txBody>
          <a:bodyPr/>
          <a:lstStyle/>
          <a:p>
            <a:r>
              <a:rPr lang="en-GB" dirty="0" smtClean="0"/>
              <a:t>Change Assurance Findings Severity</a:t>
            </a:r>
          </a:p>
        </p:txBody>
      </p:sp>
    </p:spTree>
    <p:extLst>
      <p:ext uri="{BB962C8B-B14F-4D97-AF65-F5344CB8AC3E}">
        <p14:creationId xmlns:p14="http://schemas.microsoft.com/office/powerpoint/2010/main" val="94511508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www.w3.org/XML/1998/namespac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895</TotalTime>
  <Words>685</Words>
  <Application>Microsoft Office PowerPoint</Application>
  <PresentationFormat>On-screen Show (16:9)</PresentationFormat>
  <Paragraphs>83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Change Assurance Dashboard</vt:lpstr>
      <vt:lpstr>Change Assurance Dashboard</vt:lpstr>
      <vt:lpstr>Gemini GB Charging Part A Summary Dashboard</vt:lpstr>
      <vt:lpstr>Change Assurance reporting RAYG definitions</vt:lpstr>
      <vt:lpstr>Change Assurance Findings Severity</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jane.rocky</cp:lastModifiedBy>
  <cp:revision>65</cp:revision>
  <dcterms:created xsi:type="dcterms:W3CDTF">2018-09-02T17:12:15Z</dcterms:created>
  <dcterms:modified xsi:type="dcterms:W3CDTF">2018-10-30T11:56:12Z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-1809524980</vt:i4>
  </property>
  <property fmtid="{D5CDD505-2E9C-101B-9397-08002B2CF9AE}" pid="3" name="_NewReviewCycle">
    <vt:lpwstr/>
  </property>
  <property fmtid="{D5CDD505-2E9C-101B-9397-08002B2CF9AE}" pid="4" name="_EmailSubject">
    <vt:lpwstr>Change Assurance summary report for DSC ChC</vt:lpwstr>
  </property>
  <property fmtid="{D5CDD505-2E9C-101B-9397-08002B2CF9AE}" pid="5" name="_AuthorEmail">
    <vt:lpwstr>jane.rocky@xoserve.com</vt:lpwstr>
  </property>
  <property fmtid="{D5CDD505-2E9C-101B-9397-08002B2CF9AE}" pid="6" name="_AuthorEmailDisplayName">
    <vt:lpwstr>Rocky, jane</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