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1"/>
  </p:notesMasterIdLst>
  <p:handoutMasterIdLst>
    <p:handoutMasterId r:id="rId12"/>
  </p:handoutMasterIdLst>
  <p:sldIdLst>
    <p:sldId id="339" r:id="rId6"/>
    <p:sldId id="382" r:id="rId7"/>
    <p:sldId id="394" r:id="rId8"/>
    <p:sldId id="395" r:id="rId9"/>
    <p:sldId id="396" r:id="rId10"/>
  </p:sldIdLst>
  <p:sldSz cx="9144000" cy="5143500" type="screen16x9"/>
  <p:notesSz cx="6724650" cy="9874250"/>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e Foster" initials="LF" lastIdx="5"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C0C0C0"/>
    <a:srgbClr val="26A412"/>
    <a:srgbClr val="FFCC00"/>
    <a:srgbClr val="F09F0E"/>
    <a:srgbClr val="D2232A"/>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748" autoAdjust="0"/>
    <p:restoredTop sz="94624" autoAdjust="0"/>
  </p:normalViewPr>
  <p:slideViewPr>
    <p:cSldViewPr snapToObjects="1">
      <p:cViewPr varScale="1">
        <p:scale>
          <a:sx n="123" d="100"/>
          <a:sy n="123" d="100"/>
        </p:scale>
        <p:origin x="-468" y="-90"/>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0" d="100"/>
        <a:sy n="150" d="100"/>
      </p:scale>
      <p:origin x="0" y="0"/>
    </p:cViewPr>
  </p:sorterViewPr>
  <p:notesViewPr>
    <p:cSldViewPr snapToObjects="1">
      <p:cViewPr varScale="1">
        <p:scale>
          <a:sx n="59" d="100"/>
          <a:sy n="59" d="100"/>
        </p:scale>
        <p:origin x="-1650" y="-90"/>
      </p:cViewPr>
      <p:guideLst>
        <p:guide orient="horz" pos="3110"/>
        <p:guide pos="211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10-25T14:20:59.255" idx="4">
    <p:pos x="5373" y="1379"/>
    <p:text>Modify wording accordingly, but essentially, what do we want from Capture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8-10-25T14:23:47.087" idx="5">
    <p:pos x="5123" y="985"/>
    <p:text>is this fair?  What about:
"Our first CSS Bid Group took place on Tuesday 16th October with representation across all shipper constituencies."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1"/>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30/10/2018</a:t>
            </a:fld>
            <a:endParaRPr lang="en-GB"/>
          </a:p>
        </p:txBody>
      </p:sp>
      <p:sp>
        <p:nvSpPr>
          <p:cNvPr id="65540" name="Rectangle 4"/>
          <p:cNvSpPr>
            <a:spLocks noGrp="1" noChangeArrowheads="1"/>
          </p:cNvSpPr>
          <p:nvPr>
            <p:ph type="ftr" sz="quarter" idx="2"/>
          </p:nvPr>
        </p:nvSpPr>
        <p:spPr bwMode="auto">
          <a:xfrm>
            <a:off x="0"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378486"/>
            <a:ext cx="2914748" cy="494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40" tIns="45371" rIns="90740" bIns="45371"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35" tIns="45717" rIns="91435" bIns="45717" rtlCol="0"/>
          <a:lstStyle>
            <a:lvl1pPr algn="l">
              <a:defRPr sz="1200"/>
            </a:lvl1pPr>
          </a:lstStyle>
          <a:p>
            <a:endParaRPr lang="en-GB"/>
          </a:p>
        </p:txBody>
      </p:sp>
      <p:sp>
        <p:nvSpPr>
          <p:cNvPr id="3" name="Date Placeholder 2"/>
          <p:cNvSpPr>
            <a:spLocks noGrp="1"/>
          </p:cNvSpPr>
          <p:nvPr>
            <p:ph type="dt" idx="1"/>
          </p:nvPr>
        </p:nvSpPr>
        <p:spPr>
          <a:xfrm>
            <a:off x="3808414" y="0"/>
            <a:ext cx="2914650" cy="493713"/>
          </a:xfrm>
          <a:prstGeom prst="rect">
            <a:avLst/>
          </a:prstGeom>
        </p:spPr>
        <p:txBody>
          <a:bodyPr vert="horz" lIns="91435" tIns="45717" rIns="91435" bIns="45717" rtlCol="0"/>
          <a:lstStyle>
            <a:lvl1pPr algn="r">
              <a:defRPr sz="1200"/>
            </a:lvl1pPr>
          </a:lstStyle>
          <a:p>
            <a:fld id="{4F0B033A-D7A2-4873-87D3-52E71CC76346}" type="datetimeFigureOut">
              <a:rPr lang="en-GB" smtClean="0"/>
              <a:t>30/10/2018</a:t>
            </a:fld>
            <a:endParaRPr lang="en-GB"/>
          </a:p>
        </p:txBody>
      </p:sp>
      <p:sp>
        <p:nvSpPr>
          <p:cNvPr id="4" name="Slide Image Placeholder 3"/>
          <p:cNvSpPr>
            <a:spLocks noGrp="1" noRot="1" noChangeAspect="1"/>
          </p:cNvSpPr>
          <p:nvPr>
            <p:ph type="sldImg" idx="2"/>
          </p:nvPr>
        </p:nvSpPr>
        <p:spPr>
          <a:xfrm>
            <a:off x="73025" y="741363"/>
            <a:ext cx="6578600" cy="3702050"/>
          </a:xfrm>
          <a:prstGeom prst="rect">
            <a:avLst/>
          </a:prstGeom>
          <a:noFill/>
          <a:ln w="12700">
            <a:solidFill>
              <a:prstClr val="black"/>
            </a:solidFill>
          </a:ln>
        </p:spPr>
        <p:txBody>
          <a:bodyPr vert="horz" lIns="91435" tIns="45717" rIns="91435" bIns="45717" rtlCol="0" anchor="ctr"/>
          <a:lstStyle/>
          <a:p>
            <a:endParaRPr lang="en-GB"/>
          </a:p>
        </p:txBody>
      </p:sp>
      <p:sp>
        <p:nvSpPr>
          <p:cNvPr id="5" name="Notes Placeholder 4"/>
          <p:cNvSpPr>
            <a:spLocks noGrp="1"/>
          </p:cNvSpPr>
          <p:nvPr>
            <p:ph type="body" sz="quarter" idx="3"/>
          </p:nvPr>
        </p:nvSpPr>
        <p:spPr>
          <a:xfrm>
            <a:off x="673100" y="4691063"/>
            <a:ext cx="5378450" cy="4443412"/>
          </a:xfrm>
          <a:prstGeom prst="rect">
            <a:avLst/>
          </a:prstGeom>
        </p:spPr>
        <p:txBody>
          <a:bodyPr vert="horz" lIns="91435" tIns="45717" rIns="91435"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8951"/>
            <a:ext cx="2914650" cy="493713"/>
          </a:xfrm>
          <a:prstGeom prst="rect">
            <a:avLst/>
          </a:prstGeom>
        </p:spPr>
        <p:txBody>
          <a:bodyPr vert="horz" lIns="91435" tIns="45717" rIns="91435" bIns="45717" rtlCol="0" anchor="b"/>
          <a:lstStyle>
            <a:lvl1pPr algn="l">
              <a:defRPr sz="1200"/>
            </a:lvl1pPr>
          </a:lstStyle>
          <a:p>
            <a:endParaRPr lang="en-GB"/>
          </a:p>
        </p:txBody>
      </p:sp>
      <p:sp>
        <p:nvSpPr>
          <p:cNvPr id="7" name="Slide Number Placeholder 6"/>
          <p:cNvSpPr>
            <a:spLocks noGrp="1"/>
          </p:cNvSpPr>
          <p:nvPr>
            <p:ph type="sldNum" sz="quarter" idx="5"/>
          </p:nvPr>
        </p:nvSpPr>
        <p:spPr>
          <a:xfrm>
            <a:off x="3808414" y="9378951"/>
            <a:ext cx="2914650" cy="493713"/>
          </a:xfrm>
          <a:prstGeom prst="rect">
            <a:avLst/>
          </a:prstGeom>
        </p:spPr>
        <p:txBody>
          <a:bodyPr vert="horz" lIns="91435" tIns="45717" rIns="91435" bIns="45717"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dirty="0" smtClean="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dirty="0"/>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80750428"/>
      </p:ext>
    </p:extLst>
  </p:cSld>
  <p:clrMapOvr>
    <a:masterClrMapping/>
  </p:clrMapOvr>
  <p:timing>
    <p:tnLst>
      <p:par>
        <p:cTn id="1" dur="indefinite" restart="never" nodeType="tmRoot"/>
      </p:par>
    </p:tnLst>
  </p:timing>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64219777"/>
      </p:ext>
    </p:extLst>
  </p:cSld>
  <p:clrMapOvr>
    <a:masterClrMapping/>
  </p:clrMapOvr>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dirty="0" smtClean="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dirty="0" smtClean="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228600" y="681540"/>
            <a:ext cx="8686800" cy="345638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dirty="0"/>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GB"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dirty="0"/>
          </a:p>
        </p:txBody>
      </p:sp>
    </p:spTree>
    <p:extLst>
      <p:ext uri="{BB962C8B-B14F-4D97-AF65-F5344CB8AC3E}">
        <p14:creationId xmlns:p14="http://schemas.microsoft.com/office/powerpoint/2010/main" val="313039323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31192810"/>
      </p:ext>
    </p:extLst>
  </p:cSld>
  <p:clrMapOvr>
    <a:masterClrMapping/>
  </p:clrMapOvr>
  <p:timing>
    <p:tnLst>
      <p:par>
        <p:cTn id="1" dur="indefinite" restart="never" nodeType="tmRoot"/>
      </p:par>
    </p:tnLst>
  </p:timing>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GB" dirty="0"/>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4187301052"/>
      </p:ext>
    </p:extLst>
  </p:cSld>
  <p:clrMapOvr>
    <a:masterClrMapping/>
  </p:clrMapOvr>
  <p:timing>
    <p:tnLst>
      <p:par>
        <p:cTn id="1" dur="indefinite" restart="never" nodeType="tmRoot"/>
      </p:par>
    </p:tnLst>
  </p:timing>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865506742"/>
      </p:ext>
    </p:extLst>
  </p:cSld>
  <p:clrMapOvr>
    <a:masterClrMapping/>
  </p:clrMapOvr>
  <p:timing>
    <p:tnLst>
      <p:par>
        <p:cTn id="1" dur="indefinite" restart="never" nodeType="tmRoot"/>
      </p:par>
    </p:tnLst>
  </p:timing>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Tree>
    <p:extLst>
      <p:ext uri="{BB962C8B-B14F-4D97-AF65-F5344CB8AC3E}">
        <p14:creationId xmlns:p14="http://schemas.microsoft.com/office/powerpoint/2010/main" val="3118097958"/>
      </p:ext>
    </p:extLst>
  </p:cSld>
  <p:clrMapOvr>
    <a:masterClrMapping/>
  </p:clrMapOvr>
  <p:timing>
    <p:tnLst>
      <p:par>
        <p:cTn id="1" dur="indefinite" restart="never" nodeType="tmRoot"/>
      </p:par>
    </p:tnLst>
  </p:timing>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2881219712"/>
      </p:ext>
    </p:extLst>
  </p:cSld>
  <p:clrMapOvr>
    <a:masterClrMapping/>
  </p:clrMapOvr>
  <p:timing>
    <p:tnLst>
      <p:par>
        <p:cTn id="1" dur="indefinite" restart="never" nodeType="tmRoot"/>
      </p:par>
    </p:tnLst>
  </p:timing>
  <p:hf hdr="0" ftr="0" dt="0"/>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smtClean="0"/>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5375" name="Rectangle 15"/>
          <p:cNvSpPr>
            <a:spLocks noGrp="1" noChangeArrowheads="1"/>
          </p:cNvSpPr>
          <p:nvPr>
            <p:ph type="ftr" sz="quarter" idx="3"/>
          </p:nvPr>
        </p:nvSpPr>
        <p:spPr bwMode="auto">
          <a:xfrm>
            <a:off x="2565404" y="4443960"/>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dirty="0"/>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smtClean="0"/>
              <a:t>Click to edit Master title style</a:t>
            </a:r>
            <a:endParaRPr lang="en-GB" dirty="0"/>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iming>
    <p:tnLst>
      <p:par>
        <p:cTn id="1" dur="indefinite" restart="never" nodeType="tmRoot"/>
      </p:par>
    </p:tnLst>
  </p:timing>
  <p:hf hdr="0" ftr="0" dt="0"/>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715766"/>
            <a:ext cx="9144000" cy="971550"/>
          </a:xfrm>
        </p:spPr>
        <p:txBody>
          <a:bodyPr>
            <a:normAutofit fontScale="90000"/>
          </a:bodyPr>
          <a:lstStyle/>
          <a:p>
            <a:r>
              <a:rPr lang="en-US" sz="3200" dirty="0" smtClean="0"/>
              <a:t>DSC ChMC CSS update</a:t>
            </a:r>
            <a:r>
              <a:rPr lang="en-US" sz="3200" dirty="0"/>
              <a:t/>
            </a:r>
            <a:br>
              <a:rPr lang="en-US" sz="3200" dirty="0"/>
            </a:br>
            <a:r>
              <a:rPr lang="en-US" sz="3200" dirty="0"/>
              <a:t>7</a:t>
            </a:r>
            <a:r>
              <a:rPr lang="en-US" sz="3200" baseline="30000" dirty="0" smtClean="0"/>
              <a:t>th</a:t>
            </a:r>
            <a:r>
              <a:rPr lang="en-US" sz="3200" dirty="0" smtClean="0"/>
              <a:t> November </a:t>
            </a:r>
            <a:r>
              <a:rPr lang="en-US" sz="2400" dirty="0" smtClean="0"/>
              <a:t>2018</a:t>
            </a:r>
            <a:r>
              <a:rPr lang="en-US" sz="2400" dirty="0"/>
              <a:t/>
            </a:r>
            <a:br>
              <a:rPr lang="en-US" sz="2400" dirty="0"/>
            </a:br>
            <a:endParaRPr lang="en-US" sz="2000" dirty="0"/>
          </a:p>
        </p:txBody>
      </p:sp>
    </p:spTree>
    <p:extLst>
      <p:ext uri="{BB962C8B-B14F-4D97-AF65-F5344CB8AC3E}">
        <p14:creationId xmlns:p14="http://schemas.microsoft.com/office/powerpoint/2010/main" val="335244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err="1" smtClean="0"/>
              <a:t>Ofgem</a:t>
            </a:r>
            <a:r>
              <a:rPr lang="en-GB" sz="2000" dirty="0" smtClean="0"/>
              <a:t> Switching Programme – Consequential update</a:t>
            </a:r>
            <a:endParaRPr lang="en-GB" sz="2000" dirty="0"/>
          </a:p>
        </p:txBody>
      </p:sp>
      <p:sp>
        <p:nvSpPr>
          <p:cNvPr id="3" name="Content Placeholder 2"/>
          <p:cNvSpPr>
            <a:spLocks noGrp="1"/>
          </p:cNvSpPr>
          <p:nvPr>
            <p:ph idx="1"/>
          </p:nvPr>
        </p:nvSpPr>
        <p:spPr>
          <a:xfrm>
            <a:off x="228600" y="681540"/>
            <a:ext cx="8686800" cy="3978442"/>
          </a:xfrm>
        </p:spPr>
        <p:txBody>
          <a:bodyPr/>
          <a:lstStyle/>
          <a:p>
            <a:pPr marL="0" indent="0">
              <a:buNone/>
            </a:pPr>
            <a:endParaRPr lang="en-GB" sz="1400" dirty="0" smtClean="0"/>
          </a:p>
          <a:p>
            <a:pPr marL="0" indent="0">
              <a:buNone/>
            </a:pPr>
            <a:endParaRPr lang="en-GB" sz="2200" dirty="0"/>
          </a:p>
        </p:txBody>
      </p:sp>
      <p:sp>
        <p:nvSpPr>
          <p:cNvPr id="4" name="Rectangle 3"/>
          <p:cNvSpPr/>
          <p:nvPr/>
        </p:nvSpPr>
        <p:spPr>
          <a:xfrm>
            <a:off x="467544" y="627534"/>
            <a:ext cx="8136904" cy="4031873"/>
          </a:xfrm>
          <a:prstGeom prst="rect">
            <a:avLst/>
          </a:prstGeom>
        </p:spPr>
        <p:txBody>
          <a:bodyPr wrap="square">
            <a:spAutoFit/>
          </a:bodyPr>
          <a:lstStyle/>
          <a:p>
            <a:pPr marL="0" lvl="0" indent="0">
              <a:buNone/>
            </a:pPr>
            <a:r>
              <a:rPr lang="en-GB" sz="1600" b="1" dirty="0"/>
              <a:t>CSS </a:t>
            </a:r>
            <a:r>
              <a:rPr lang="en-GB" sz="1600" b="1" dirty="0" smtClean="0"/>
              <a:t>Consequential</a:t>
            </a:r>
          </a:p>
          <a:p>
            <a:pPr marL="0" lvl="0" indent="0">
              <a:buNone/>
            </a:pPr>
            <a:endParaRPr lang="en-GB" sz="1200" dirty="0"/>
          </a:p>
          <a:p>
            <a:r>
              <a:rPr lang="en-GB" sz="1200" dirty="0"/>
              <a:t>We are now entering into our next phase of  CSS consequential following the completion of our level 2 analysis.  Internal project mobilisation has commenced.  </a:t>
            </a:r>
            <a:endParaRPr lang="en-GB" sz="1200" dirty="0" smtClean="0"/>
          </a:p>
          <a:p>
            <a:endParaRPr lang="en-GB" sz="1200" dirty="0"/>
          </a:p>
          <a:p>
            <a:r>
              <a:rPr lang="en-GB" sz="1200" dirty="0"/>
              <a:t>Part of our mobilisation activity includes </a:t>
            </a:r>
            <a:r>
              <a:rPr lang="en-GB" sz="1200" dirty="0" smtClean="0"/>
              <a:t>scaling of the team and knowledge </a:t>
            </a:r>
            <a:r>
              <a:rPr lang="en-GB" sz="1200" dirty="0"/>
              <a:t>transfer to bring the wider project team up to date with </a:t>
            </a:r>
            <a:r>
              <a:rPr lang="en-GB" sz="1200" dirty="0" err="1" smtClean="0"/>
              <a:t>CSS</a:t>
            </a:r>
            <a:r>
              <a:rPr lang="en-GB" sz="1200" dirty="0" smtClean="0"/>
              <a:t> understanding. </a:t>
            </a:r>
          </a:p>
          <a:p>
            <a:endParaRPr lang="en-GB" sz="1200" dirty="0"/>
          </a:p>
          <a:p>
            <a:r>
              <a:rPr lang="en-GB" sz="1200" dirty="0" smtClean="0"/>
              <a:t>The critical part of our next phase is customer engagement to share impacts and understand requirements and design choices. Invites </a:t>
            </a:r>
            <a:r>
              <a:rPr lang="en-GB" sz="1200" dirty="0"/>
              <a:t>for three extraordinary DSG workgroups for consequential activities have been issued.  The meetings will be held at Lansdowne Gate the dates are:</a:t>
            </a:r>
          </a:p>
          <a:p>
            <a:pPr lvl="1"/>
            <a:r>
              <a:rPr lang="en-GB" sz="1200" dirty="0"/>
              <a:t>20</a:t>
            </a:r>
            <a:r>
              <a:rPr lang="en-GB" sz="1200" baseline="30000" dirty="0"/>
              <a:t>th</a:t>
            </a:r>
            <a:r>
              <a:rPr lang="en-GB" sz="1200" dirty="0"/>
              <a:t> November 2018</a:t>
            </a:r>
          </a:p>
          <a:p>
            <a:pPr lvl="1"/>
            <a:r>
              <a:rPr lang="en-GB" sz="1200" dirty="0"/>
              <a:t>22</a:t>
            </a:r>
            <a:r>
              <a:rPr lang="en-GB" sz="1200" baseline="30000" dirty="0"/>
              <a:t>nd</a:t>
            </a:r>
            <a:r>
              <a:rPr lang="en-GB" sz="1200" dirty="0"/>
              <a:t> January 2019</a:t>
            </a:r>
          </a:p>
          <a:p>
            <a:pPr lvl="1"/>
            <a:r>
              <a:rPr lang="en-GB" sz="1200" dirty="0"/>
              <a:t>19</a:t>
            </a:r>
            <a:r>
              <a:rPr lang="en-GB" sz="1200" baseline="30000" dirty="0"/>
              <a:t>th</a:t>
            </a:r>
            <a:r>
              <a:rPr lang="en-GB" sz="1200" dirty="0"/>
              <a:t> February </a:t>
            </a:r>
            <a:r>
              <a:rPr lang="en-GB" sz="1200" dirty="0" smtClean="0"/>
              <a:t>2019</a:t>
            </a:r>
          </a:p>
          <a:p>
            <a:pPr lvl="1"/>
            <a:endParaRPr lang="en-GB" sz="1200" dirty="0"/>
          </a:p>
          <a:p>
            <a:r>
              <a:rPr lang="en-GB" sz="1200" dirty="0"/>
              <a:t>Agenda’s for </a:t>
            </a:r>
            <a:r>
              <a:rPr lang="en-GB" sz="1200" dirty="0" smtClean="0"/>
              <a:t>these </a:t>
            </a:r>
            <a:r>
              <a:rPr lang="en-GB" sz="1200" dirty="0"/>
              <a:t>workgroups </a:t>
            </a:r>
            <a:r>
              <a:rPr lang="en-GB" sz="1200" dirty="0" smtClean="0"/>
              <a:t>are </a:t>
            </a:r>
            <a:r>
              <a:rPr lang="en-GB" sz="1200" dirty="0"/>
              <a:t>currently being pulled together.  Topics with UNC impacts will be prioritised in order to meet the deadlines for the consequential changes to UNC as part of the </a:t>
            </a:r>
            <a:r>
              <a:rPr lang="en-GB" sz="1200" dirty="0" smtClean="0"/>
              <a:t>significant code review (SCR</a:t>
            </a:r>
            <a:r>
              <a:rPr lang="en-GB" sz="1200" dirty="0"/>
              <a:t>)</a:t>
            </a:r>
            <a:endParaRPr lang="en-GB" sz="1200" dirty="0" smtClean="0"/>
          </a:p>
          <a:p>
            <a:endParaRPr lang="en-GB" sz="1200" dirty="0"/>
          </a:p>
          <a:p>
            <a:r>
              <a:rPr lang="en-GB" sz="1200" dirty="0"/>
              <a:t>During these workgroups </a:t>
            </a:r>
            <a:r>
              <a:rPr lang="en-GB" sz="1200" dirty="0" smtClean="0"/>
              <a:t>we will </a:t>
            </a:r>
            <a:r>
              <a:rPr lang="en-GB" sz="1200" dirty="0"/>
              <a:t>collectively conclude the high level design and business rules for each topic area.  Following conclusion of </a:t>
            </a:r>
            <a:r>
              <a:rPr lang="en-GB" sz="1200" dirty="0" smtClean="0"/>
              <a:t>the </a:t>
            </a:r>
            <a:r>
              <a:rPr lang="en-GB" sz="1200" dirty="0"/>
              <a:t>three meetings our solution options will be moved into detailed design.  Cost estimates will be presented to you via a BER as per the change governance process.</a:t>
            </a:r>
          </a:p>
        </p:txBody>
      </p:sp>
    </p:spTree>
    <p:extLst>
      <p:ext uri="{BB962C8B-B14F-4D97-AF65-F5344CB8AC3E}">
        <p14:creationId xmlns:p14="http://schemas.microsoft.com/office/powerpoint/2010/main" val="2136504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err="1"/>
              <a:t>Ofgem</a:t>
            </a:r>
            <a:r>
              <a:rPr lang="en-GB" sz="2000" dirty="0"/>
              <a:t> Switching </a:t>
            </a:r>
            <a:r>
              <a:rPr lang="en-GB" sz="2000" dirty="0" smtClean="0"/>
              <a:t>Programme - Bid</a:t>
            </a:r>
            <a:endParaRPr lang="en-GB" sz="2000" dirty="0"/>
          </a:p>
        </p:txBody>
      </p:sp>
      <p:sp>
        <p:nvSpPr>
          <p:cNvPr id="3" name="Content Placeholder 2"/>
          <p:cNvSpPr>
            <a:spLocks noGrp="1"/>
          </p:cNvSpPr>
          <p:nvPr>
            <p:ph idx="1"/>
          </p:nvPr>
        </p:nvSpPr>
        <p:spPr/>
        <p:txBody>
          <a:bodyPr>
            <a:normAutofit/>
          </a:bodyPr>
          <a:lstStyle/>
          <a:p>
            <a:pPr marL="0" lvl="0" indent="0">
              <a:buNone/>
            </a:pPr>
            <a:r>
              <a:rPr lang="en-GB" sz="1400" b="1" dirty="0"/>
              <a:t>CSS Bid</a:t>
            </a:r>
          </a:p>
          <a:p>
            <a:r>
              <a:rPr lang="en-GB" sz="1400" dirty="0"/>
              <a:t>On the 26</a:t>
            </a:r>
            <a:r>
              <a:rPr lang="en-GB" sz="1400" baseline="30000" dirty="0"/>
              <a:t>th</a:t>
            </a:r>
            <a:r>
              <a:rPr lang="en-GB" sz="1400" dirty="0"/>
              <a:t> September Xoserve submitted a strong tender phase submission to DCC. </a:t>
            </a:r>
            <a:endParaRPr lang="en-GB" sz="1400" dirty="0" smtClean="0"/>
          </a:p>
          <a:p>
            <a:pPr marL="0" indent="0">
              <a:buNone/>
            </a:pPr>
            <a:endParaRPr lang="en-GB" sz="1400" dirty="0"/>
          </a:p>
          <a:p>
            <a:r>
              <a:rPr lang="en-GB" sz="1400" dirty="0"/>
              <a:t>Xoserve continue to prepare for the next procurement stage, this includes concept demonstrations and best and final offer (BAFO) which enhances delivery and solution artefacts provided as part of our tender </a:t>
            </a:r>
            <a:r>
              <a:rPr lang="en-GB" sz="1400" dirty="0" smtClean="0"/>
              <a:t>response.</a:t>
            </a:r>
            <a:endParaRPr lang="en-GB" sz="1400" dirty="0"/>
          </a:p>
          <a:p>
            <a:pPr marL="0" indent="0">
              <a:buNone/>
            </a:pPr>
            <a:endParaRPr lang="en-GB" sz="1400" dirty="0" smtClean="0"/>
          </a:p>
          <a:p>
            <a:pPr marL="0" indent="0">
              <a:buNone/>
            </a:pPr>
            <a:r>
              <a:rPr lang="en-GB" sz="1400" b="1" dirty="0" smtClean="0"/>
              <a:t>Phase 2 Modification (0673)</a:t>
            </a:r>
          </a:p>
          <a:p>
            <a:r>
              <a:rPr lang="en-GB" sz="1400" dirty="0" smtClean="0"/>
              <a:t>The modification has been raised and was granted urgent status by </a:t>
            </a:r>
            <a:r>
              <a:rPr lang="en-GB" sz="1400" dirty="0" err="1" smtClean="0"/>
              <a:t>Ofgem</a:t>
            </a:r>
            <a:r>
              <a:rPr lang="en-GB" sz="1400" dirty="0" smtClean="0"/>
              <a:t> on the 24</a:t>
            </a:r>
            <a:r>
              <a:rPr lang="en-GB" sz="1400" baseline="30000" dirty="0" smtClean="0"/>
              <a:t>th</a:t>
            </a:r>
            <a:r>
              <a:rPr lang="en-GB" sz="1400" dirty="0" smtClean="0"/>
              <a:t> October</a:t>
            </a:r>
          </a:p>
          <a:p>
            <a:r>
              <a:rPr lang="en-GB" sz="1400" dirty="0" smtClean="0"/>
              <a:t>There is a scheduled meeting to walk through the legal text on Friday 26</a:t>
            </a:r>
            <a:r>
              <a:rPr lang="en-GB" sz="1400" baseline="30000" dirty="0" smtClean="0"/>
              <a:t>th</a:t>
            </a:r>
            <a:r>
              <a:rPr lang="en-GB" sz="1400" dirty="0" smtClean="0"/>
              <a:t> October.  </a:t>
            </a:r>
            <a:r>
              <a:rPr lang="en-GB" sz="1400" dirty="0" err="1" smtClean="0"/>
              <a:t>Dentons</a:t>
            </a:r>
            <a:r>
              <a:rPr lang="en-GB" sz="1400" dirty="0" smtClean="0"/>
              <a:t> will be dialling in to take meeting participants through the text.</a:t>
            </a:r>
          </a:p>
          <a:p>
            <a:pPr marL="0" indent="0">
              <a:buNone/>
            </a:pPr>
            <a:endParaRPr lang="en-GB" sz="1400" dirty="0"/>
          </a:p>
        </p:txBody>
      </p:sp>
    </p:spTree>
    <p:extLst>
      <p:ext uri="{BB962C8B-B14F-4D97-AF65-F5344CB8AC3E}">
        <p14:creationId xmlns:p14="http://schemas.microsoft.com/office/powerpoint/2010/main" val="2054709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err="1"/>
              <a:t>Ofgem</a:t>
            </a:r>
            <a:r>
              <a:rPr lang="en-GB" sz="2000" dirty="0"/>
              <a:t> Switching Programme - Bid</a:t>
            </a:r>
          </a:p>
        </p:txBody>
      </p:sp>
      <p:sp>
        <p:nvSpPr>
          <p:cNvPr id="3" name="Content Placeholder 2"/>
          <p:cNvSpPr>
            <a:spLocks noGrp="1"/>
          </p:cNvSpPr>
          <p:nvPr>
            <p:ph idx="1"/>
          </p:nvPr>
        </p:nvSpPr>
        <p:spPr/>
        <p:txBody>
          <a:bodyPr/>
          <a:lstStyle/>
          <a:p>
            <a:pPr marL="0" indent="0">
              <a:buNone/>
            </a:pPr>
            <a:r>
              <a:rPr lang="en-GB" sz="1400" b="1" dirty="0" smtClean="0"/>
              <a:t>CSS Bid Group</a:t>
            </a:r>
          </a:p>
          <a:p>
            <a:pPr marL="457177" lvl="1" indent="0">
              <a:buNone/>
            </a:pPr>
            <a:endParaRPr lang="en-GB" sz="1400" dirty="0" smtClean="0"/>
          </a:p>
          <a:p>
            <a:pPr>
              <a:spcAft>
                <a:spcPts val="300"/>
              </a:spcAft>
            </a:pPr>
            <a:r>
              <a:rPr lang="en-GB" sz="1400" dirty="0"/>
              <a:t>Our first CSS Bid Group took place on Tuesday 16</a:t>
            </a:r>
            <a:r>
              <a:rPr lang="en-GB" sz="1400" baseline="30000" dirty="0"/>
              <a:t>th</a:t>
            </a:r>
            <a:r>
              <a:rPr lang="en-GB" sz="1400" dirty="0"/>
              <a:t> October.  Attendance has been positive with representation across all </a:t>
            </a:r>
            <a:r>
              <a:rPr lang="en-GB" sz="1400" dirty="0" smtClean="0"/>
              <a:t>shipper constituencies.</a:t>
            </a:r>
          </a:p>
          <a:p>
            <a:pPr>
              <a:spcAft>
                <a:spcPts val="300"/>
              </a:spcAft>
            </a:pPr>
            <a:r>
              <a:rPr lang="en-GB" sz="1400" dirty="0" smtClean="0"/>
              <a:t>During this first meeting we established five areas at a conceptual level to ensure commonality of understanding.  These are:</a:t>
            </a:r>
            <a:endParaRPr lang="en-GB" sz="1200" dirty="0"/>
          </a:p>
          <a:p>
            <a:pPr lvl="1"/>
            <a:r>
              <a:rPr lang="en-GB" sz="1400" b="1" dirty="0"/>
              <a:t>Funding</a:t>
            </a:r>
            <a:r>
              <a:rPr lang="en-GB" sz="1400" dirty="0"/>
              <a:t> – what a funding party is ‘paying for’</a:t>
            </a:r>
          </a:p>
          <a:p>
            <a:pPr lvl="1"/>
            <a:r>
              <a:rPr lang="en-GB" sz="1400" b="1" dirty="0"/>
              <a:t>Liabilities</a:t>
            </a:r>
            <a:r>
              <a:rPr lang="en-GB" sz="1400" dirty="0"/>
              <a:t> – the liabilities proposed in DCC’s contract</a:t>
            </a:r>
          </a:p>
          <a:p>
            <a:pPr lvl="1"/>
            <a:r>
              <a:rPr lang="en-GB" sz="1400" b="1" dirty="0"/>
              <a:t>Liabilities management</a:t>
            </a:r>
            <a:r>
              <a:rPr lang="en-GB" sz="1400" dirty="0"/>
              <a:t> – how we might fund potential liabilities </a:t>
            </a:r>
          </a:p>
          <a:p>
            <a:pPr lvl="1"/>
            <a:r>
              <a:rPr lang="en-GB" sz="1400" b="1" dirty="0"/>
              <a:t>Assurance</a:t>
            </a:r>
            <a:r>
              <a:rPr lang="en-GB" sz="1400" dirty="0"/>
              <a:t> – independent assurance of </a:t>
            </a:r>
            <a:r>
              <a:rPr lang="en-GB" sz="1400" dirty="0" err="1" smtClean="0"/>
              <a:t>Xoserve’s</a:t>
            </a:r>
            <a:r>
              <a:rPr lang="en-GB" sz="1400" dirty="0" smtClean="0"/>
              <a:t> bid </a:t>
            </a:r>
          </a:p>
          <a:p>
            <a:pPr lvl="1"/>
            <a:r>
              <a:rPr lang="en-GB" sz="1400" b="1" dirty="0" smtClean="0"/>
              <a:t>Contract </a:t>
            </a:r>
            <a:r>
              <a:rPr lang="en-GB" sz="1400" b="1" dirty="0"/>
              <a:t>approval </a:t>
            </a:r>
            <a:r>
              <a:rPr lang="en-GB" sz="1400" dirty="0"/>
              <a:t>– how we’ll gain agreement from this group to contract with DCC</a:t>
            </a:r>
          </a:p>
          <a:p>
            <a:pPr marL="0" indent="0">
              <a:buNone/>
            </a:pPr>
            <a:endParaRPr lang="en-GB" sz="1400" dirty="0" smtClean="0"/>
          </a:p>
          <a:p>
            <a:pPr marL="0" indent="0">
              <a:buNone/>
            </a:pPr>
            <a:endParaRPr lang="en-GB" sz="1400" dirty="0" smtClean="0"/>
          </a:p>
          <a:p>
            <a:pPr marL="0" indent="0">
              <a:buNone/>
            </a:pPr>
            <a:endParaRPr lang="en-GB" sz="1400" dirty="0" smtClean="0"/>
          </a:p>
          <a:p>
            <a:pPr marL="0" indent="0">
              <a:buNone/>
            </a:pPr>
            <a:endParaRPr lang="en-GB" sz="1400" dirty="0"/>
          </a:p>
        </p:txBody>
      </p:sp>
    </p:spTree>
    <p:extLst>
      <p:ext uri="{BB962C8B-B14F-4D97-AF65-F5344CB8AC3E}">
        <p14:creationId xmlns:p14="http://schemas.microsoft.com/office/powerpoint/2010/main" val="3027450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000" dirty="0" err="1"/>
              <a:t>Ofgem</a:t>
            </a:r>
            <a:r>
              <a:rPr lang="en-GB" sz="2000" dirty="0"/>
              <a:t> Switching Programme - Bid</a:t>
            </a:r>
          </a:p>
        </p:txBody>
      </p:sp>
      <p:sp>
        <p:nvSpPr>
          <p:cNvPr id="3" name="Content Placeholder 2"/>
          <p:cNvSpPr>
            <a:spLocks noGrp="1"/>
          </p:cNvSpPr>
          <p:nvPr>
            <p:ph idx="1"/>
          </p:nvPr>
        </p:nvSpPr>
        <p:spPr/>
        <p:txBody>
          <a:bodyPr/>
          <a:lstStyle/>
          <a:p>
            <a:r>
              <a:rPr lang="en-GB" sz="1400" dirty="0" smtClean="0"/>
              <a:t>Two further CSS Bid Groups have been planned, these are:</a:t>
            </a:r>
          </a:p>
          <a:p>
            <a:pPr lvl="1"/>
            <a:r>
              <a:rPr lang="en-GB" sz="1200" dirty="0" smtClean="0"/>
              <a:t>13</a:t>
            </a:r>
            <a:r>
              <a:rPr lang="en-GB" sz="1200" baseline="30000" dirty="0" smtClean="0"/>
              <a:t>th</a:t>
            </a:r>
            <a:r>
              <a:rPr lang="en-GB" sz="1200" dirty="0" smtClean="0"/>
              <a:t> November</a:t>
            </a:r>
          </a:p>
          <a:p>
            <a:pPr lvl="1"/>
            <a:r>
              <a:rPr lang="en-GB" sz="1200" dirty="0" smtClean="0"/>
              <a:t>19</a:t>
            </a:r>
            <a:r>
              <a:rPr lang="en-GB" sz="1200" baseline="30000" dirty="0" smtClean="0"/>
              <a:t>th</a:t>
            </a:r>
            <a:r>
              <a:rPr lang="en-GB" sz="1200" dirty="0" smtClean="0"/>
              <a:t> December</a:t>
            </a:r>
          </a:p>
          <a:p>
            <a:pPr marL="457200" lvl="1" indent="0">
              <a:buNone/>
            </a:pPr>
            <a:endParaRPr lang="en-GB" sz="1200" dirty="0" smtClean="0"/>
          </a:p>
          <a:p>
            <a:r>
              <a:rPr lang="en-GB" sz="1400" dirty="0" smtClean="0"/>
              <a:t>We agreed with bid group attendees that regular communications from the workgroup sessions will be provided to other relevant groups.</a:t>
            </a:r>
          </a:p>
          <a:p>
            <a:endParaRPr lang="en-GB" sz="1400" dirty="0" smtClean="0"/>
          </a:p>
          <a:p>
            <a:endParaRPr lang="en-GB" sz="1400" dirty="0" smtClean="0"/>
          </a:p>
          <a:p>
            <a:pPr marL="0" indent="0">
              <a:buNone/>
            </a:pPr>
            <a:endParaRPr lang="en-GB" sz="1400" dirty="0"/>
          </a:p>
        </p:txBody>
      </p:sp>
    </p:spTree>
    <p:extLst>
      <p:ext uri="{BB962C8B-B14F-4D97-AF65-F5344CB8AC3E}">
        <p14:creationId xmlns:p14="http://schemas.microsoft.com/office/powerpoint/2010/main" val="3491312190"/>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SS Bid Group 20181016 v3.1">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gs xmlns="2a985eae-c12e-416e-9833-85f34b1ee04e">
      <Url>http://infonet2/sites/XOServe/Pages/Our_Business_CorporateIdentity.aspx</Url>
      <Description>Corporate Identity</Description>
    </Tags>
    <Image_x0020_Group xmlns="2a985eae-c12e-416e-9833-85f34b1ee04e">Document</Image_x0020_Group>
    <Department xmlns="2a985eae-c12e-416e-9833-85f34b1ee04e">Communications</Department>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C027A3842200A4881B078E78C741B39" ma:contentTypeVersion="3" ma:contentTypeDescription="Create a new document." ma:contentTypeScope="" ma:versionID="6fb8bd99a2b914b1d1dd27695f53efc1">
  <xsd:schema xmlns:xsd="http://www.w3.org/2001/XMLSchema" xmlns:p="http://schemas.microsoft.com/office/2006/metadata/properties" xmlns:ns2="2a985eae-c12e-416e-9833-85f34b1ee04e" targetNamespace="http://schemas.microsoft.com/office/2006/metadata/properties" ma:root="true" ma:fieldsID="5b9596359f36dd66c11bae1f87653c13" ns2:_="">
    <xsd:import namespace="2a985eae-c12e-416e-9833-85f34b1ee04e"/>
    <xsd:element name="properties">
      <xsd:complexType>
        <xsd:sequence>
          <xsd:element name="documentManagement">
            <xsd:complexType>
              <xsd:all>
                <xsd:element ref="ns2:Department"/>
                <xsd:element ref="ns2:Tags"/>
                <xsd:element ref="ns2:Image_x0020_Group" minOccurs="0"/>
              </xsd:all>
            </xsd:complexType>
          </xsd:element>
        </xsd:sequence>
      </xsd:complexType>
    </xsd:element>
  </xsd:schema>
  <xsd:schema xmlns:xsd="http://www.w3.org/2001/XMLSchema" xmlns:dms="http://schemas.microsoft.com/office/2006/documentManagement/types" targetNamespace="2a985eae-c12e-416e-9833-85f34b1ee04e" elementFormDefault="qualified">
    <xsd:import namespace="http://schemas.microsoft.com/office/2006/documentManagement/types"/>
    <xsd:element name="Department" ma:index="8" ma:displayName="Department" ma:default="Other" ma:description="Please enter the department that this document is relevant to" ma:format="Dropdown" ma:internalName="Department">
      <xsd:simpleType>
        <xsd:restriction base="dms:Choice">
          <xsd:enumeration value="Archive"/>
          <xsd:enumeration value="BCM"/>
          <xsd:enumeration value="Communications"/>
          <xsd:enumeration value="CSR"/>
          <xsd:enumeration value="Operations"/>
          <xsd:enumeration value="Finance &amp; Business Services"/>
          <xsd:enumeration value="Finance (Reporting)"/>
          <xsd:enumeration value="Human Resources"/>
          <xsd:enumeration value="Legal &amp; Compliance"/>
          <xsd:enumeration value="Our Business"/>
          <xsd:enumeration value="Projects &amp; Change"/>
          <xsd:enumeration value="Strategy &amp; Development"/>
          <xsd:enumeration value="UNISON"/>
          <xsd:enumeration value="Other"/>
          <xsd:enumeration value="Images"/>
        </xsd:restriction>
      </xsd:simpleType>
    </xsd:element>
    <xsd:element name="Tags" ma:index="9" ma:displayName="Publishing Location" ma:description="Primary page to be published on" ma:format="Hyperlink" ma:internalName="Tags">
      <xsd:complexType>
        <xsd:complexContent>
          <xsd:extension base="dms:URL">
            <xsd:sequence>
              <xsd:element name="Url" type="dms:ValidUrl"/>
              <xsd:element name="Description" type="xsd:string"/>
            </xsd:sequence>
          </xsd:extension>
        </xsd:complexContent>
      </xsd:complexType>
    </xsd:element>
    <xsd:element name="Image_x0020_Group" ma:index="10" nillable="true" ma:displayName="Group" ma:default="Document" ma:format="Dropdown" ma:internalName="Image_x0020_Group">
      <xsd:simpleType>
        <xsd:restriction base="dms:Choice">
          <xsd:enumeration value="Document"/>
          <xsd:enumeration value="Form"/>
          <xsd:enumeration value="Newsletter"/>
          <xsd:enumeration value="Staff"/>
          <xsd:enumeration value="Clipart"/>
          <xsd:enumeration value="Logo"/>
          <xsd:enumeration value="Background"/>
          <xsd:enumeration value="Charit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dcmitype/"/>
    <ds:schemaRef ds:uri="http://purl.org/dc/terms/"/>
    <ds:schemaRef ds:uri="http://purl.org/dc/elements/1.1/"/>
    <ds:schemaRef ds:uri="2a985eae-c12e-416e-9833-85f34b1ee04e"/>
  </ds:schemaRefs>
</ds:datastoreItem>
</file>

<file path=customXml/itemProps2.xml><?xml version="1.0" encoding="utf-8"?>
<ds:datastoreItem xmlns:ds="http://schemas.openxmlformats.org/officeDocument/2006/customXml" ds:itemID="{BC7852B6-C231-462B-AC9A-6F2190470C1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985eae-c12e-416e-9833-85f34b1ee04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56479</TotalTime>
  <Words>460</Words>
  <Application>Microsoft Office PowerPoint</Application>
  <PresentationFormat>On-screen Show (16:9)</PresentationFormat>
  <Paragraphs>44</Paragraphs>
  <Slides>5</Slides>
  <Notes>0</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xoserve templates</vt:lpstr>
      <vt:lpstr>CSS Bid Group 20181016 v3.1</vt:lpstr>
      <vt:lpstr>DSC ChMC CSS update 7th November 2018 </vt:lpstr>
      <vt:lpstr>Ofgem Switching Programme – Consequential update</vt:lpstr>
      <vt:lpstr>Ofgem Switching Programme - Bid</vt:lpstr>
      <vt:lpstr>Ofgem Switching Programme - Bid</vt:lpstr>
      <vt:lpstr>Ofgem Switching Programme - Bid</vt:lpstr>
    </vt:vector>
  </TitlesOfParts>
  <Company>DC Freelance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National Grid</cp:lastModifiedBy>
  <cp:revision>617</cp:revision>
  <cp:lastPrinted>2018-06-05T15:35:35Z</cp:lastPrinted>
  <dcterms:created xsi:type="dcterms:W3CDTF">2011-09-20T14:58:41Z</dcterms:created>
  <dcterms:modified xsi:type="dcterms:W3CDTF">2018-10-30T15:59:56Z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AdHocReviewCycleID">
    <vt:i4>-1604185317</vt:i4>
  </property>
  <property fmtid="{D5CDD505-2E9C-101B-9397-08002B2CF9AE}" pid="4" name="_NewReviewCycle">
    <vt:lpwstr/>
  </property>
  <property fmtid="{D5CDD505-2E9C-101B-9397-08002B2CF9AE}" pid="5" name="_EmailSubject">
    <vt:lpwstr>Meeting Documents - Section 8 Central Switching Service (CSS) Update - ChMC 7th November</vt:lpwstr>
  </property>
  <property fmtid="{D5CDD505-2E9C-101B-9397-08002B2CF9AE}" pid="6" name="_AuthorEmail">
    <vt:lpwstr>Richard.Johnson@Xoserve.com</vt:lpwstr>
  </property>
  <property fmtid="{D5CDD505-2E9C-101B-9397-08002B2CF9AE}" pid="7" name="_AuthorEmailDisplayName">
    <vt:lpwstr>Johnson, Richard</vt:lpwstr>
  </property>
  <property fmtid="{D5CDD505-2E9C-101B-9397-08002B2CF9AE}" pid="8" name="_PreviousAdHocReviewCycleID">
    <vt:i4>-1794984449</vt:i4>
  </property>
</Properties>
</file>