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notesMasterIdLst>
    <p:notesMasterId r:id="rId9"/>
  </p:notesMasterIdLst>
  <p:handoutMasterIdLst>
    <p:handoutMasterId r:id="rId10"/>
  </p:handoutMasterIdLst>
  <p:sldIdLst>
    <p:sldId id="339" r:id="rId5"/>
    <p:sldId id="382" r:id="rId6"/>
    <p:sldId id="394" r:id="rId7"/>
    <p:sldId id="395" r:id="rId8"/>
  </p:sldIdLst>
  <p:sldSz cx="9144000" cy="5143500" type="screen16x9"/>
  <p:notesSz cx="6724650" cy="9874250"/>
  <p:defaultTextStyle>
    <a:defPPr>
      <a:defRPr lang="en-US"/>
    </a:defPPr>
    <a:lvl1pPr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178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355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532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709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5886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064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240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418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Foster" initials="LF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5AA8"/>
    <a:srgbClr val="C0C0C0"/>
    <a:srgbClr val="26A412"/>
    <a:srgbClr val="FFCC00"/>
    <a:srgbClr val="F09F0E"/>
    <a:srgbClr val="D2232A"/>
    <a:srgbClr val="1D3E61"/>
    <a:srgbClr val="68AE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48" autoAdjust="0"/>
    <p:restoredTop sz="94624" autoAdjust="0"/>
  </p:normalViewPr>
  <p:slideViewPr>
    <p:cSldViewPr snapToObjects="1">
      <p:cViewPr varScale="1">
        <p:scale>
          <a:sx n="93" d="100"/>
          <a:sy n="93" d="100"/>
        </p:scale>
        <p:origin x="-1116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10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740" tIns="45371" rIns="90740" bIns="4537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332" y="1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740" tIns="45371" rIns="90740" bIns="4537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02/10/2018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86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740" tIns="45371" rIns="90740" bIns="4537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332" y="9378486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740" tIns="45371" rIns="90740" bIns="4537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4" y="0"/>
            <a:ext cx="2914650" cy="493713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fld id="{4F0B033A-D7A2-4873-87D3-52E71CC76346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7" rIns="91435" bIns="457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91063"/>
            <a:ext cx="5378450" cy="4443412"/>
          </a:xfrm>
          <a:prstGeom prst="rect">
            <a:avLst/>
          </a:prstGeom>
        </p:spPr>
        <p:txBody>
          <a:bodyPr vert="horz" lIns="91435" tIns="45717" rIns="91435" bIns="457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1"/>
            <a:ext cx="2914650" cy="493713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4" y="9378951"/>
            <a:ext cx="2914650" cy="493713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CBAFCE3B-317D-4AE0-BC7F-8267412B7C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8760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5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4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6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6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4" y="4443960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1" tIns="46036" rIns="92071" bIns="46036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178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355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532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709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884" indent="-342884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13" indent="-285736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2944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120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297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474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652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8829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006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4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0" y="2715766"/>
            <a:ext cx="9144000" cy="971550"/>
          </a:xfrm>
        </p:spPr>
        <p:txBody>
          <a:bodyPr/>
          <a:lstStyle/>
          <a:p>
            <a:r>
              <a:rPr lang="en-US" sz="3200" dirty="0" smtClean="0"/>
              <a:t>DSC ChMC CSS update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10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October </a:t>
            </a:r>
            <a:r>
              <a:rPr lang="en-US" sz="2400" dirty="0" smtClean="0"/>
              <a:t>2018</a:t>
            </a:r>
            <a:r>
              <a:rPr lang="en-US" sz="2400" dirty="0"/>
              <a:t/>
            </a:r>
            <a:br>
              <a:rPr lang="en-US" sz="24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524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err="1" smtClean="0"/>
              <a:t>Ofgem</a:t>
            </a:r>
            <a:r>
              <a:rPr lang="en-GB" sz="2000" dirty="0" smtClean="0"/>
              <a:t> Switching Programme – Consequential update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978442"/>
          </a:xfrm>
        </p:spPr>
        <p:txBody>
          <a:bodyPr/>
          <a:lstStyle/>
          <a:p>
            <a:r>
              <a:rPr lang="en-GB" sz="1400" dirty="0" smtClean="0"/>
              <a:t>Invitations for the DSG Consequential Workgroup have been issued, the meeting is being held on the 15</a:t>
            </a:r>
            <a:r>
              <a:rPr lang="en-GB" sz="1400" baseline="30000" dirty="0" smtClean="0"/>
              <a:t>th</a:t>
            </a:r>
            <a:r>
              <a:rPr lang="en-GB" sz="1400" dirty="0" smtClean="0"/>
              <a:t> October. Our consequential session will form the second part of the meeting following lunch which will allow attendees to attend both sessions or just the morning or afternoon.</a:t>
            </a:r>
          </a:p>
          <a:p>
            <a:pPr marL="0" indent="0">
              <a:buNone/>
            </a:pPr>
            <a:endParaRPr lang="en-GB" sz="1400" dirty="0" smtClean="0"/>
          </a:p>
          <a:p>
            <a:r>
              <a:rPr lang="en-GB" sz="1400" dirty="0" smtClean="0"/>
              <a:t>The agenda for the afternoon includes:</a:t>
            </a:r>
          </a:p>
          <a:p>
            <a:pPr lvl="1"/>
            <a:r>
              <a:rPr lang="en-GB" sz="1100" dirty="0" smtClean="0"/>
              <a:t>Overview/Background </a:t>
            </a:r>
            <a:r>
              <a:rPr lang="en-GB" sz="1100" dirty="0"/>
              <a:t>of the high level design phase of Central Switching Service</a:t>
            </a:r>
          </a:p>
          <a:p>
            <a:pPr lvl="1"/>
            <a:r>
              <a:rPr lang="en-GB" sz="1100" dirty="0"/>
              <a:t>Level 2 Analysis Heat Map</a:t>
            </a:r>
          </a:p>
          <a:p>
            <a:pPr lvl="1"/>
            <a:r>
              <a:rPr lang="en-GB" sz="1100" dirty="0"/>
              <a:t>Xoserve view of the industry To Be Process Models hi-lighting high level change</a:t>
            </a:r>
          </a:p>
          <a:p>
            <a:pPr lvl="1"/>
            <a:r>
              <a:rPr lang="en-GB" sz="1100" dirty="0"/>
              <a:t>BRD sample – Shipper </a:t>
            </a:r>
            <a:r>
              <a:rPr lang="en-GB" sz="1100" dirty="0" smtClean="0"/>
              <a:t>BRD (BRD’s to be published at the end of October)</a:t>
            </a:r>
            <a:endParaRPr lang="en-GB" sz="1100" dirty="0"/>
          </a:p>
          <a:p>
            <a:pPr lvl="1"/>
            <a:r>
              <a:rPr lang="en-GB" sz="1100" dirty="0"/>
              <a:t>Focus areas for future discussion and work groups</a:t>
            </a:r>
          </a:p>
          <a:p>
            <a:pPr lvl="1"/>
            <a:r>
              <a:rPr lang="en-GB" sz="1100" dirty="0"/>
              <a:t>Data Cleansing</a:t>
            </a:r>
          </a:p>
          <a:p>
            <a:pPr marL="0" indent="0">
              <a:buNone/>
            </a:pPr>
            <a:endParaRPr lang="en-GB" sz="1400" dirty="0"/>
          </a:p>
          <a:p>
            <a:r>
              <a:rPr lang="en-GB" sz="1400" dirty="0" smtClean="0"/>
              <a:t>Following this first session there will be future dedicated sessions for a number of consequential area’s (e.g. file formats, capacity referrals). </a:t>
            </a:r>
            <a:r>
              <a:rPr lang="en-GB" sz="1400" dirty="0"/>
              <a:t>W</a:t>
            </a:r>
            <a:r>
              <a:rPr lang="en-GB" sz="1400" dirty="0" smtClean="0"/>
              <a:t>e will plan these sessions with you in order for you to be able plan attendees for each specialised subject.</a:t>
            </a:r>
          </a:p>
          <a:p>
            <a:r>
              <a:rPr lang="en-GB" sz="1400" dirty="0" smtClean="0"/>
              <a:t>It has been decided that workgroup 630R will re-commence in order for the consequential governance aspects of required UNC changes to be discussed.  Invites for the first session will be generated via Joint Office.</a:t>
            </a:r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1365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err="1"/>
              <a:t>Ofgem</a:t>
            </a:r>
            <a:r>
              <a:rPr lang="en-GB" sz="2000" dirty="0"/>
              <a:t> Switching </a:t>
            </a:r>
            <a:r>
              <a:rPr lang="en-GB" sz="2000" dirty="0" smtClean="0"/>
              <a:t>Programme - Bid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400" dirty="0" smtClean="0"/>
              <a:t>On 26</a:t>
            </a:r>
            <a:r>
              <a:rPr lang="en-GB" sz="1400" baseline="30000" dirty="0" smtClean="0"/>
              <a:t>th</a:t>
            </a:r>
            <a:r>
              <a:rPr lang="en-GB" sz="1400" dirty="0" smtClean="0"/>
              <a:t> September Xoserve submitted our tender phase submission to DCC.  For your information shown below are the DCC procurement dates for the central service provider:</a:t>
            </a:r>
          </a:p>
          <a:p>
            <a:r>
              <a:rPr lang="en-GB" sz="1400" dirty="0" smtClean="0"/>
              <a:t>5</a:t>
            </a:r>
            <a:r>
              <a:rPr lang="en-GB" sz="1400" baseline="30000" dirty="0" smtClean="0"/>
              <a:t>th</a:t>
            </a:r>
            <a:r>
              <a:rPr lang="en-GB" sz="1400" dirty="0" smtClean="0"/>
              <a:t> November the evaluation phase concludes</a:t>
            </a:r>
          </a:p>
          <a:p>
            <a:r>
              <a:rPr lang="en-GB" sz="1400" dirty="0" smtClean="0"/>
              <a:t>6</a:t>
            </a:r>
            <a:r>
              <a:rPr lang="en-GB" sz="1400" baseline="30000" dirty="0" smtClean="0"/>
              <a:t>th</a:t>
            </a:r>
            <a:r>
              <a:rPr lang="en-GB" sz="1400" dirty="0" smtClean="0"/>
              <a:t> November invitations issued to top 3 bidders to participate in the next stage, this includes concept demonstration and best and final offer (BAFO)</a:t>
            </a:r>
          </a:p>
          <a:p>
            <a:r>
              <a:rPr lang="en-GB" sz="1400" dirty="0" smtClean="0"/>
              <a:t>10</a:t>
            </a:r>
            <a:r>
              <a:rPr lang="en-GB" sz="1400" baseline="30000" dirty="0" smtClean="0"/>
              <a:t>th</a:t>
            </a:r>
            <a:r>
              <a:rPr lang="en-GB" sz="1400" dirty="0" smtClean="0"/>
              <a:t> December BAFO submission deadline</a:t>
            </a:r>
          </a:p>
          <a:p>
            <a:r>
              <a:rPr lang="en-GB" sz="1400" dirty="0" smtClean="0"/>
              <a:t>7</a:t>
            </a:r>
            <a:r>
              <a:rPr lang="en-GB" sz="1400" baseline="30000" dirty="0" smtClean="0"/>
              <a:t>th</a:t>
            </a:r>
            <a:r>
              <a:rPr lang="en-GB" sz="1400" dirty="0" smtClean="0"/>
              <a:t> January BAFO evaluations conclude</a:t>
            </a:r>
          </a:p>
          <a:p>
            <a:r>
              <a:rPr lang="en-GB" sz="1400" dirty="0" smtClean="0"/>
              <a:t>12</a:t>
            </a:r>
            <a:r>
              <a:rPr lang="en-GB" sz="1400" baseline="30000" dirty="0" smtClean="0"/>
              <a:t>th</a:t>
            </a:r>
            <a:r>
              <a:rPr lang="en-GB" sz="1400" dirty="0" smtClean="0"/>
              <a:t> February preferred bidder notified</a:t>
            </a:r>
          </a:p>
          <a:p>
            <a:pPr marL="457177" lvl="1" indent="0">
              <a:buNone/>
            </a:pPr>
            <a:endParaRPr lang="en-GB" sz="1000" dirty="0" smtClean="0"/>
          </a:p>
          <a:p>
            <a:pPr marL="457177" lvl="1" indent="0">
              <a:buNone/>
            </a:pPr>
            <a:endParaRPr lang="en-GB" sz="1000" dirty="0"/>
          </a:p>
          <a:p>
            <a:r>
              <a:rPr lang="en-GB" sz="1400" dirty="0" smtClean="0"/>
              <a:t>Phase 2 Modification</a:t>
            </a:r>
          </a:p>
          <a:p>
            <a:pPr lvl="1"/>
            <a:r>
              <a:rPr lang="en-GB" sz="1400" dirty="0" smtClean="0"/>
              <a:t>This modification is currently being prepared, we are working with Denton’s and aim to present the modification with the legal text at the workgroup meeting</a:t>
            </a:r>
          </a:p>
          <a:p>
            <a:pPr lvl="1"/>
            <a:r>
              <a:rPr lang="en-GB" sz="1400" dirty="0" smtClean="0"/>
              <a:t>We are aiming for this modification to be presented at Octobers mod panel with urgent status</a:t>
            </a:r>
            <a:endParaRPr lang="en-GB" sz="1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709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err="1"/>
              <a:t>Ofgem</a:t>
            </a:r>
            <a:r>
              <a:rPr lang="en-GB" sz="2000" dirty="0"/>
              <a:t> Switching Programme - Bid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400" dirty="0" smtClean="0"/>
              <a:t>CSS Bid Group</a:t>
            </a:r>
          </a:p>
          <a:p>
            <a:pPr lvl="1"/>
            <a:r>
              <a:rPr lang="en-GB" sz="1400" dirty="0" smtClean="0"/>
              <a:t>The first group is being held here at Lansdowne Gate on 16</a:t>
            </a:r>
            <a:r>
              <a:rPr lang="en-GB" sz="1400" baseline="30000" dirty="0" smtClean="0"/>
              <a:t>th</a:t>
            </a:r>
            <a:r>
              <a:rPr lang="en-GB" sz="1400" dirty="0" smtClean="0"/>
              <a:t> October commencing at 10am. </a:t>
            </a:r>
          </a:p>
          <a:p>
            <a:pPr lvl="1"/>
            <a:r>
              <a:rPr lang="en-GB" sz="1400" dirty="0" smtClean="0"/>
              <a:t>Invites, terms of reference and the non disclosure agreements were issued to Shipper Contract Mangers last Wednesday 26</a:t>
            </a:r>
            <a:r>
              <a:rPr lang="en-GB" sz="1400" baseline="30000" dirty="0" smtClean="0"/>
              <a:t>th</a:t>
            </a:r>
            <a:r>
              <a:rPr lang="en-GB" sz="1400" dirty="0" smtClean="0"/>
              <a:t> September</a:t>
            </a:r>
          </a:p>
          <a:p>
            <a:pPr lvl="1"/>
            <a:r>
              <a:rPr lang="en-GB" sz="1400" dirty="0" smtClean="0"/>
              <a:t>Non disclosure agreements need to be signed and returned to Xoserve prior to this first meeting</a:t>
            </a:r>
          </a:p>
          <a:p>
            <a:pPr lvl="1"/>
            <a:r>
              <a:rPr lang="en-GB" sz="1400" dirty="0" smtClean="0"/>
              <a:t>I’m expecting the frequency of the workgroup meetings to be fluid, as a minimum at least two meetings during November and December aligning to key dates for the next stages of the procurement process</a:t>
            </a:r>
          </a:p>
          <a:p>
            <a:pPr lvl="1"/>
            <a:r>
              <a:rPr lang="en-GB" sz="1400" dirty="0" smtClean="0"/>
              <a:t>We welcome this opportunity to work with you as we move towards the next phase of the DCC procurement for the CSS Provider</a:t>
            </a:r>
          </a:p>
          <a:p>
            <a:pPr marL="457177" lvl="1" indent="0">
              <a:buNone/>
            </a:pPr>
            <a:endParaRPr lang="en-GB" sz="1400" dirty="0" smtClean="0"/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027450571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545E1A-EA83-463B-B744-ADE3D05E8049}">
  <ds:schemaRefs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2a985eae-c12e-416e-9833-85f34b1ee04e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56234</TotalTime>
  <Words>447</Words>
  <Application>Microsoft Office PowerPoint</Application>
  <PresentationFormat>On-screen Show (16:9)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xoserve templates</vt:lpstr>
      <vt:lpstr>DSC ChMC CSS update 10th October 2018 </vt:lpstr>
      <vt:lpstr>Ofgem Switching Programme – Consequential update</vt:lpstr>
      <vt:lpstr>Ofgem Switching Programme - Bid</vt:lpstr>
      <vt:lpstr>Ofgem Switching Programme - Bid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608</cp:revision>
  <cp:lastPrinted>2018-06-05T15:35:35Z</cp:lastPrinted>
  <dcterms:created xsi:type="dcterms:W3CDTF">2011-09-20T14:58:41Z</dcterms:created>
  <dcterms:modified xsi:type="dcterms:W3CDTF">2018-10-02T16:10:24Z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-2078014578</vt:i4>
  </property>
  <property fmtid="{D5CDD505-2E9C-101B-9397-08002B2CF9AE}" pid="4" name="_NewReviewCycle">
    <vt:lpwstr/>
  </property>
  <property fmtid="{D5CDD505-2E9C-101B-9397-08002B2CF9AE}" pid="5" name="_EmailSubject">
    <vt:lpwstr>Action: Publications for ChMC</vt:lpwstr>
  </property>
  <property fmtid="{D5CDD505-2E9C-101B-9397-08002B2CF9AE}" pid="6" name="_AuthorEmail">
    <vt:lpwstr>emma.smith@xoserve.com</vt:lpwstr>
  </property>
  <property fmtid="{D5CDD505-2E9C-101B-9397-08002B2CF9AE}" pid="7" name="_AuthorEmailDisplayName">
    <vt:lpwstr>Smith, Emma</vt:lpwstr>
  </property>
  <property fmtid="{D5CDD505-2E9C-101B-9397-08002B2CF9AE}" pid="8" name="_PreviousAdHocReviewCycleID">
    <vt:i4>-1302097150</vt:i4>
  </property>
</Properties>
</file>