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Lst>
  <p:notesMasterIdLst>
    <p:notesMasterId r:id="rId19"/>
  </p:notesMasterIdLst>
  <p:sldIdLst>
    <p:sldId id="298" r:id="rId6"/>
    <p:sldId id="299" r:id="rId7"/>
    <p:sldId id="300" r:id="rId8"/>
    <p:sldId id="315" r:id="rId9"/>
    <p:sldId id="311" r:id="rId10"/>
    <p:sldId id="313" r:id="rId11"/>
    <p:sldId id="312" r:id="rId12"/>
    <p:sldId id="314" r:id="rId13"/>
    <p:sldId id="303" r:id="rId14"/>
    <p:sldId id="304" r:id="rId15"/>
    <p:sldId id="317" r:id="rId16"/>
    <p:sldId id="316" r:id="rId17"/>
    <p:sldId id="307"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204" y="16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25/10/2018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1" y="4731544"/>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userDrawn="1"/>
        </p:nvSpPr>
        <p:spPr>
          <a:xfrm>
            <a:off x="8604448" y="195486"/>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smtClean="0"/>
              <a:t>DSC </a:t>
            </a:r>
            <a:r>
              <a:rPr lang="en-GB" dirty="0" err="1" smtClean="0"/>
              <a:t>ChMC</a:t>
            </a:r>
            <a:r>
              <a:rPr lang="en-GB" dirty="0" smtClean="0"/>
              <a:t> </a:t>
            </a:r>
            <a:r>
              <a:rPr lang="en-GB" dirty="0"/>
              <a:t>7</a:t>
            </a:r>
            <a:r>
              <a:rPr lang="en-GB" dirty="0" smtClean="0"/>
              <a:t>/11/18</a:t>
            </a:r>
            <a:endParaRPr lang="en-GB" dirty="0"/>
          </a:p>
        </p:txBody>
      </p:sp>
    </p:spTree>
    <p:extLst>
      <p:ext uri="{BB962C8B-B14F-4D97-AF65-F5344CB8AC3E}">
        <p14:creationId xmlns:p14="http://schemas.microsoft.com/office/powerpoint/2010/main" val="4153817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Sprint 4 Early View of Findings</a:t>
            </a:r>
            <a:endParaRPr lang="en-GB" dirty="0"/>
          </a:p>
        </p:txBody>
      </p:sp>
      <p:sp>
        <p:nvSpPr>
          <p:cNvPr id="3" name="Content Placeholder 2"/>
          <p:cNvSpPr>
            <a:spLocks noGrp="1"/>
          </p:cNvSpPr>
          <p:nvPr>
            <p:ph idx="1"/>
          </p:nvPr>
        </p:nvSpPr>
        <p:spPr/>
        <p:txBody>
          <a:bodyPr/>
          <a:lstStyle/>
          <a:p>
            <a:pPr lvl="1"/>
            <a:r>
              <a:rPr lang="en-GB" sz="1400" dirty="0" smtClean="0"/>
              <a:t>Sprint 4 due to complete Monday 5</a:t>
            </a:r>
            <a:r>
              <a:rPr lang="en-GB" sz="1400" baseline="30000" dirty="0" smtClean="0"/>
              <a:t>th</a:t>
            </a:r>
            <a:r>
              <a:rPr lang="en-GB" sz="1400" dirty="0" smtClean="0"/>
              <a:t> November</a:t>
            </a:r>
          </a:p>
          <a:p>
            <a:pPr marL="0" indent="0">
              <a:buNone/>
            </a:pPr>
            <a:r>
              <a:rPr lang="en-GB" dirty="0" smtClean="0"/>
              <a:t>To be updated post 5</a:t>
            </a:r>
            <a:r>
              <a:rPr lang="en-GB" baseline="30000" dirty="0" smtClean="0"/>
              <a:t>th</a:t>
            </a:r>
            <a:r>
              <a:rPr lang="en-GB" dirty="0" smtClean="0"/>
              <a:t> Nov</a:t>
            </a:r>
            <a:endParaRPr lang="en-GB" dirty="0"/>
          </a:p>
        </p:txBody>
      </p:sp>
    </p:spTree>
    <p:extLst>
      <p:ext uri="{BB962C8B-B14F-4D97-AF65-F5344CB8AC3E}">
        <p14:creationId xmlns:p14="http://schemas.microsoft.com/office/powerpoint/2010/main" val="3517080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Sprint Findings Template</a:t>
            </a:r>
            <a:endParaRPr lang="en-GB" dirty="0"/>
          </a:p>
        </p:txBody>
      </p:sp>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771551"/>
            <a:ext cx="8064895" cy="3960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1938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Shipper Dashboards </a:t>
            </a:r>
          </a:p>
        </p:txBody>
      </p:sp>
      <p:sp>
        <p:nvSpPr>
          <p:cNvPr id="3" name="Content Placeholder 2"/>
          <p:cNvSpPr>
            <a:spLocks noGrp="1"/>
          </p:cNvSpPr>
          <p:nvPr>
            <p:ph idx="1"/>
          </p:nvPr>
        </p:nvSpPr>
        <p:spPr/>
        <p:txBody>
          <a:bodyPr/>
          <a:lstStyle/>
          <a:p>
            <a:pPr lvl="1"/>
            <a:r>
              <a:rPr lang="en-GB" sz="1400" dirty="0" smtClean="0"/>
              <a:t>Industry Forum = UIG working group 31/10/18</a:t>
            </a:r>
          </a:p>
          <a:p>
            <a:pPr marL="0" indent="0">
              <a:buNone/>
            </a:pPr>
            <a:r>
              <a:rPr lang="en-GB" dirty="0" smtClean="0"/>
              <a:t>To be updated post 31/10/18</a:t>
            </a:r>
            <a:endParaRPr lang="en-GB" dirty="0"/>
          </a:p>
        </p:txBody>
      </p:sp>
    </p:spTree>
    <p:extLst>
      <p:ext uri="{BB962C8B-B14F-4D97-AF65-F5344CB8AC3E}">
        <p14:creationId xmlns:p14="http://schemas.microsoft.com/office/powerpoint/2010/main" val="10210790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Taskforce Funding</a:t>
            </a:r>
          </a:p>
        </p:txBody>
      </p:sp>
      <p:pic>
        <p:nvPicPr>
          <p:cNvPr id="1229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589" y="699542"/>
            <a:ext cx="7878835" cy="4067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6835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a:normAutofit fontScale="850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a:t>
            </a:r>
            <a:r>
              <a:rPr lang="en-GB" sz="1500" dirty="0" err="1"/>
              <a:t>ChMC</a:t>
            </a:r>
            <a:r>
              <a:rPr lang="en-GB" sz="1500" dirty="0"/>
              <a:t>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a:t>
            </a:r>
          </a:p>
          <a:p>
            <a:pPr lvl="1"/>
            <a:r>
              <a:rPr lang="en-GB" sz="1500" dirty="0"/>
              <a:t>POAP</a:t>
            </a:r>
          </a:p>
          <a:p>
            <a:pPr lvl="1"/>
            <a:r>
              <a:rPr lang="en-GB" sz="1500" dirty="0"/>
              <a:t>Executive Summary of Sprint </a:t>
            </a:r>
            <a:r>
              <a:rPr lang="en-GB" sz="1500" dirty="0" smtClean="0"/>
              <a:t>3</a:t>
            </a:r>
            <a:endParaRPr lang="en-GB" sz="1500" dirty="0"/>
          </a:p>
          <a:p>
            <a:pPr lvl="1"/>
            <a:r>
              <a:rPr lang="en-US" sz="1500" dirty="0"/>
              <a:t>Post Sprint </a:t>
            </a:r>
            <a:r>
              <a:rPr lang="en-US" sz="1500" dirty="0" smtClean="0"/>
              <a:t>3: </a:t>
            </a:r>
            <a:r>
              <a:rPr lang="en-US" sz="1500" dirty="0"/>
              <a:t>Areas Of Investigation (placeholder)</a:t>
            </a:r>
          </a:p>
          <a:p>
            <a:pPr lvl="1"/>
            <a:r>
              <a:rPr lang="en-GB" sz="1500" dirty="0"/>
              <a:t>Shipper dashboards (placeholder</a:t>
            </a:r>
            <a:r>
              <a:rPr lang="en-GB" sz="1500" dirty="0" smtClean="0"/>
              <a:t>)</a:t>
            </a:r>
          </a:p>
          <a:p>
            <a:pPr lvl="1"/>
            <a:r>
              <a:rPr lang="en-GB" sz="1500" dirty="0" smtClean="0"/>
              <a:t>Findings template</a:t>
            </a:r>
            <a:endParaRPr lang="en-GB" sz="1500" dirty="0"/>
          </a:p>
          <a:p>
            <a:pPr lvl="1"/>
            <a:r>
              <a:rPr lang="en-GB" sz="1500" dirty="0"/>
              <a:t>Reporting on budget</a:t>
            </a:r>
          </a:p>
          <a:p>
            <a:endParaRPr lang="en-GB" dirty="0"/>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smtClean="0"/>
              <a:t>Plan on Page</a:t>
            </a:r>
            <a:endParaRPr lang="en-GB" dirty="0"/>
          </a:p>
        </p:txBody>
      </p:sp>
      <p:sp>
        <p:nvSpPr>
          <p:cNvPr id="15" name="Rectangle 14">
            <a:extLst>
              <a:ext uri="{FF2B5EF4-FFF2-40B4-BE49-F238E27FC236}">
                <a16:creationId xmlns:a16="http://schemas.microsoft.com/office/drawing/2014/main" xmlns="" id="{B64306B3-3585-5E46-BA3A-D8B3C1223180}"/>
              </a:ext>
            </a:extLst>
          </p:cNvPr>
          <p:cNvSpPr/>
          <p:nvPr/>
        </p:nvSpPr>
        <p:spPr bwMode="auto">
          <a:xfrm>
            <a:off x="5508104" y="195486"/>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a16="http://schemas.microsoft.com/office/drawing/2014/main" xmlns=""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a16="http://schemas.microsoft.com/office/drawing/2014/main" xmlns="" id="{F6B8063B-A63C-804E-BE6B-8BA555583BC4}"/>
              </a:ext>
            </a:extLst>
          </p:cNvPr>
          <p:cNvSpPr txBox="1"/>
          <p:nvPr/>
        </p:nvSpPr>
        <p:spPr>
          <a:xfrm>
            <a:off x="6479193"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a16="http://schemas.microsoft.com/office/drawing/2014/main" xmlns="" id="{5F6F08A8-4516-2149-B434-0B4218F20DA7}"/>
              </a:ext>
            </a:extLst>
          </p:cNvPr>
          <p:cNvSpPr/>
          <p:nvPr/>
        </p:nvSpPr>
        <p:spPr>
          <a:xfrm>
            <a:off x="7236296" y="254951"/>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a16="http://schemas.microsoft.com/office/drawing/2014/main" xmlns="" id="{B28A795C-A89F-7E4F-AFD7-DF1859237223}"/>
              </a:ext>
            </a:extLst>
          </p:cNvPr>
          <p:cNvSpPr txBox="1"/>
          <p:nvPr/>
        </p:nvSpPr>
        <p:spPr>
          <a:xfrm>
            <a:off x="7415297" y="254951"/>
            <a:ext cx="613087" cy="221018"/>
          </a:xfrm>
          <a:prstGeom prst="rect">
            <a:avLst/>
          </a:prstGeom>
          <a:noFill/>
        </p:spPr>
        <p:txBody>
          <a:bodyPr wrap="square" lIns="18000" tIns="18000" rIns="18000" bIns="18000" rtlCol="0">
            <a:spAutoFit/>
          </a:bodyPr>
          <a:lstStyle/>
          <a:p>
            <a:r>
              <a:rPr lang="en-US" sz="600" dirty="0" smtClean="0"/>
              <a:t>Advanced </a:t>
            </a:r>
            <a:r>
              <a:rPr lang="en-US" sz="600" dirty="0"/>
              <a:t>Analytics</a:t>
            </a:r>
          </a:p>
        </p:txBody>
      </p:sp>
      <p:sp>
        <p:nvSpPr>
          <p:cNvPr id="20" name="Triangle 152">
            <a:extLst>
              <a:ext uri="{FF2B5EF4-FFF2-40B4-BE49-F238E27FC236}">
                <a16:creationId xmlns:a16="http://schemas.microsoft.com/office/drawing/2014/main" xmlns=""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a16="http://schemas.microsoft.com/office/drawing/2014/main" xmlns="" id="{AD6031FF-D932-4F45-9D83-CFA5F6CB41C5}"/>
              </a:ext>
            </a:extLst>
          </p:cNvPr>
          <p:cNvSpPr txBox="1"/>
          <p:nvPr/>
        </p:nvSpPr>
        <p:spPr>
          <a:xfrm>
            <a:off x="8207385" y="265606"/>
            <a:ext cx="613087" cy="221018"/>
          </a:xfrm>
          <a:prstGeom prst="rect">
            <a:avLst/>
          </a:prstGeom>
          <a:noFill/>
        </p:spPr>
        <p:txBody>
          <a:bodyPr wrap="square" lIns="18000" tIns="18000" rIns="18000" bIns="18000" rtlCol="0">
            <a:spAutoFit/>
          </a:bodyPr>
          <a:lstStyle/>
          <a:p>
            <a:pPr algn="r"/>
            <a:r>
              <a:rPr lang="en-US" sz="600" dirty="0"/>
              <a:t>DSC ChMC governance</a:t>
            </a:r>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a16="http://schemas.microsoft.com/office/drawing/2014/main" xmlns="" id="{F6B8063B-A63C-804E-BE6B-8BA555583BC4}"/>
              </a:ext>
            </a:extLst>
          </p:cNvPr>
          <p:cNvSpPr txBox="1"/>
          <p:nvPr/>
        </p:nvSpPr>
        <p:spPr>
          <a:xfrm>
            <a:off x="5724128" y="262500"/>
            <a:ext cx="613087" cy="221018"/>
          </a:xfrm>
          <a:prstGeom prst="rect">
            <a:avLst/>
          </a:prstGeom>
          <a:noFill/>
        </p:spPr>
        <p:txBody>
          <a:bodyPr wrap="square" lIns="18000" tIns="18000" rIns="18000" bIns="18000" rtlCol="0">
            <a:spAutoFit/>
          </a:bodyPr>
          <a:lstStyle/>
          <a:p>
            <a:r>
              <a:rPr lang="en-US" sz="600" dirty="0" smtClean="0"/>
              <a:t>Completed activity </a:t>
            </a:r>
            <a:endParaRPr lang="en-US" sz="600" dirty="0"/>
          </a:p>
        </p:txBody>
      </p:sp>
      <p:graphicFrame>
        <p:nvGraphicFramePr>
          <p:cNvPr id="25" name="Table 24">
            <a:extLst>
              <a:ext uri="{FF2B5EF4-FFF2-40B4-BE49-F238E27FC236}">
                <a16:creationId xmlns:a16="http://schemas.microsoft.com/office/drawing/2014/main" xmlns="" id="{67DD9588-713D-6541-B74F-36D3C98AF17D}"/>
              </a:ext>
            </a:extLst>
          </p:cNvPr>
          <p:cNvGraphicFramePr>
            <a:graphicFrameLocks noGrp="1"/>
          </p:cNvGraphicFramePr>
          <p:nvPr>
            <p:extLst>
              <p:ext uri="{D42A27DB-BD31-4B8C-83A1-F6EECF244321}">
                <p14:modId xmlns:p14="http://schemas.microsoft.com/office/powerpoint/2010/main" val="2480204343"/>
              </p:ext>
            </p:extLst>
          </p:nvPr>
        </p:nvGraphicFramePr>
        <p:xfrm>
          <a:off x="162142" y="722976"/>
          <a:ext cx="8751664" cy="4010600"/>
        </p:xfrm>
        <a:graphic>
          <a:graphicData uri="http://schemas.openxmlformats.org/drawingml/2006/table">
            <a:tbl>
              <a:tblPr firstRow="1" bandRow="1">
                <a:tableStyleId>{69CF1AB2-1976-4502-BF36-3FF5EA218861}</a:tableStyleId>
              </a:tblPr>
              <a:tblGrid>
                <a:gridCol w="283120">
                  <a:extLst>
                    <a:ext uri="{9D8B030D-6E8A-4147-A177-3AD203B41FA5}">
                      <a16:colId xmlns:a16="http://schemas.microsoft.com/office/drawing/2014/main" xmlns="" val="4177888447"/>
                    </a:ext>
                  </a:extLst>
                </a:gridCol>
                <a:gridCol w="403264">
                  <a:extLst>
                    <a:ext uri="{9D8B030D-6E8A-4147-A177-3AD203B41FA5}">
                      <a16:colId xmlns:a16="http://schemas.microsoft.com/office/drawing/2014/main" xmlns="" val="3013069579"/>
                    </a:ext>
                  </a:extLst>
                </a:gridCol>
                <a:gridCol w="403264">
                  <a:extLst>
                    <a:ext uri="{9D8B030D-6E8A-4147-A177-3AD203B41FA5}">
                      <a16:colId xmlns:a16="http://schemas.microsoft.com/office/drawing/2014/main" xmlns="" val="1475387405"/>
                    </a:ext>
                  </a:extLst>
                </a:gridCol>
                <a:gridCol w="403264">
                  <a:extLst>
                    <a:ext uri="{9D8B030D-6E8A-4147-A177-3AD203B41FA5}">
                      <a16:colId xmlns:a16="http://schemas.microsoft.com/office/drawing/2014/main" xmlns="" val="4167404248"/>
                    </a:ext>
                  </a:extLst>
                </a:gridCol>
                <a:gridCol w="403264">
                  <a:extLst>
                    <a:ext uri="{9D8B030D-6E8A-4147-A177-3AD203B41FA5}">
                      <a16:colId xmlns:a16="http://schemas.microsoft.com/office/drawing/2014/main" xmlns="" val="1882720330"/>
                    </a:ext>
                  </a:extLst>
                </a:gridCol>
                <a:gridCol w="403264">
                  <a:extLst>
                    <a:ext uri="{9D8B030D-6E8A-4147-A177-3AD203B41FA5}">
                      <a16:colId xmlns:a16="http://schemas.microsoft.com/office/drawing/2014/main" xmlns="" val="3765129650"/>
                    </a:ext>
                  </a:extLst>
                </a:gridCol>
                <a:gridCol w="403264"/>
                <a:gridCol w="403264"/>
                <a:gridCol w="403264"/>
                <a:gridCol w="403264"/>
                <a:gridCol w="403264"/>
                <a:gridCol w="403264"/>
                <a:gridCol w="403264"/>
                <a:gridCol w="403264"/>
                <a:gridCol w="403264"/>
                <a:gridCol w="403264"/>
                <a:gridCol w="403264"/>
                <a:gridCol w="403264"/>
                <a:gridCol w="403264"/>
                <a:gridCol w="403264"/>
                <a:gridCol w="403264"/>
                <a:gridCol w="403264"/>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smtClean="0">
                          <a:solidFill>
                            <a:schemeClr val="bg1"/>
                          </a:solidFill>
                        </a:rPr>
                        <a:t>August</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September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smtClean="0">
                          <a:solidFill>
                            <a:schemeClr val="bg1"/>
                          </a:solidFill>
                        </a:rPr>
                        <a:t>October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smtClean="0">
                          <a:solidFill>
                            <a:schemeClr val="bg1"/>
                          </a:solidFill>
                        </a:rPr>
                        <a:t>November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3">
                  <a:txBody>
                    <a:bodyPr/>
                    <a:lstStyle/>
                    <a:p>
                      <a:pPr algn="ctr"/>
                      <a:r>
                        <a:rPr lang="en-US" sz="600" b="1" dirty="0" smtClean="0">
                          <a:solidFill>
                            <a:schemeClr val="bg1"/>
                          </a:solidFill>
                        </a:rPr>
                        <a:t>December</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01/08</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06/08</a:t>
                      </a:r>
                      <a:endParaRPr lang="en-US" sz="600" b="1" dirty="0">
                        <a:solidFill>
                          <a:schemeClr val="bg1"/>
                        </a:solidFill>
                      </a:endParaRP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13/08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20/08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27/08</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03/09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10/09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17/09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24/09</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01/10</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08/10</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15/10</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22/10</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29/10</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05/11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12/11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19/11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26/11</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03/12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10/12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smtClean="0">
                          <a:solidFill>
                            <a:schemeClr val="bg1"/>
                          </a:solidFill>
                        </a:rPr>
                        <a:t>17/12</a:t>
                      </a: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1149007"/>
                  </a:ext>
                </a:extLst>
              </a:tr>
            </a:tbl>
          </a:graphicData>
        </a:graphic>
      </p:graphicFrame>
      <p:cxnSp>
        <p:nvCxnSpPr>
          <p:cNvPr id="26" name="Straight Connector 25">
            <a:extLst>
              <a:ext uri="{FF2B5EF4-FFF2-40B4-BE49-F238E27FC236}">
                <a16:creationId xmlns:a16="http://schemas.microsoft.com/office/drawing/2014/main" xmlns="" id="{9E42E2F7-1B55-0246-A79F-66DE70F6DB26}"/>
              </a:ext>
            </a:extLst>
          </p:cNvPr>
          <p:cNvCxnSpPr>
            <a:cxnSpLocks/>
          </p:cNvCxnSpPr>
          <p:nvPr/>
        </p:nvCxnSpPr>
        <p:spPr>
          <a:xfrm>
            <a:off x="5940152" y="915566"/>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xmlns="" id="{8B803917-08C4-B347-AB2A-57446C6406BD}"/>
              </a:ext>
            </a:extLst>
          </p:cNvPr>
          <p:cNvSpPr/>
          <p:nvPr/>
        </p:nvSpPr>
        <p:spPr>
          <a:xfrm>
            <a:off x="467544" y="1707654"/>
            <a:ext cx="732918" cy="251980"/>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a:t>
            </a:r>
            <a:r>
              <a:rPr lang="en-US" sz="600" dirty="0" smtClean="0">
                <a:solidFill>
                  <a:srgbClr val="000000"/>
                </a:solidFill>
              </a:rPr>
              <a:t>Investigation Log</a:t>
            </a:r>
            <a:endParaRPr lang="en-US" sz="600" dirty="0">
              <a:solidFill>
                <a:srgbClr val="000000"/>
              </a:solidFill>
            </a:endParaRPr>
          </a:p>
        </p:txBody>
      </p:sp>
      <p:sp>
        <p:nvSpPr>
          <p:cNvPr id="28" name="Rectangle 27">
            <a:extLst>
              <a:ext uri="{FF2B5EF4-FFF2-40B4-BE49-F238E27FC236}">
                <a16:creationId xmlns:a16="http://schemas.microsoft.com/office/drawing/2014/main" xmlns="" id="{E786C4D5-A0D2-C446-A845-B4783D93B8A4}"/>
              </a:ext>
            </a:extLst>
          </p:cNvPr>
          <p:cNvSpPr/>
          <p:nvPr/>
        </p:nvSpPr>
        <p:spPr>
          <a:xfrm>
            <a:off x="1635436" y="4227950"/>
            <a:ext cx="2504516" cy="144000"/>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Define functional requirements for </a:t>
            </a:r>
            <a:r>
              <a:rPr lang="en-US" sz="600" dirty="0" smtClean="0">
                <a:solidFill>
                  <a:srgbClr val="000000"/>
                </a:solidFill>
              </a:rPr>
              <a:t>initial </a:t>
            </a:r>
            <a:r>
              <a:rPr lang="en-US" sz="600" dirty="0">
                <a:solidFill>
                  <a:srgbClr val="000000"/>
                </a:solidFill>
              </a:rPr>
              <a:t>dashboard </a:t>
            </a:r>
          </a:p>
        </p:txBody>
      </p:sp>
      <p:sp>
        <p:nvSpPr>
          <p:cNvPr id="29" name="Rectangle 28">
            <a:extLst>
              <a:ext uri="{FF2B5EF4-FFF2-40B4-BE49-F238E27FC236}">
                <a16:creationId xmlns:a16="http://schemas.microsoft.com/office/drawing/2014/main" xmlns="" id="{F3EB2757-1D02-F943-B54B-ECECCBAAC990}"/>
              </a:ext>
            </a:extLst>
          </p:cNvPr>
          <p:cNvSpPr/>
          <p:nvPr/>
        </p:nvSpPr>
        <p:spPr>
          <a:xfrm>
            <a:off x="517103" y="4443958"/>
            <a:ext cx="8396710"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a:t>
            </a:r>
            <a:r>
              <a:rPr lang="en-US" sz="600" dirty="0" smtClean="0">
                <a:solidFill>
                  <a:srgbClr val="000000"/>
                </a:solidFill>
              </a:rPr>
              <a:t>tracking (Investigation Tracker updated and published weekly)</a:t>
            </a:r>
            <a:endParaRPr lang="en-US" sz="600" dirty="0">
              <a:solidFill>
                <a:srgbClr val="000000"/>
              </a:solidFill>
            </a:endParaRPr>
          </a:p>
        </p:txBody>
      </p:sp>
      <p:sp>
        <p:nvSpPr>
          <p:cNvPr id="30" name="Rectangle 29">
            <a:extLst>
              <a:ext uri="{FF2B5EF4-FFF2-40B4-BE49-F238E27FC236}">
                <a16:creationId xmlns:a16="http://schemas.microsoft.com/office/drawing/2014/main" xmlns="" id="{D174CE64-AE9A-C94E-9651-A443E6F2DBB5}"/>
              </a:ext>
            </a:extLst>
          </p:cNvPr>
          <p:cNvSpPr/>
          <p:nvPr/>
        </p:nvSpPr>
        <p:spPr>
          <a:xfrm>
            <a:off x="1638806" y="3881938"/>
            <a:ext cx="1851259" cy="219957"/>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Identify initial reporting inputs and outputs </a:t>
            </a:r>
          </a:p>
        </p:txBody>
      </p:sp>
      <p:sp>
        <p:nvSpPr>
          <p:cNvPr id="31" name="Diamond 30">
            <a:extLst>
              <a:ext uri="{FF2B5EF4-FFF2-40B4-BE49-F238E27FC236}">
                <a16:creationId xmlns:a16="http://schemas.microsoft.com/office/drawing/2014/main" xmlns="" id="{650F2950-62D4-654B-A968-D32695357EDC}"/>
              </a:ext>
            </a:extLst>
          </p:cNvPr>
          <p:cNvSpPr/>
          <p:nvPr/>
        </p:nvSpPr>
        <p:spPr>
          <a:xfrm>
            <a:off x="2843808" y="228371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a:t>
            </a:r>
          </a:p>
        </p:txBody>
      </p:sp>
      <p:sp>
        <p:nvSpPr>
          <p:cNvPr id="32" name="TextBox 31">
            <a:extLst>
              <a:ext uri="{FF2B5EF4-FFF2-40B4-BE49-F238E27FC236}">
                <a16:creationId xmlns:a16="http://schemas.microsoft.com/office/drawing/2014/main" xmlns="" id="{8DE52843-4138-1442-9B64-C4E1D836BDAC}"/>
              </a:ext>
            </a:extLst>
          </p:cNvPr>
          <p:cNvSpPr txBox="1"/>
          <p:nvPr/>
        </p:nvSpPr>
        <p:spPr>
          <a:xfrm>
            <a:off x="3022808" y="2283718"/>
            <a:ext cx="1045135"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Customer Engagement Manager Day 1</a:t>
            </a:r>
          </a:p>
        </p:txBody>
      </p:sp>
      <p:sp>
        <p:nvSpPr>
          <p:cNvPr id="33" name="Triangle 110">
            <a:extLst>
              <a:ext uri="{FF2B5EF4-FFF2-40B4-BE49-F238E27FC236}">
                <a16:creationId xmlns:a16="http://schemas.microsoft.com/office/drawing/2014/main" xmlns="" id="{FB3AC4C4-76E8-4548-B583-3F9F0BE40110}"/>
              </a:ext>
            </a:extLst>
          </p:cNvPr>
          <p:cNvSpPr/>
          <p:nvPr/>
        </p:nvSpPr>
        <p:spPr>
          <a:xfrm>
            <a:off x="3060863" y="1184539"/>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34" name="TextBox 33">
            <a:extLst>
              <a:ext uri="{FF2B5EF4-FFF2-40B4-BE49-F238E27FC236}">
                <a16:creationId xmlns:a16="http://schemas.microsoft.com/office/drawing/2014/main" xmlns="" id="{D1628C3B-07D9-ED4A-A33F-A49E12BC0EAE}"/>
              </a:ext>
            </a:extLst>
          </p:cNvPr>
          <p:cNvSpPr txBox="1"/>
          <p:nvPr/>
        </p:nvSpPr>
        <p:spPr>
          <a:xfrm>
            <a:off x="2411760" y="1143529"/>
            <a:ext cx="613087"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12/09 DSC ChMC</a:t>
            </a:r>
          </a:p>
        </p:txBody>
      </p:sp>
      <p:sp>
        <p:nvSpPr>
          <p:cNvPr id="35" name="Triangle 123">
            <a:extLst>
              <a:ext uri="{FF2B5EF4-FFF2-40B4-BE49-F238E27FC236}">
                <a16:creationId xmlns:a16="http://schemas.microsoft.com/office/drawing/2014/main" xmlns="" id="{6F9210BC-760F-B640-8FBC-6D5BC3A96AFB}"/>
              </a:ext>
            </a:extLst>
          </p:cNvPr>
          <p:cNvSpPr/>
          <p:nvPr/>
        </p:nvSpPr>
        <p:spPr>
          <a:xfrm>
            <a:off x="4609023" y="1172600"/>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36" name="TextBox 35">
            <a:extLst>
              <a:ext uri="{FF2B5EF4-FFF2-40B4-BE49-F238E27FC236}">
                <a16:creationId xmlns:a16="http://schemas.microsoft.com/office/drawing/2014/main" xmlns="" id="{6ECF800B-C755-FD4C-8704-BB42D910CD1F}"/>
              </a:ext>
            </a:extLst>
          </p:cNvPr>
          <p:cNvSpPr txBox="1"/>
          <p:nvPr/>
        </p:nvSpPr>
        <p:spPr>
          <a:xfrm>
            <a:off x="4174937" y="1270612"/>
            <a:ext cx="613087"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10/10 </a:t>
            </a:r>
            <a:r>
              <a:rPr lang="en-US" sz="600" dirty="0" smtClean="0">
                <a:solidFill>
                  <a:srgbClr val="000000"/>
                </a:solidFill>
                <a:ea typeface="ＭＳ Ｐゴシック" pitchFamily="34" charset="-128"/>
              </a:rPr>
              <a:t>DSC </a:t>
            </a:r>
            <a:r>
              <a:rPr lang="en-US" sz="600" dirty="0">
                <a:solidFill>
                  <a:srgbClr val="000000"/>
                </a:solidFill>
                <a:ea typeface="ＭＳ Ｐゴシック" pitchFamily="34" charset="-128"/>
              </a:rPr>
              <a:t>ChMC</a:t>
            </a:r>
          </a:p>
        </p:txBody>
      </p:sp>
      <p:sp>
        <p:nvSpPr>
          <p:cNvPr id="37" name="Triangle 108">
            <a:extLst>
              <a:ext uri="{FF2B5EF4-FFF2-40B4-BE49-F238E27FC236}">
                <a16:creationId xmlns:a16="http://schemas.microsoft.com/office/drawing/2014/main" xmlns="" id="{521B803D-F801-F641-8F30-359B6E8FE225}"/>
              </a:ext>
            </a:extLst>
          </p:cNvPr>
          <p:cNvSpPr/>
          <p:nvPr/>
        </p:nvSpPr>
        <p:spPr>
          <a:xfrm>
            <a:off x="936615" y="1172600"/>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38" name="TextBox 37">
            <a:extLst>
              <a:ext uri="{FF2B5EF4-FFF2-40B4-BE49-F238E27FC236}">
                <a16:creationId xmlns:a16="http://schemas.microsoft.com/office/drawing/2014/main" xmlns="" id="{346DCA47-9540-0C49-A499-65017CB2AD15}"/>
              </a:ext>
            </a:extLst>
          </p:cNvPr>
          <p:cNvSpPr txBox="1"/>
          <p:nvPr/>
        </p:nvSpPr>
        <p:spPr>
          <a:xfrm>
            <a:off x="251520" y="1131590"/>
            <a:ext cx="613087"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08/08 DSC ChMC</a:t>
            </a:r>
          </a:p>
        </p:txBody>
      </p:sp>
      <p:sp>
        <p:nvSpPr>
          <p:cNvPr id="39" name="Rectangle 38">
            <a:extLst>
              <a:ext uri="{FF2B5EF4-FFF2-40B4-BE49-F238E27FC236}">
                <a16:creationId xmlns:a16="http://schemas.microsoft.com/office/drawing/2014/main" xmlns="" id="{8B803917-08C4-B347-AB2A-57446C6406BD}"/>
              </a:ext>
            </a:extLst>
          </p:cNvPr>
          <p:cNvSpPr/>
          <p:nvPr/>
        </p:nvSpPr>
        <p:spPr>
          <a:xfrm>
            <a:off x="864608" y="2067694"/>
            <a:ext cx="1118042" cy="11113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Industry Data Tree</a:t>
            </a:r>
          </a:p>
        </p:txBody>
      </p:sp>
      <p:sp>
        <p:nvSpPr>
          <p:cNvPr id="40" name="Rectangle 39">
            <a:extLst>
              <a:ext uri="{FF2B5EF4-FFF2-40B4-BE49-F238E27FC236}">
                <a16:creationId xmlns:a16="http://schemas.microsoft.com/office/drawing/2014/main" xmlns="" id="{8B803917-08C4-B347-AB2A-57446C6406BD}"/>
              </a:ext>
            </a:extLst>
          </p:cNvPr>
          <p:cNvSpPr/>
          <p:nvPr/>
        </p:nvSpPr>
        <p:spPr>
          <a:xfrm>
            <a:off x="864608" y="2283089"/>
            <a:ext cx="1118042" cy="11113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Data Dictionary</a:t>
            </a:r>
          </a:p>
        </p:txBody>
      </p:sp>
      <p:sp>
        <p:nvSpPr>
          <p:cNvPr id="41" name="Diamond 40">
            <a:extLst>
              <a:ext uri="{FF2B5EF4-FFF2-40B4-BE49-F238E27FC236}">
                <a16:creationId xmlns:a16="http://schemas.microsoft.com/office/drawing/2014/main" xmlns="" id="{6E5A036B-F95C-6744-85B5-E274245D48BB}"/>
              </a:ext>
            </a:extLst>
          </p:cNvPr>
          <p:cNvSpPr/>
          <p:nvPr/>
        </p:nvSpPr>
        <p:spPr bwMode="auto">
          <a:xfrm>
            <a:off x="2397910" y="1744977"/>
            <a:ext cx="189013" cy="196871"/>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b="1" kern="0" dirty="0" smtClean="0">
                <a:solidFill>
                  <a:srgbClr val="000000"/>
                </a:solidFill>
                <a:ea typeface="ＭＳ Ｐゴシック" pitchFamily="34" charset="-128"/>
              </a:rPr>
              <a:t>C</a:t>
            </a:r>
            <a:endParaRPr lang="en-US" sz="600" b="1" kern="0" dirty="0">
              <a:solidFill>
                <a:srgbClr val="000000"/>
              </a:solidFill>
              <a:ea typeface="ＭＳ Ｐゴシック" pitchFamily="34" charset="-128"/>
            </a:endParaRPr>
          </a:p>
        </p:txBody>
      </p:sp>
      <p:sp>
        <p:nvSpPr>
          <p:cNvPr id="42" name="TextBox 41">
            <a:extLst>
              <a:ext uri="{FF2B5EF4-FFF2-40B4-BE49-F238E27FC236}">
                <a16:creationId xmlns:a16="http://schemas.microsoft.com/office/drawing/2014/main" xmlns="" id="{839E1A28-02B5-A544-BD7A-CF80C8727382}"/>
              </a:ext>
            </a:extLst>
          </p:cNvPr>
          <p:cNvSpPr txBox="1"/>
          <p:nvPr/>
        </p:nvSpPr>
        <p:spPr>
          <a:xfrm>
            <a:off x="2339752" y="1533217"/>
            <a:ext cx="1201283"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i="1" dirty="0">
                <a:solidFill>
                  <a:srgbClr val="000000"/>
                </a:solidFill>
                <a:ea typeface="ＭＳ Ｐゴシック" pitchFamily="34" charset="-128"/>
              </a:rPr>
              <a:t>03/09</a:t>
            </a:r>
            <a:r>
              <a:rPr lang="en-US" sz="600" dirty="0">
                <a:solidFill>
                  <a:srgbClr val="000000"/>
                </a:solidFill>
                <a:ea typeface="ＭＳ Ｐゴシック" pitchFamily="34" charset="-128"/>
              </a:rPr>
              <a:t> Kick-off workshop with </a:t>
            </a:r>
            <a:r>
              <a:rPr lang="en-US" sz="600" dirty="0" smtClean="0">
                <a:solidFill>
                  <a:srgbClr val="000000"/>
                </a:solidFill>
                <a:ea typeface="ＭＳ Ｐゴシック" pitchFamily="34" charset="-128"/>
              </a:rPr>
              <a:t>Vendor</a:t>
            </a:r>
            <a:endParaRPr lang="en-US" sz="600" dirty="0">
              <a:solidFill>
                <a:srgbClr val="000000"/>
              </a:solidFill>
              <a:ea typeface="ＭＳ Ｐゴシック" pitchFamily="34" charset="-128"/>
            </a:endParaRPr>
          </a:p>
        </p:txBody>
      </p:sp>
      <p:cxnSp>
        <p:nvCxnSpPr>
          <p:cNvPr id="43" name="Elbow Connector 42">
            <a:extLst>
              <a:ext uri="{FF2B5EF4-FFF2-40B4-BE49-F238E27FC236}">
                <a16:creationId xmlns:a16="http://schemas.microsoft.com/office/drawing/2014/main" xmlns="" id="{D2B540B9-E456-FD48-BC1D-C0144602AC83}"/>
              </a:ext>
            </a:extLst>
          </p:cNvPr>
          <p:cNvCxnSpPr>
            <a:stCxn id="40" idx="2"/>
            <a:endCxn id="60" idx="0"/>
          </p:cNvCxnSpPr>
          <p:nvPr/>
        </p:nvCxnSpPr>
        <p:spPr bwMode="auto">
          <a:xfrm rot="16200000" flipH="1">
            <a:off x="1494145" y="2323710"/>
            <a:ext cx="249531" cy="390563"/>
          </a:xfrm>
          <a:prstGeom prst="bentConnector3">
            <a:avLst>
              <a:gd name="adj1" fmla="val 50000"/>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sp>
        <p:nvSpPr>
          <p:cNvPr id="44" name="Rectangle 43">
            <a:extLst>
              <a:ext uri="{FF2B5EF4-FFF2-40B4-BE49-F238E27FC236}">
                <a16:creationId xmlns:a16="http://schemas.microsoft.com/office/drawing/2014/main" xmlns="" id="{8B803917-08C4-B347-AB2A-57446C6406BD}"/>
              </a:ext>
            </a:extLst>
          </p:cNvPr>
          <p:cNvSpPr/>
          <p:nvPr/>
        </p:nvSpPr>
        <p:spPr>
          <a:xfrm>
            <a:off x="864607" y="2859782"/>
            <a:ext cx="770829" cy="270006"/>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smtClean="0">
                <a:solidFill>
                  <a:srgbClr val="000000"/>
                </a:solidFill>
                <a:ea typeface="ＭＳ Ｐゴシック" pitchFamily="34" charset="-128"/>
              </a:rPr>
              <a:t>Finalise </a:t>
            </a:r>
            <a:r>
              <a:rPr lang="en-US" sz="600" kern="0" dirty="0">
                <a:solidFill>
                  <a:srgbClr val="000000"/>
                </a:solidFill>
                <a:ea typeface="ＭＳ Ｐゴシック" pitchFamily="34" charset="-128"/>
              </a:rPr>
              <a:t>inputs to data hamper</a:t>
            </a:r>
          </a:p>
        </p:txBody>
      </p:sp>
      <p:cxnSp>
        <p:nvCxnSpPr>
          <p:cNvPr id="45" name="Elbow Connector 44">
            <a:extLst>
              <a:ext uri="{FF2B5EF4-FFF2-40B4-BE49-F238E27FC236}">
                <a16:creationId xmlns:a16="http://schemas.microsoft.com/office/drawing/2014/main" xmlns="" id="{D2B540B9-E456-FD48-BC1D-C0144602AC83}"/>
              </a:ext>
            </a:extLst>
          </p:cNvPr>
          <p:cNvCxnSpPr>
            <a:stCxn id="30" idx="3"/>
            <a:endCxn id="73" idx="1"/>
          </p:cNvCxnSpPr>
          <p:nvPr/>
        </p:nvCxnSpPr>
        <p:spPr bwMode="auto">
          <a:xfrm>
            <a:off x="3490065" y="3991917"/>
            <a:ext cx="857302" cy="179621"/>
          </a:xfrm>
          <a:prstGeom prst="bentConnector3">
            <a:avLst>
              <a:gd name="adj1" fmla="val 50000"/>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sp>
        <p:nvSpPr>
          <p:cNvPr id="46" name="Rectangle 45">
            <a:extLst>
              <a:ext uri="{FF2B5EF4-FFF2-40B4-BE49-F238E27FC236}">
                <a16:creationId xmlns:a16="http://schemas.microsoft.com/office/drawing/2014/main" xmlns="" id="{8B803917-08C4-B347-AB2A-57446C6406BD}"/>
              </a:ext>
            </a:extLst>
          </p:cNvPr>
          <p:cNvSpPr/>
          <p:nvPr/>
        </p:nvSpPr>
        <p:spPr>
          <a:xfrm>
            <a:off x="3145486" y="3016940"/>
            <a:ext cx="1201791" cy="23954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stakeholder comms &amp; engagement  plan</a:t>
            </a:r>
          </a:p>
        </p:txBody>
      </p:sp>
      <p:sp>
        <p:nvSpPr>
          <p:cNvPr id="47" name="Rectangle 46">
            <a:extLst>
              <a:ext uri="{FF2B5EF4-FFF2-40B4-BE49-F238E27FC236}">
                <a16:creationId xmlns:a16="http://schemas.microsoft.com/office/drawing/2014/main" xmlns="" id="{8B803917-08C4-B347-AB2A-57446C6406BD}"/>
              </a:ext>
            </a:extLst>
          </p:cNvPr>
          <p:cNvSpPr/>
          <p:nvPr/>
        </p:nvSpPr>
        <p:spPr>
          <a:xfrm>
            <a:off x="3131840" y="3339414"/>
            <a:ext cx="1229157"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Confirm UIG points of contact &amp; allocate Relationship Mgrs</a:t>
            </a:r>
          </a:p>
        </p:txBody>
      </p:sp>
      <p:sp>
        <p:nvSpPr>
          <p:cNvPr id="48" name="Diamond 47">
            <a:extLst>
              <a:ext uri="{FF2B5EF4-FFF2-40B4-BE49-F238E27FC236}">
                <a16:creationId xmlns:a16="http://schemas.microsoft.com/office/drawing/2014/main" xmlns="" id="{650F2950-62D4-654B-A968-D32695357EDC}"/>
              </a:ext>
            </a:extLst>
          </p:cNvPr>
          <p:cNvSpPr/>
          <p:nvPr/>
        </p:nvSpPr>
        <p:spPr>
          <a:xfrm>
            <a:off x="2439277" y="309613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b="1" dirty="0" smtClean="0">
                <a:solidFill>
                  <a:srgbClr val="000000"/>
                </a:solidFill>
              </a:rPr>
              <a:t>C</a:t>
            </a:r>
            <a:endParaRPr lang="en-US" sz="600" b="1" dirty="0">
              <a:solidFill>
                <a:srgbClr val="000000"/>
              </a:solidFill>
            </a:endParaRPr>
          </a:p>
        </p:txBody>
      </p:sp>
      <p:sp>
        <p:nvSpPr>
          <p:cNvPr id="49" name="TextBox 48">
            <a:extLst>
              <a:ext uri="{FF2B5EF4-FFF2-40B4-BE49-F238E27FC236}">
                <a16:creationId xmlns:a16="http://schemas.microsoft.com/office/drawing/2014/main" xmlns="" id="{8DE52843-4138-1442-9B64-C4E1D836BDAC}"/>
              </a:ext>
            </a:extLst>
          </p:cNvPr>
          <p:cNvSpPr txBox="1"/>
          <p:nvPr/>
        </p:nvSpPr>
        <p:spPr>
          <a:xfrm>
            <a:off x="2123728" y="3286836"/>
            <a:ext cx="1045135"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Customer Advocate </a:t>
            </a:r>
          </a:p>
          <a:p>
            <a:pPr defTabSz="457200" fontAlgn="base">
              <a:spcBef>
                <a:spcPct val="0"/>
              </a:spcBef>
              <a:spcAft>
                <a:spcPct val="0"/>
              </a:spcAft>
            </a:pPr>
            <a:r>
              <a:rPr lang="en-US" sz="600" dirty="0">
                <a:solidFill>
                  <a:srgbClr val="000000"/>
                </a:solidFill>
                <a:ea typeface="ＭＳ Ｐゴシック" pitchFamily="34" charset="-128"/>
              </a:rPr>
              <a:t>Briefing Session</a:t>
            </a:r>
          </a:p>
        </p:txBody>
      </p:sp>
      <p:cxnSp>
        <p:nvCxnSpPr>
          <p:cNvPr id="50" name="Elbow Connector 49">
            <a:extLst>
              <a:ext uri="{FF2B5EF4-FFF2-40B4-BE49-F238E27FC236}">
                <a16:creationId xmlns:a16="http://schemas.microsoft.com/office/drawing/2014/main" xmlns="" id="{D2B540B9-E456-FD48-BC1D-C0144602AC83}"/>
              </a:ext>
            </a:extLst>
          </p:cNvPr>
          <p:cNvCxnSpPr>
            <a:stCxn id="48" idx="3"/>
            <a:endCxn id="46" idx="1"/>
          </p:cNvCxnSpPr>
          <p:nvPr/>
        </p:nvCxnSpPr>
        <p:spPr bwMode="auto">
          <a:xfrm flipV="1">
            <a:off x="2619285" y="3136712"/>
            <a:ext cx="526201" cy="57268"/>
          </a:xfrm>
          <a:prstGeom prst="bentConnector3">
            <a:avLst>
              <a:gd name="adj1" fmla="val 50000"/>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51" name="Elbow Connector 50">
            <a:extLst>
              <a:ext uri="{FF2B5EF4-FFF2-40B4-BE49-F238E27FC236}">
                <a16:creationId xmlns:a16="http://schemas.microsoft.com/office/drawing/2014/main" xmlns="" id="{D2B540B9-E456-FD48-BC1D-C0144602AC83}"/>
              </a:ext>
            </a:extLst>
          </p:cNvPr>
          <p:cNvCxnSpPr>
            <a:stCxn id="48" idx="3"/>
            <a:endCxn id="47" idx="1"/>
          </p:cNvCxnSpPr>
          <p:nvPr/>
        </p:nvCxnSpPr>
        <p:spPr bwMode="auto">
          <a:xfrm>
            <a:off x="2619285" y="3193980"/>
            <a:ext cx="512555" cy="265658"/>
          </a:xfrm>
          <a:prstGeom prst="bentConnector3">
            <a:avLst>
              <a:gd name="adj1" fmla="val 50000"/>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sp>
        <p:nvSpPr>
          <p:cNvPr id="52" name="Rectangle 51">
            <a:extLst>
              <a:ext uri="{FF2B5EF4-FFF2-40B4-BE49-F238E27FC236}">
                <a16:creationId xmlns:a16="http://schemas.microsoft.com/office/drawing/2014/main" xmlns="" id="{8B803917-08C4-B347-AB2A-57446C6406BD}"/>
              </a:ext>
            </a:extLst>
          </p:cNvPr>
          <p:cNvSpPr/>
          <p:nvPr/>
        </p:nvSpPr>
        <p:spPr>
          <a:xfrm>
            <a:off x="5685182" y="3580737"/>
            <a:ext cx="3217461" cy="143141"/>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and manage shipper action plans (linked to </a:t>
            </a:r>
            <a:r>
              <a:rPr lang="en-US" sz="600" dirty="0" smtClean="0">
                <a:solidFill>
                  <a:srgbClr val="000000"/>
                </a:solidFill>
              </a:rPr>
              <a:t>Investigation Log) </a:t>
            </a:r>
            <a:endParaRPr lang="en-US" sz="600" dirty="0">
              <a:solidFill>
                <a:srgbClr val="000000"/>
              </a:solidFill>
            </a:endParaRPr>
          </a:p>
        </p:txBody>
      </p:sp>
      <p:sp>
        <p:nvSpPr>
          <p:cNvPr id="53" name="Rectangle 52">
            <a:extLst>
              <a:ext uri="{FF2B5EF4-FFF2-40B4-BE49-F238E27FC236}">
                <a16:creationId xmlns:a16="http://schemas.microsoft.com/office/drawing/2014/main" xmlns="" id="{A6A20493-ADA1-7E4C-A9C1-F70C8EBC74A7}"/>
              </a:ext>
            </a:extLst>
          </p:cNvPr>
          <p:cNvSpPr/>
          <p:nvPr/>
        </p:nvSpPr>
        <p:spPr>
          <a:xfrm>
            <a:off x="2627784" y="1749258"/>
            <a:ext cx="1020928"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a:t>
            </a:r>
            <a:r>
              <a:rPr lang="en-US" sz="600" kern="0" dirty="0" smtClean="0">
                <a:solidFill>
                  <a:srgbClr val="000000"/>
                </a:solidFill>
                <a:ea typeface="ＭＳ Ｐゴシック" pitchFamily="34" charset="-128"/>
              </a:rPr>
              <a:t>1</a:t>
            </a:r>
            <a:endParaRPr lang="en-US" sz="600" i="1" kern="0" dirty="0">
              <a:solidFill>
                <a:srgbClr val="000000"/>
              </a:solidFill>
              <a:ea typeface="ＭＳ Ｐゴシック" pitchFamily="34" charset="-128"/>
            </a:endParaRPr>
          </a:p>
        </p:txBody>
      </p:sp>
      <p:sp>
        <p:nvSpPr>
          <p:cNvPr id="54" name="Rectangle 53">
            <a:extLst>
              <a:ext uri="{FF2B5EF4-FFF2-40B4-BE49-F238E27FC236}">
                <a16:creationId xmlns:a16="http://schemas.microsoft.com/office/drawing/2014/main" xmlns="" id="{7AA80120-6A97-B74B-B057-08B4863FAE19}"/>
              </a:ext>
            </a:extLst>
          </p:cNvPr>
          <p:cNvSpPr/>
          <p:nvPr/>
        </p:nvSpPr>
        <p:spPr>
          <a:xfrm>
            <a:off x="3671912" y="1941848"/>
            <a:ext cx="792000"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a:t>
            </a:r>
            <a:r>
              <a:rPr lang="en-US" sz="600" kern="0" dirty="0" smtClean="0">
                <a:solidFill>
                  <a:srgbClr val="000000"/>
                </a:solidFill>
                <a:ea typeface="ＭＳ Ｐゴシック" pitchFamily="34" charset="-128"/>
              </a:rPr>
              <a:t>2</a:t>
            </a:r>
            <a:endParaRPr lang="en-US" sz="600" i="1" kern="0" dirty="0">
              <a:solidFill>
                <a:srgbClr val="000000"/>
              </a:solidFill>
              <a:ea typeface="ＭＳ Ｐゴシック" pitchFamily="34" charset="-128"/>
            </a:endParaRPr>
          </a:p>
        </p:txBody>
      </p:sp>
      <p:sp>
        <p:nvSpPr>
          <p:cNvPr id="55" name="Rectangle 54">
            <a:extLst>
              <a:ext uri="{FF2B5EF4-FFF2-40B4-BE49-F238E27FC236}">
                <a16:creationId xmlns:a16="http://schemas.microsoft.com/office/drawing/2014/main" xmlns="" id="{72FAFA24-C1FC-B24F-9807-690D8DF306C9}"/>
              </a:ext>
            </a:extLst>
          </p:cNvPr>
          <p:cNvSpPr/>
          <p:nvPr/>
        </p:nvSpPr>
        <p:spPr>
          <a:xfrm>
            <a:off x="4485282" y="2134438"/>
            <a:ext cx="792168"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a:t>
            </a:r>
            <a:r>
              <a:rPr lang="en-US" sz="600" kern="0" dirty="0" smtClean="0">
                <a:solidFill>
                  <a:srgbClr val="000000"/>
                </a:solidFill>
                <a:ea typeface="ＭＳ Ｐゴシック" pitchFamily="34" charset="-128"/>
              </a:rPr>
              <a:t>3</a:t>
            </a:r>
            <a:endParaRPr lang="en-US" sz="600" i="1" kern="0" dirty="0">
              <a:solidFill>
                <a:srgbClr val="000000"/>
              </a:solidFill>
              <a:ea typeface="ＭＳ Ｐゴシック" pitchFamily="34" charset="-128"/>
            </a:endParaRPr>
          </a:p>
        </p:txBody>
      </p:sp>
      <p:sp>
        <p:nvSpPr>
          <p:cNvPr id="56" name="Diamond 55">
            <a:extLst>
              <a:ext uri="{FF2B5EF4-FFF2-40B4-BE49-F238E27FC236}">
                <a16:creationId xmlns:a16="http://schemas.microsoft.com/office/drawing/2014/main" xmlns="" id="{650F2950-62D4-654B-A968-D32695357EDC}"/>
              </a:ext>
            </a:extLst>
          </p:cNvPr>
          <p:cNvSpPr/>
          <p:nvPr/>
        </p:nvSpPr>
        <p:spPr>
          <a:xfrm>
            <a:off x="5476543" y="3543509"/>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a:t>
            </a:r>
          </a:p>
        </p:txBody>
      </p:sp>
      <p:sp>
        <p:nvSpPr>
          <p:cNvPr id="57" name="TextBox 56">
            <a:extLst>
              <a:ext uri="{FF2B5EF4-FFF2-40B4-BE49-F238E27FC236}">
                <a16:creationId xmlns:a16="http://schemas.microsoft.com/office/drawing/2014/main" xmlns="" id="{8DE52843-4138-1442-9B64-C4E1D836BDAC}"/>
              </a:ext>
            </a:extLst>
          </p:cNvPr>
          <p:cNvSpPr txBox="1"/>
          <p:nvPr/>
        </p:nvSpPr>
        <p:spPr>
          <a:xfrm>
            <a:off x="5148064" y="3739209"/>
            <a:ext cx="936104"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22/10 Action </a:t>
            </a:r>
            <a:r>
              <a:rPr lang="en-US" sz="600" dirty="0">
                <a:solidFill>
                  <a:srgbClr val="000000"/>
                </a:solidFill>
                <a:ea typeface="ＭＳ Ｐゴシック" pitchFamily="34" charset="-128"/>
              </a:rPr>
              <a:t>plan </a:t>
            </a:r>
            <a:r>
              <a:rPr lang="en-US" sz="600" dirty="0" smtClean="0">
                <a:solidFill>
                  <a:srgbClr val="000000"/>
                </a:solidFill>
                <a:ea typeface="ＭＳ Ｐゴシック" pitchFamily="34" charset="-128"/>
              </a:rPr>
              <a:t>template </a:t>
            </a:r>
            <a:r>
              <a:rPr lang="en-US" sz="600" dirty="0">
                <a:solidFill>
                  <a:srgbClr val="000000"/>
                </a:solidFill>
                <a:ea typeface="ＭＳ Ｐゴシック" pitchFamily="34" charset="-128"/>
              </a:rPr>
              <a:t>developed</a:t>
            </a:r>
          </a:p>
        </p:txBody>
      </p:sp>
      <p:sp>
        <p:nvSpPr>
          <p:cNvPr id="58" name="Rectangle 57">
            <a:extLst>
              <a:ext uri="{FF2B5EF4-FFF2-40B4-BE49-F238E27FC236}">
                <a16:creationId xmlns:a16="http://schemas.microsoft.com/office/drawing/2014/main" xmlns="" id="{D174CE64-AE9A-C94E-9651-A443E6F2DBB5}"/>
              </a:ext>
            </a:extLst>
          </p:cNvPr>
          <p:cNvSpPr/>
          <p:nvPr/>
        </p:nvSpPr>
        <p:spPr>
          <a:xfrm>
            <a:off x="793030" y="4501588"/>
            <a:ext cx="2415249" cy="109978"/>
          </a:xfrm>
          <a:prstGeom prst="rect">
            <a:avLst/>
          </a:prstGeom>
          <a:solidFill>
            <a:schemeClr val="accent4">
              <a:lumMod val="20000"/>
              <a:lumOff val="8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Establish units of measurement &amp; glide path</a:t>
            </a:r>
          </a:p>
        </p:txBody>
      </p:sp>
      <p:sp>
        <p:nvSpPr>
          <p:cNvPr id="59" name="Rectangle 58">
            <a:extLst>
              <a:ext uri="{FF2B5EF4-FFF2-40B4-BE49-F238E27FC236}">
                <a16:creationId xmlns:a16="http://schemas.microsoft.com/office/drawing/2014/main" xmlns="" id="{8B803917-08C4-B347-AB2A-57446C6406BD}"/>
              </a:ext>
            </a:extLst>
          </p:cNvPr>
          <p:cNvSpPr/>
          <p:nvPr/>
        </p:nvSpPr>
        <p:spPr>
          <a:xfrm>
            <a:off x="864605" y="3147814"/>
            <a:ext cx="1136049" cy="270006"/>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smtClean="0">
                <a:solidFill>
                  <a:srgbClr val="000000"/>
                </a:solidFill>
                <a:ea typeface="ＭＳ Ｐゴシック" pitchFamily="34" charset="-128"/>
              </a:rPr>
              <a:t>Mobilisation activity completed</a:t>
            </a:r>
            <a:endParaRPr lang="en-US" sz="600" kern="0" dirty="0">
              <a:solidFill>
                <a:srgbClr val="000000"/>
              </a:solidFill>
              <a:ea typeface="ＭＳ Ｐゴシック" pitchFamily="34" charset="-128"/>
            </a:endParaRPr>
          </a:p>
        </p:txBody>
      </p:sp>
      <p:sp>
        <p:nvSpPr>
          <p:cNvPr id="60" name="Diamond 59">
            <a:extLst>
              <a:ext uri="{FF2B5EF4-FFF2-40B4-BE49-F238E27FC236}">
                <a16:creationId xmlns:a16="http://schemas.microsoft.com/office/drawing/2014/main" xmlns="" id="{6E5A036B-F95C-6744-85B5-E274245D48BB}"/>
              </a:ext>
            </a:extLst>
          </p:cNvPr>
          <p:cNvSpPr/>
          <p:nvPr/>
        </p:nvSpPr>
        <p:spPr bwMode="auto">
          <a:xfrm>
            <a:off x="1719685" y="2643758"/>
            <a:ext cx="189013" cy="196871"/>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b="1" kern="0" dirty="0" smtClean="0">
                <a:solidFill>
                  <a:srgbClr val="000000"/>
                </a:solidFill>
                <a:ea typeface="ＭＳ Ｐゴシック" pitchFamily="34" charset="-128"/>
              </a:rPr>
              <a:t>C</a:t>
            </a:r>
            <a:endParaRPr lang="en-US" sz="600" b="1" kern="0" dirty="0">
              <a:solidFill>
                <a:srgbClr val="000000"/>
              </a:solidFill>
              <a:ea typeface="ＭＳ Ｐゴシック" pitchFamily="34" charset="-128"/>
            </a:endParaRPr>
          </a:p>
        </p:txBody>
      </p:sp>
      <p:sp>
        <p:nvSpPr>
          <p:cNvPr id="61" name="Diamond 60">
            <a:extLst>
              <a:ext uri="{FF2B5EF4-FFF2-40B4-BE49-F238E27FC236}">
                <a16:creationId xmlns:a16="http://schemas.microsoft.com/office/drawing/2014/main" xmlns="" id="{6E5A036B-F95C-6744-85B5-E274245D48BB}"/>
              </a:ext>
            </a:extLst>
          </p:cNvPr>
          <p:cNvSpPr/>
          <p:nvPr/>
        </p:nvSpPr>
        <p:spPr bwMode="auto">
          <a:xfrm>
            <a:off x="2438771" y="2643758"/>
            <a:ext cx="189013" cy="196871"/>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b="1" kern="0" dirty="0" smtClean="0">
                <a:solidFill>
                  <a:srgbClr val="000000"/>
                </a:solidFill>
                <a:ea typeface="ＭＳ Ｐゴシック" pitchFamily="34" charset="-128"/>
              </a:rPr>
              <a:t>C</a:t>
            </a:r>
            <a:endParaRPr lang="en-US" sz="600" b="1" kern="0" dirty="0">
              <a:solidFill>
                <a:srgbClr val="000000"/>
              </a:solidFill>
              <a:ea typeface="ＭＳ Ｐゴシック" pitchFamily="34" charset="-128"/>
            </a:endParaRPr>
          </a:p>
        </p:txBody>
      </p:sp>
      <p:sp>
        <p:nvSpPr>
          <p:cNvPr id="62" name="TextBox 61">
            <a:extLst>
              <a:ext uri="{FF2B5EF4-FFF2-40B4-BE49-F238E27FC236}">
                <a16:creationId xmlns:a16="http://schemas.microsoft.com/office/drawing/2014/main" xmlns="" id="{839E1A28-02B5-A544-BD7A-CF80C8727382}"/>
              </a:ext>
            </a:extLst>
          </p:cNvPr>
          <p:cNvSpPr txBox="1"/>
          <p:nvPr/>
        </p:nvSpPr>
        <p:spPr>
          <a:xfrm>
            <a:off x="1115616" y="2558976"/>
            <a:ext cx="655953" cy="313350"/>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i="1" dirty="0" smtClean="0">
                <a:solidFill>
                  <a:srgbClr val="000000"/>
                </a:solidFill>
                <a:ea typeface="ＭＳ Ｐゴシック" pitchFamily="34" charset="-128"/>
              </a:rPr>
              <a:t>24/8 Data Package 1 to vendor</a:t>
            </a:r>
            <a:endParaRPr lang="en-US" sz="600" dirty="0">
              <a:solidFill>
                <a:srgbClr val="000000"/>
              </a:solidFill>
              <a:ea typeface="ＭＳ Ｐゴシック" pitchFamily="34" charset="-128"/>
            </a:endParaRPr>
          </a:p>
        </p:txBody>
      </p:sp>
      <p:sp>
        <p:nvSpPr>
          <p:cNvPr id="63" name="TextBox 62">
            <a:extLst>
              <a:ext uri="{FF2B5EF4-FFF2-40B4-BE49-F238E27FC236}">
                <a16:creationId xmlns:a16="http://schemas.microsoft.com/office/drawing/2014/main" xmlns="" id="{839E1A28-02B5-A544-BD7A-CF80C8727382}"/>
              </a:ext>
            </a:extLst>
          </p:cNvPr>
          <p:cNvSpPr txBox="1"/>
          <p:nvPr/>
        </p:nvSpPr>
        <p:spPr>
          <a:xfrm>
            <a:off x="1916863" y="2558976"/>
            <a:ext cx="589425" cy="313350"/>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i="1" dirty="0" smtClean="0">
                <a:solidFill>
                  <a:srgbClr val="000000"/>
                </a:solidFill>
                <a:ea typeface="ＭＳ Ｐゴシック" pitchFamily="34" charset="-128"/>
              </a:rPr>
              <a:t>03/9 Data Package 2 to vendor</a:t>
            </a:r>
            <a:endParaRPr lang="en-US" sz="600" dirty="0">
              <a:solidFill>
                <a:srgbClr val="000000"/>
              </a:solidFill>
              <a:ea typeface="ＭＳ Ｐゴシック" pitchFamily="34" charset="-128"/>
            </a:endParaRPr>
          </a:p>
        </p:txBody>
      </p:sp>
      <p:sp>
        <p:nvSpPr>
          <p:cNvPr id="64" name="TextBox 63">
            <a:extLst>
              <a:ext uri="{FF2B5EF4-FFF2-40B4-BE49-F238E27FC236}">
                <a16:creationId xmlns:a16="http://schemas.microsoft.com/office/drawing/2014/main" xmlns="" id="{839E1A28-02B5-A544-BD7A-CF80C8727382}"/>
              </a:ext>
            </a:extLst>
          </p:cNvPr>
          <p:cNvSpPr txBox="1"/>
          <p:nvPr/>
        </p:nvSpPr>
        <p:spPr>
          <a:xfrm>
            <a:off x="2656662" y="2545778"/>
            <a:ext cx="601696" cy="313350"/>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i="1" dirty="0" smtClean="0">
                <a:solidFill>
                  <a:srgbClr val="000000"/>
                </a:solidFill>
                <a:ea typeface="ＭＳ Ｐゴシック" pitchFamily="34" charset="-128"/>
              </a:rPr>
              <a:t>14/9 Data Package 3a to vendor</a:t>
            </a:r>
            <a:endParaRPr lang="en-US" sz="600" dirty="0">
              <a:solidFill>
                <a:srgbClr val="000000"/>
              </a:solidFill>
              <a:ea typeface="ＭＳ Ｐゴシック" pitchFamily="34" charset="-128"/>
            </a:endParaRPr>
          </a:p>
        </p:txBody>
      </p:sp>
      <p:cxnSp>
        <p:nvCxnSpPr>
          <p:cNvPr id="65" name="Elbow Connector 64">
            <a:extLst>
              <a:ext uri="{FF2B5EF4-FFF2-40B4-BE49-F238E27FC236}">
                <a16:creationId xmlns:a16="http://schemas.microsoft.com/office/drawing/2014/main" xmlns="" id="{D2B540B9-E456-FD48-BC1D-C0144602AC83}"/>
              </a:ext>
            </a:extLst>
          </p:cNvPr>
          <p:cNvCxnSpPr>
            <a:stCxn id="44" idx="3"/>
            <a:endCxn id="60" idx="2"/>
          </p:cNvCxnSpPr>
          <p:nvPr/>
        </p:nvCxnSpPr>
        <p:spPr bwMode="auto">
          <a:xfrm flipV="1">
            <a:off x="1635436" y="2840629"/>
            <a:ext cx="178756" cy="154156"/>
          </a:xfrm>
          <a:prstGeom prst="bentConnector2">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66" name="Elbow Connector 65">
            <a:extLst>
              <a:ext uri="{FF2B5EF4-FFF2-40B4-BE49-F238E27FC236}">
                <a16:creationId xmlns:a16="http://schemas.microsoft.com/office/drawing/2014/main" xmlns="" id="{D2B540B9-E456-FD48-BC1D-C0144602AC83}"/>
              </a:ext>
            </a:extLst>
          </p:cNvPr>
          <p:cNvCxnSpPr>
            <a:stCxn id="44" idx="3"/>
            <a:endCxn id="61" idx="2"/>
          </p:cNvCxnSpPr>
          <p:nvPr/>
        </p:nvCxnSpPr>
        <p:spPr bwMode="auto">
          <a:xfrm flipV="1">
            <a:off x="1635436" y="2840629"/>
            <a:ext cx="897842" cy="154156"/>
          </a:xfrm>
          <a:prstGeom prst="bentConnector2">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67" name="Elbow Connector 66">
            <a:extLst>
              <a:ext uri="{FF2B5EF4-FFF2-40B4-BE49-F238E27FC236}">
                <a16:creationId xmlns:a16="http://schemas.microsoft.com/office/drawing/2014/main" xmlns="" id="{D2B540B9-E456-FD48-BC1D-C0144602AC83}"/>
              </a:ext>
            </a:extLst>
          </p:cNvPr>
          <p:cNvCxnSpPr>
            <a:stCxn id="44" idx="3"/>
            <a:endCxn id="76" idx="2"/>
          </p:cNvCxnSpPr>
          <p:nvPr/>
        </p:nvCxnSpPr>
        <p:spPr bwMode="auto">
          <a:xfrm flipV="1">
            <a:off x="1635436" y="2840628"/>
            <a:ext cx="1617922" cy="154157"/>
          </a:xfrm>
          <a:prstGeom prst="bentConnector2">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68" name="Elbow Connector 67">
            <a:extLst>
              <a:ext uri="{FF2B5EF4-FFF2-40B4-BE49-F238E27FC236}">
                <a16:creationId xmlns:a16="http://schemas.microsoft.com/office/drawing/2014/main" xmlns="" id="{D2B540B9-E456-FD48-BC1D-C0144602AC83}"/>
              </a:ext>
            </a:extLst>
          </p:cNvPr>
          <p:cNvCxnSpPr>
            <a:stCxn id="44" idx="3"/>
            <a:endCxn id="75" idx="2"/>
          </p:cNvCxnSpPr>
          <p:nvPr/>
        </p:nvCxnSpPr>
        <p:spPr bwMode="auto">
          <a:xfrm flipV="1">
            <a:off x="1635436" y="2840628"/>
            <a:ext cx="2193986" cy="154157"/>
          </a:xfrm>
          <a:prstGeom prst="bentConnector2">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sp>
        <p:nvSpPr>
          <p:cNvPr id="69" name="TextBox 68">
            <a:extLst>
              <a:ext uri="{FF2B5EF4-FFF2-40B4-BE49-F238E27FC236}">
                <a16:creationId xmlns:a16="http://schemas.microsoft.com/office/drawing/2014/main" xmlns="" id="{839E1A28-02B5-A544-BD7A-CF80C8727382}"/>
              </a:ext>
            </a:extLst>
          </p:cNvPr>
          <p:cNvSpPr txBox="1"/>
          <p:nvPr/>
        </p:nvSpPr>
        <p:spPr>
          <a:xfrm>
            <a:off x="3330612" y="2545778"/>
            <a:ext cx="601696" cy="313350"/>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i="1" dirty="0" smtClean="0">
                <a:solidFill>
                  <a:srgbClr val="000000"/>
                </a:solidFill>
                <a:ea typeface="ＭＳ Ｐゴシック" pitchFamily="34" charset="-128"/>
              </a:rPr>
              <a:t>27/9 Data Package 3b to vendor</a:t>
            </a:r>
            <a:endParaRPr lang="en-US" sz="600" dirty="0">
              <a:solidFill>
                <a:srgbClr val="000000"/>
              </a:solidFill>
              <a:ea typeface="ＭＳ Ｐゴシック" pitchFamily="34" charset="-128"/>
            </a:endParaRPr>
          </a:p>
        </p:txBody>
      </p:sp>
      <p:sp>
        <p:nvSpPr>
          <p:cNvPr id="70" name="Rectangle 69">
            <a:extLst>
              <a:ext uri="{FF2B5EF4-FFF2-40B4-BE49-F238E27FC236}">
                <a16:creationId xmlns:a16="http://schemas.microsoft.com/office/drawing/2014/main" xmlns="" id="{72FAFA24-C1FC-B24F-9807-690D8DF306C9}"/>
              </a:ext>
            </a:extLst>
          </p:cNvPr>
          <p:cNvSpPr/>
          <p:nvPr/>
        </p:nvSpPr>
        <p:spPr>
          <a:xfrm>
            <a:off x="5289098" y="2352898"/>
            <a:ext cx="792168"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a:t>
            </a:r>
            <a:r>
              <a:rPr lang="en-US" sz="600" kern="0" dirty="0" smtClean="0">
                <a:solidFill>
                  <a:srgbClr val="000000"/>
                </a:solidFill>
                <a:ea typeface="ＭＳ Ｐゴシック" pitchFamily="34" charset="-128"/>
              </a:rPr>
              <a:t>4 </a:t>
            </a:r>
            <a:endParaRPr lang="en-US" sz="600" i="1" kern="0" dirty="0">
              <a:solidFill>
                <a:srgbClr val="000000"/>
              </a:solidFill>
              <a:ea typeface="ＭＳ Ｐゴシック" pitchFamily="34" charset="-128"/>
            </a:endParaRPr>
          </a:p>
        </p:txBody>
      </p:sp>
      <p:sp>
        <p:nvSpPr>
          <p:cNvPr id="71" name="Rectangle 70">
            <a:extLst>
              <a:ext uri="{FF2B5EF4-FFF2-40B4-BE49-F238E27FC236}">
                <a16:creationId xmlns:a16="http://schemas.microsoft.com/office/drawing/2014/main" xmlns="" id="{72FAFA24-C1FC-B24F-9807-690D8DF306C9}"/>
              </a:ext>
            </a:extLst>
          </p:cNvPr>
          <p:cNvSpPr/>
          <p:nvPr/>
        </p:nvSpPr>
        <p:spPr>
          <a:xfrm>
            <a:off x="6084088" y="2549603"/>
            <a:ext cx="792168"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a:t>
            </a:r>
            <a:r>
              <a:rPr lang="en-US" sz="600" kern="0" dirty="0" smtClean="0">
                <a:solidFill>
                  <a:srgbClr val="000000"/>
                </a:solidFill>
                <a:ea typeface="ＭＳ Ｐゴシック" pitchFamily="34" charset="-128"/>
              </a:rPr>
              <a:t>5 </a:t>
            </a:r>
            <a:endParaRPr lang="en-US" sz="600" i="1" kern="0" dirty="0">
              <a:solidFill>
                <a:srgbClr val="000000"/>
              </a:solidFill>
              <a:ea typeface="ＭＳ Ｐゴシック" pitchFamily="34" charset="-128"/>
            </a:endParaRPr>
          </a:p>
        </p:txBody>
      </p:sp>
      <p:sp>
        <p:nvSpPr>
          <p:cNvPr id="72" name="Rectangle 71">
            <a:extLst>
              <a:ext uri="{FF2B5EF4-FFF2-40B4-BE49-F238E27FC236}">
                <a16:creationId xmlns:a16="http://schemas.microsoft.com/office/drawing/2014/main" xmlns="" id="{72FAFA24-C1FC-B24F-9807-690D8DF306C9}"/>
              </a:ext>
            </a:extLst>
          </p:cNvPr>
          <p:cNvSpPr/>
          <p:nvPr/>
        </p:nvSpPr>
        <p:spPr>
          <a:xfrm>
            <a:off x="6908060" y="2722273"/>
            <a:ext cx="792168"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a:t>
            </a:r>
            <a:r>
              <a:rPr lang="en-US" sz="600" kern="0" dirty="0" smtClean="0">
                <a:solidFill>
                  <a:srgbClr val="000000"/>
                </a:solidFill>
                <a:ea typeface="ＭＳ Ｐゴシック" pitchFamily="34" charset="-128"/>
              </a:rPr>
              <a:t>6 </a:t>
            </a:r>
            <a:endParaRPr lang="en-US" sz="600" i="1" kern="0" dirty="0">
              <a:solidFill>
                <a:srgbClr val="000000"/>
              </a:solidFill>
              <a:ea typeface="ＭＳ Ｐゴシック" pitchFamily="34" charset="-128"/>
            </a:endParaRPr>
          </a:p>
        </p:txBody>
      </p:sp>
      <p:sp>
        <p:nvSpPr>
          <p:cNvPr id="73" name="Diamond 72">
            <a:extLst>
              <a:ext uri="{FF2B5EF4-FFF2-40B4-BE49-F238E27FC236}">
                <a16:creationId xmlns:a16="http://schemas.microsoft.com/office/drawing/2014/main" xmlns="" id="{650F2950-62D4-654B-A968-D32695357EDC}"/>
              </a:ext>
            </a:extLst>
          </p:cNvPr>
          <p:cNvSpPr/>
          <p:nvPr/>
        </p:nvSpPr>
        <p:spPr>
          <a:xfrm>
            <a:off x="4347367" y="407368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a:t>
            </a:r>
          </a:p>
        </p:txBody>
      </p:sp>
      <p:sp>
        <p:nvSpPr>
          <p:cNvPr id="74" name="TextBox 73">
            <a:extLst>
              <a:ext uri="{FF2B5EF4-FFF2-40B4-BE49-F238E27FC236}">
                <a16:creationId xmlns:a16="http://schemas.microsoft.com/office/drawing/2014/main" xmlns="" id="{8DE52843-4138-1442-9B64-C4E1D836BDAC}"/>
              </a:ext>
            </a:extLst>
          </p:cNvPr>
          <p:cNvSpPr txBox="1"/>
          <p:nvPr/>
        </p:nvSpPr>
        <p:spPr>
          <a:xfrm>
            <a:off x="4191216" y="3799276"/>
            <a:ext cx="740824" cy="313350"/>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05/10 Initial specification complete </a:t>
            </a:r>
            <a:endParaRPr lang="en-US" sz="600" dirty="0">
              <a:solidFill>
                <a:srgbClr val="000000"/>
              </a:solidFill>
              <a:ea typeface="ＭＳ Ｐゴシック" pitchFamily="34" charset="-128"/>
            </a:endParaRPr>
          </a:p>
        </p:txBody>
      </p:sp>
      <p:sp>
        <p:nvSpPr>
          <p:cNvPr id="75" name="Diamond 74">
            <a:extLst>
              <a:ext uri="{FF2B5EF4-FFF2-40B4-BE49-F238E27FC236}">
                <a16:creationId xmlns:a16="http://schemas.microsoft.com/office/drawing/2014/main" xmlns="" id="{6E5A036B-F95C-6744-85B5-E274245D48BB}"/>
              </a:ext>
            </a:extLst>
          </p:cNvPr>
          <p:cNvSpPr/>
          <p:nvPr/>
        </p:nvSpPr>
        <p:spPr bwMode="auto">
          <a:xfrm>
            <a:off x="3734915" y="2643757"/>
            <a:ext cx="189013" cy="196871"/>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b="1" kern="0" dirty="0" smtClean="0">
                <a:solidFill>
                  <a:srgbClr val="000000"/>
                </a:solidFill>
                <a:ea typeface="ＭＳ Ｐゴシック" pitchFamily="34" charset="-128"/>
              </a:rPr>
              <a:t>C</a:t>
            </a:r>
            <a:endParaRPr lang="en-US" sz="600" b="1" kern="0" dirty="0">
              <a:solidFill>
                <a:srgbClr val="000000"/>
              </a:solidFill>
              <a:ea typeface="ＭＳ Ｐゴシック" pitchFamily="34" charset="-128"/>
            </a:endParaRPr>
          </a:p>
        </p:txBody>
      </p:sp>
      <p:sp>
        <p:nvSpPr>
          <p:cNvPr id="76" name="Diamond 75">
            <a:extLst>
              <a:ext uri="{FF2B5EF4-FFF2-40B4-BE49-F238E27FC236}">
                <a16:creationId xmlns:a16="http://schemas.microsoft.com/office/drawing/2014/main" xmlns="" id="{6E5A036B-F95C-6744-85B5-E274245D48BB}"/>
              </a:ext>
            </a:extLst>
          </p:cNvPr>
          <p:cNvSpPr/>
          <p:nvPr/>
        </p:nvSpPr>
        <p:spPr bwMode="auto">
          <a:xfrm>
            <a:off x="3158851" y="2643757"/>
            <a:ext cx="189013" cy="196871"/>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b="1" kern="0" dirty="0">
                <a:solidFill>
                  <a:srgbClr val="000000"/>
                </a:solidFill>
                <a:ea typeface="ＭＳ Ｐゴシック" pitchFamily="34" charset="-128"/>
              </a:rPr>
              <a:t>C</a:t>
            </a:r>
          </a:p>
        </p:txBody>
      </p:sp>
      <p:sp>
        <p:nvSpPr>
          <p:cNvPr id="77" name="Triangle 123">
            <a:extLst>
              <a:ext uri="{FF2B5EF4-FFF2-40B4-BE49-F238E27FC236}">
                <a16:creationId xmlns:a16="http://schemas.microsoft.com/office/drawing/2014/main" xmlns="" id="{6F9210BC-760F-B640-8FBC-6D5BC3A96AFB}"/>
              </a:ext>
            </a:extLst>
          </p:cNvPr>
          <p:cNvSpPr/>
          <p:nvPr/>
        </p:nvSpPr>
        <p:spPr>
          <a:xfrm>
            <a:off x="6264200" y="1184539"/>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a16="http://schemas.microsoft.com/office/drawing/2014/main" xmlns="" id="{6ECF800B-C755-FD4C-8704-BB42D910CD1F}"/>
              </a:ext>
            </a:extLst>
          </p:cNvPr>
          <p:cNvSpPr txBox="1"/>
          <p:nvPr/>
        </p:nvSpPr>
        <p:spPr>
          <a:xfrm>
            <a:off x="5579105" y="1270612"/>
            <a:ext cx="613087"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07/11 </a:t>
            </a:r>
            <a:r>
              <a:rPr lang="en-US" sz="600" dirty="0">
                <a:solidFill>
                  <a:srgbClr val="000000"/>
                </a:solidFill>
                <a:ea typeface="ＭＳ Ｐゴシック" pitchFamily="34" charset="-128"/>
              </a:rPr>
              <a:t>DCS ChMC</a:t>
            </a:r>
          </a:p>
        </p:txBody>
      </p:sp>
      <p:sp>
        <p:nvSpPr>
          <p:cNvPr id="79" name="Triangle 123">
            <a:extLst>
              <a:ext uri="{FF2B5EF4-FFF2-40B4-BE49-F238E27FC236}">
                <a16:creationId xmlns:a16="http://schemas.microsoft.com/office/drawing/2014/main" xmlns="" id="{6F9210BC-760F-B640-8FBC-6D5BC3A96AFB}"/>
              </a:ext>
            </a:extLst>
          </p:cNvPr>
          <p:cNvSpPr/>
          <p:nvPr/>
        </p:nvSpPr>
        <p:spPr>
          <a:xfrm>
            <a:off x="8225896" y="1189185"/>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a16="http://schemas.microsoft.com/office/drawing/2014/main" xmlns="" id="{6ECF800B-C755-FD4C-8704-BB42D910CD1F}"/>
              </a:ext>
            </a:extLst>
          </p:cNvPr>
          <p:cNvSpPr txBox="1"/>
          <p:nvPr/>
        </p:nvSpPr>
        <p:spPr>
          <a:xfrm>
            <a:off x="7540801" y="1148175"/>
            <a:ext cx="613087"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12/12 </a:t>
            </a:r>
            <a:r>
              <a:rPr lang="en-US" sz="600" dirty="0" smtClean="0">
                <a:solidFill>
                  <a:srgbClr val="000000"/>
                </a:solidFill>
                <a:ea typeface="ＭＳ Ｐゴシック" pitchFamily="34" charset="-128"/>
              </a:rPr>
              <a:t>DSC </a:t>
            </a:r>
            <a:r>
              <a:rPr lang="en-US" sz="600" dirty="0">
                <a:solidFill>
                  <a:srgbClr val="000000"/>
                </a:solidFill>
                <a:ea typeface="ＭＳ Ｐゴシック" pitchFamily="34" charset="-128"/>
              </a:rPr>
              <a:t>ChMC</a:t>
            </a:r>
          </a:p>
        </p:txBody>
      </p:sp>
      <p:sp>
        <p:nvSpPr>
          <p:cNvPr id="81" name="Diamond 80">
            <a:extLst>
              <a:ext uri="{FF2B5EF4-FFF2-40B4-BE49-F238E27FC236}">
                <a16:creationId xmlns:a16="http://schemas.microsoft.com/office/drawing/2014/main" xmlns="" id="{650F2950-62D4-654B-A968-D32695357EDC}"/>
              </a:ext>
            </a:extLst>
          </p:cNvPr>
          <p:cNvSpPr/>
          <p:nvPr/>
        </p:nvSpPr>
        <p:spPr>
          <a:xfrm>
            <a:off x="6075559" y="2127754"/>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 </a:t>
            </a:r>
          </a:p>
        </p:txBody>
      </p:sp>
      <p:cxnSp>
        <p:nvCxnSpPr>
          <p:cNvPr id="82" name="Elbow Connector 81">
            <a:extLst>
              <a:ext uri="{FF2B5EF4-FFF2-40B4-BE49-F238E27FC236}">
                <a16:creationId xmlns:a16="http://schemas.microsoft.com/office/drawing/2014/main" xmlns="" id="{D2B540B9-E456-FD48-BC1D-C0144602AC83}"/>
              </a:ext>
            </a:extLst>
          </p:cNvPr>
          <p:cNvCxnSpPr>
            <a:stCxn id="53" idx="3"/>
            <a:endCxn id="81" idx="1"/>
          </p:cNvCxnSpPr>
          <p:nvPr/>
        </p:nvCxnSpPr>
        <p:spPr bwMode="auto">
          <a:xfrm>
            <a:off x="3648712" y="1845553"/>
            <a:ext cx="2426847" cy="380051"/>
          </a:xfrm>
          <a:prstGeom prst="bentConnector3">
            <a:avLst>
              <a:gd name="adj1" fmla="val 81991"/>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83" name="Elbow Connector 82">
            <a:extLst>
              <a:ext uri="{FF2B5EF4-FFF2-40B4-BE49-F238E27FC236}">
                <a16:creationId xmlns:a16="http://schemas.microsoft.com/office/drawing/2014/main" xmlns="" id="{D2B540B9-E456-FD48-BC1D-C0144602AC83}"/>
              </a:ext>
            </a:extLst>
          </p:cNvPr>
          <p:cNvCxnSpPr>
            <a:stCxn id="54" idx="3"/>
            <a:endCxn id="81" idx="1"/>
          </p:cNvCxnSpPr>
          <p:nvPr/>
        </p:nvCxnSpPr>
        <p:spPr bwMode="auto">
          <a:xfrm>
            <a:off x="4463912" y="2038143"/>
            <a:ext cx="1611647" cy="187461"/>
          </a:xfrm>
          <a:prstGeom prst="bentConnector3">
            <a:avLst>
              <a:gd name="adj1" fmla="val 73551"/>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cxnSp>
        <p:nvCxnSpPr>
          <p:cNvPr id="84" name="Straight Arrow Connector 83"/>
          <p:cNvCxnSpPr>
            <a:stCxn id="55" idx="3"/>
            <a:endCxn id="81" idx="1"/>
          </p:cNvCxnSpPr>
          <p:nvPr/>
        </p:nvCxnSpPr>
        <p:spPr bwMode="auto">
          <a:xfrm flipV="1">
            <a:off x="5277450" y="2225604"/>
            <a:ext cx="798109" cy="5129"/>
          </a:xfrm>
          <a:prstGeom prst="straightConnector1">
            <a:avLst/>
          </a:prstGeom>
          <a:ln>
            <a:prstDash val="dash"/>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2"/>
          </a:lnRef>
          <a:fillRef idx="0">
            <a:schemeClr val="accent2"/>
          </a:fillRef>
          <a:effectRef idx="0">
            <a:schemeClr val="accent2"/>
          </a:effectRef>
          <a:fontRef idx="minor">
            <a:schemeClr val="tx1"/>
          </a:fontRef>
        </p:style>
      </p:cxnSp>
      <p:sp>
        <p:nvSpPr>
          <p:cNvPr id="85" name="Diamond 84">
            <a:extLst>
              <a:ext uri="{FF2B5EF4-FFF2-40B4-BE49-F238E27FC236}">
                <a16:creationId xmlns:a16="http://schemas.microsoft.com/office/drawing/2014/main" xmlns="" id="{650F2950-62D4-654B-A968-D32695357EDC}"/>
              </a:ext>
            </a:extLst>
          </p:cNvPr>
          <p:cNvSpPr/>
          <p:nvPr/>
        </p:nvSpPr>
        <p:spPr>
          <a:xfrm>
            <a:off x="3851921" y="1707654"/>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b="1" kern="0" dirty="0" smtClean="0">
                <a:solidFill>
                  <a:srgbClr val="000000"/>
                </a:solidFill>
                <a:ea typeface="ＭＳ Ｐゴシック" pitchFamily="34" charset="-128"/>
              </a:rPr>
              <a:t>C</a:t>
            </a:r>
            <a:endParaRPr lang="en-US" sz="600" b="1" kern="0" dirty="0">
              <a:solidFill>
                <a:srgbClr val="000000"/>
              </a:solidFill>
              <a:ea typeface="ＭＳ Ｐゴシック" pitchFamily="34" charset="-128"/>
            </a:endParaRPr>
          </a:p>
        </p:txBody>
      </p:sp>
      <p:sp>
        <p:nvSpPr>
          <p:cNvPr id="86" name="TextBox 85">
            <a:extLst>
              <a:ext uri="{FF2B5EF4-FFF2-40B4-BE49-F238E27FC236}">
                <a16:creationId xmlns:a16="http://schemas.microsoft.com/office/drawing/2014/main" xmlns="" id="{8DE52843-4138-1442-9B64-C4E1D836BDAC}"/>
              </a:ext>
            </a:extLst>
          </p:cNvPr>
          <p:cNvSpPr txBox="1"/>
          <p:nvPr/>
        </p:nvSpPr>
        <p:spPr>
          <a:xfrm>
            <a:off x="3923929" y="1563638"/>
            <a:ext cx="720080"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27/08 Sprint 1 Exec Summary </a:t>
            </a:r>
            <a:endParaRPr lang="en-US" sz="600" dirty="0">
              <a:solidFill>
                <a:srgbClr val="000000"/>
              </a:solidFill>
              <a:ea typeface="ＭＳ Ｐゴシック" pitchFamily="34" charset="-128"/>
            </a:endParaRPr>
          </a:p>
        </p:txBody>
      </p:sp>
      <p:sp>
        <p:nvSpPr>
          <p:cNvPr id="87" name="Oval 86"/>
          <p:cNvSpPr>
            <a:spLocks noChangeAspect="1"/>
          </p:cNvSpPr>
          <p:nvPr/>
        </p:nvSpPr>
        <p:spPr bwMode="auto">
          <a:xfrm>
            <a:off x="1132868" y="1644030"/>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GB" sz="600" b="1" dirty="0">
                <a:solidFill>
                  <a:srgbClr val="000000"/>
                </a:solidFill>
              </a:rPr>
              <a:t>C</a:t>
            </a:r>
          </a:p>
        </p:txBody>
      </p:sp>
      <p:sp>
        <p:nvSpPr>
          <p:cNvPr id="88" name="Oval 87"/>
          <p:cNvSpPr>
            <a:spLocks noChangeAspect="1"/>
          </p:cNvSpPr>
          <p:nvPr/>
        </p:nvSpPr>
        <p:spPr bwMode="auto">
          <a:xfrm>
            <a:off x="1907704" y="2283734"/>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GB" sz="600" b="1" dirty="0">
                <a:solidFill>
                  <a:srgbClr val="000000"/>
                </a:solidFill>
              </a:rPr>
              <a:t>C</a:t>
            </a:r>
          </a:p>
        </p:txBody>
      </p:sp>
      <p:sp>
        <p:nvSpPr>
          <p:cNvPr id="89" name="Oval 88"/>
          <p:cNvSpPr>
            <a:spLocks noChangeAspect="1"/>
          </p:cNvSpPr>
          <p:nvPr/>
        </p:nvSpPr>
        <p:spPr bwMode="auto">
          <a:xfrm>
            <a:off x="1547664" y="2787790"/>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GB" sz="600" b="1" dirty="0">
                <a:solidFill>
                  <a:srgbClr val="000000"/>
                </a:solidFill>
              </a:rPr>
              <a:t>C</a:t>
            </a:r>
          </a:p>
        </p:txBody>
      </p:sp>
      <p:sp>
        <p:nvSpPr>
          <p:cNvPr id="90" name="Diamond 89">
            <a:extLst>
              <a:ext uri="{FF2B5EF4-FFF2-40B4-BE49-F238E27FC236}">
                <a16:creationId xmlns:a16="http://schemas.microsoft.com/office/drawing/2014/main" xmlns="" id="{650F2950-62D4-654B-A968-D32695357EDC}"/>
              </a:ext>
            </a:extLst>
          </p:cNvPr>
          <p:cNvSpPr/>
          <p:nvPr/>
        </p:nvSpPr>
        <p:spPr>
          <a:xfrm>
            <a:off x="4716017" y="2566756"/>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a:t>
            </a:r>
            <a:r>
              <a:rPr lang="en-US" sz="600" dirty="0" smtClean="0">
                <a:solidFill>
                  <a:srgbClr val="000000"/>
                </a:solidFill>
              </a:rPr>
              <a:t>C</a:t>
            </a:r>
            <a:endParaRPr lang="en-US" sz="600" dirty="0">
              <a:solidFill>
                <a:srgbClr val="000000"/>
              </a:solidFill>
            </a:endParaRPr>
          </a:p>
        </p:txBody>
      </p:sp>
      <p:sp>
        <p:nvSpPr>
          <p:cNvPr id="91" name="TextBox 90">
            <a:extLst>
              <a:ext uri="{FF2B5EF4-FFF2-40B4-BE49-F238E27FC236}">
                <a16:creationId xmlns:a16="http://schemas.microsoft.com/office/drawing/2014/main" xmlns="" id="{8DE52843-4138-1442-9B64-C4E1D836BDAC}"/>
              </a:ext>
            </a:extLst>
          </p:cNvPr>
          <p:cNvSpPr txBox="1"/>
          <p:nvPr/>
        </p:nvSpPr>
        <p:spPr>
          <a:xfrm>
            <a:off x="4895017" y="2571750"/>
            <a:ext cx="469055" cy="407704"/>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12/10 Publish Industry Data Tree</a:t>
            </a:r>
            <a:endParaRPr lang="en-US" sz="600" dirty="0">
              <a:solidFill>
                <a:srgbClr val="000000"/>
              </a:solidFill>
              <a:ea typeface="ＭＳ Ｐゴシック" pitchFamily="34" charset="-128"/>
            </a:endParaRPr>
          </a:p>
        </p:txBody>
      </p:sp>
      <p:sp>
        <p:nvSpPr>
          <p:cNvPr id="92" name="Oval 91"/>
          <p:cNvSpPr>
            <a:spLocks noChangeAspect="1"/>
          </p:cNvSpPr>
          <p:nvPr/>
        </p:nvSpPr>
        <p:spPr bwMode="auto">
          <a:xfrm>
            <a:off x="1907720" y="307580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GB" sz="600" b="1" dirty="0">
                <a:solidFill>
                  <a:srgbClr val="000000"/>
                </a:solidFill>
              </a:rPr>
              <a:t>C</a:t>
            </a:r>
          </a:p>
        </p:txBody>
      </p:sp>
      <p:sp>
        <p:nvSpPr>
          <p:cNvPr id="93" name="Oval 92"/>
          <p:cNvSpPr>
            <a:spLocks noChangeAspect="1"/>
          </p:cNvSpPr>
          <p:nvPr/>
        </p:nvSpPr>
        <p:spPr bwMode="auto">
          <a:xfrm>
            <a:off x="3563904" y="1707654"/>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GB" sz="600" b="1" dirty="0">
                <a:solidFill>
                  <a:srgbClr val="000000"/>
                </a:solidFill>
              </a:rPr>
              <a:t>C</a:t>
            </a:r>
          </a:p>
        </p:txBody>
      </p:sp>
      <p:sp>
        <p:nvSpPr>
          <p:cNvPr id="94" name="Oval 93"/>
          <p:cNvSpPr>
            <a:spLocks noChangeAspect="1"/>
          </p:cNvSpPr>
          <p:nvPr/>
        </p:nvSpPr>
        <p:spPr bwMode="auto">
          <a:xfrm>
            <a:off x="3419872" y="3795902"/>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GB" sz="600" b="1" dirty="0">
                <a:solidFill>
                  <a:srgbClr val="000000"/>
                </a:solidFill>
              </a:rPr>
              <a:t>C</a:t>
            </a:r>
          </a:p>
        </p:txBody>
      </p:sp>
      <p:sp>
        <p:nvSpPr>
          <p:cNvPr id="95" name="Oval 94"/>
          <p:cNvSpPr>
            <a:spLocks noChangeAspect="1"/>
          </p:cNvSpPr>
          <p:nvPr/>
        </p:nvSpPr>
        <p:spPr bwMode="auto">
          <a:xfrm>
            <a:off x="3995936" y="4227950"/>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GB" sz="600" b="1" dirty="0">
                <a:solidFill>
                  <a:srgbClr val="000000"/>
                </a:solidFill>
              </a:rPr>
              <a:t>C</a:t>
            </a:r>
          </a:p>
        </p:txBody>
      </p:sp>
      <p:sp>
        <p:nvSpPr>
          <p:cNvPr id="96" name="Rounded Rectangle 95">
            <a:extLst>
              <a:ext uri="{FF2B5EF4-FFF2-40B4-BE49-F238E27FC236}">
                <a16:creationId xmlns="" xmlns:a16="http://schemas.microsoft.com/office/drawing/2014/main" id="{C75301D9-18D7-9847-AF33-4CF442A312DB}"/>
              </a:ext>
            </a:extLst>
          </p:cNvPr>
          <p:cNvSpPr/>
          <p:nvPr/>
        </p:nvSpPr>
        <p:spPr bwMode="auto">
          <a:xfrm>
            <a:off x="6109989" y="2979454"/>
            <a:ext cx="1918395" cy="484992"/>
          </a:xfrm>
          <a:prstGeom prst="round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2075" tIns="46038" rIns="92075" bIns="46038" numCol="1" rtlCol="0" anchor="ctr" anchorCtr="0" compatLnSpc="1">
            <a:prstTxWarp prst="textNoShape">
              <a:avLst/>
            </a:prstTxWarp>
          </a:bodyPr>
          <a:lstStyle/>
          <a:p>
            <a:pPr algn="ctr" fontAlgn="base">
              <a:spcBef>
                <a:spcPct val="0"/>
              </a:spcBef>
              <a:spcAft>
                <a:spcPct val="0"/>
              </a:spcAft>
            </a:pPr>
            <a:r>
              <a:rPr lang="en-US" sz="600" dirty="0" smtClean="0">
                <a:solidFill>
                  <a:srgbClr val="000000"/>
                </a:solidFill>
              </a:rPr>
              <a:t>Sprints 4-6 to continue at the same pace and follow directly after the initial sprints to maintain momentum and ensure existing team resources are fully utilised. A 14-day stand-down period applies at any time. </a:t>
            </a:r>
            <a:endParaRPr lang="en-US" sz="600" dirty="0">
              <a:solidFill>
                <a:srgbClr val="000000"/>
              </a:solidFill>
            </a:endParaRPr>
          </a:p>
        </p:txBody>
      </p:sp>
      <p:cxnSp>
        <p:nvCxnSpPr>
          <p:cNvPr id="97" name="Straight Connector 96">
            <a:extLst>
              <a:ext uri="{FF2B5EF4-FFF2-40B4-BE49-F238E27FC236}">
                <a16:creationId xmlns="" xmlns:a16="http://schemas.microsoft.com/office/drawing/2014/main" id="{7697F079-4426-F540-89BD-05FEEB54ABF9}"/>
              </a:ext>
            </a:extLst>
          </p:cNvPr>
          <p:cNvCxnSpPr>
            <a:cxnSpLocks/>
            <a:endCxn id="96" idx="1"/>
          </p:cNvCxnSpPr>
          <p:nvPr/>
        </p:nvCxnSpPr>
        <p:spPr bwMode="auto">
          <a:xfrm>
            <a:off x="5292072" y="2571750"/>
            <a:ext cx="817917" cy="650200"/>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0">
            <a:schemeClr val="accent4"/>
          </a:fillRef>
          <a:effectRef idx="1">
            <a:schemeClr val="accent4"/>
          </a:effectRef>
          <a:fontRef idx="minor">
            <a:schemeClr val="tx1"/>
          </a:fontRef>
        </p:style>
      </p:cxnSp>
      <p:sp>
        <p:nvSpPr>
          <p:cNvPr id="98" name="TextBox 97">
            <a:extLst>
              <a:ext uri="{FF2B5EF4-FFF2-40B4-BE49-F238E27FC236}">
                <a16:creationId xmlns:a16="http://schemas.microsoft.com/office/drawing/2014/main" xmlns="" id="{8DE52843-4138-1442-9B64-C4E1D836BDAC}"/>
              </a:ext>
            </a:extLst>
          </p:cNvPr>
          <p:cNvSpPr txBox="1"/>
          <p:nvPr/>
        </p:nvSpPr>
        <p:spPr>
          <a:xfrm>
            <a:off x="4860032" y="4011910"/>
            <a:ext cx="936104" cy="405683"/>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10/10 </a:t>
            </a:r>
            <a:r>
              <a:rPr lang="en-US" sz="600" dirty="0">
                <a:solidFill>
                  <a:srgbClr val="000000"/>
                </a:solidFill>
                <a:ea typeface="ＭＳ Ｐゴシック" pitchFamily="34" charset="-128"/>
              </a:rPr>
              <a:t>Agree appropriate forum for creation of shipper dashboards</a:t>
            </a:r>
          </a:p>
          <a:p>
            <a:pPr defTabSz="457200" fontAlgn="base">
              <a:spcBef>
                <a:spcPct val="0"/>
              </a:spcBef>
              <a:spcAft>
                <a:spcPct val="0"/>
              </a:spcAft>
            </a:pPr>
            <a:endParaRPr lang="en-US" sz="600" dirty="0">
              <a:solidFill>
                <a:srgbClr val="000000"/>
              </a:solidFill>
              <a:ea typeface="ＭＳ Ｐゴシック" pitchFamily="34" charset="-128"/>
            </a:endParaRPr>
          </a:p>
        </p:txBody>
      </p:sp>
      <p:sp>
        <p:nvSpPr>
          <p:cNvPr id="99" name="Diamond 98">
            <a:extLst>
              <a:ext uri="{FF2B5EF4-FFF2-40B4-BE49-F238E27FC236}">
                <a16:creationId xmlns:a16="http://schemas.microsoft.com/office/drawing/2014/main" xmlns="" id="{650F2950-62D4-654B-A968-D32695357EDC}"/>
              </a:ext>
            </a:extLst>
          </p:cNvPr>
          <p:cNvSpPr/>
          <p:nvPr/>
        </p:nvSpPr>
        <p:spPr>
          <a:xfrm>
            <a:off x="4680024" y="4083918"/>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a:t>
            </a:r>
            <a:r>
              <a:rPr lang="en-US" sz="600" dirty="0" smtClean="0">
                <a:solidFill>
                  <a:srgbClr val="000000"/>
                </a:solidFill>
              </a:rPr>
              <a:t>C</a:t>
            </a:r>
            <a:endParaRPr lang="en-US" sz="600" dirty="0">
              <a:solidFill>
                <a:srgbClr val="000000"/>
              </a:solidFill>
            </a:endParaRPr>
          </a:p>
        </p:txBody>
      </p:sp>
      <p:sp>
        <p:nvSpPr>
          <p:cNvPr id="100" name="Diamond 99">
            <a:extLst>
              <a:ext uri="{FF2B5EF4-FFF2-40B4-BE49-F238E27FC236}">
                <a16:creationId xmlns:a16="http://schemas.microsoft.com/office/drawing/2014/main" xmlns="" id="{650F2950-62D4-654B-A968-D32695357EDC}"/>
              </a:ext>
            </a:extLst>
          </p:cNvPr>
          <p:cNvSpPr/>
          <p:nvPr/>
        </p:nvSpPr>
        <p:spPr>
          <a:xfrm>
            <a:off x="4644008" y="1707654"/>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700" kern="0" dirty="0">
                <a:solidFill>
                  <a:srgbClr val="000000"/>
                </a:solidFill>
                <a:ea typeface="ＭＳ Ｐゴシック" pitchFamily="34" charset="-128"/>
              </a:rPr>
              <a:t>C</a:t>
            </a:r>
          </a:p>
        </p:txBody>
      </p:sp>
      <p:sp>
        <p:nvSpPr>
          <p:cNvPr id="101" name="TextBox 100">
            <a:extLst>
              <a:ext uri="{FF2B5EF4-FFF2-40B4-BE49-F238E27FC236}">
                <a16:creationId xmlns:a16="http://schemas.microsoft.com/office/drawing/2014/main" xmlns="" id="{8DE52843-4138-1442-9B64-C4E1D836BDAC}"/>
              </a:ext>
            </a:extLst>
          </p:cNvPr>
          <p:cNvSpPr txBox="1"/>
          <p:nvPr/>
        </p:nvSpPr>
        <p:spPr>
          <a:xfrm>
            <a:off x="4788024" y="1630652"/>
            <a:ext cx="74209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12/10 Sprint 2 Exec Summary </a:t>
            </a:r>
            <a:endParaRPr lang="en-US" sz="600" dirty="0">
              <a:solidFill>
                <a:srgbClr val="000000"/>
              </a:solidFill>
              <a:ea typeface="ＭＳ Ｐゴシック" pitchFamily="34" charset="-128"/>
            </a:endParaRPr>
          </a:p>
        </p:txBody>
      </p:sp>
      <p:sp>
        <p:nvSpPr>
          <p:cNvPr id="102" name="Triangle 123">
            <a:extLst>
              <a:ext uri="{FF2B5EF4-FFF2-40B4-BE49-F238E27FC236}">
                <a16:creationId xmlns:a16="http://schemas.microsoft.com/office/drawing/2014/main" xmlns="" id="{6F9210BC-760F-B640-8FBC-6D5BC3A96AFB}"/>
              </a:ext>
            </a:extLst>
          </p:cNvPr>
          <p:cNvSpPr/>
          <p:nvPr/>
        </p:nvSpPr>
        <p:spPr>
          <a:xfrm>
            <a:off x="4103960" y="1195647"/>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3" name="TextBox 102">
            <a:extLst>
              <a:ext uri="{FF2B5EF4-FFF2-40B4-BE49-F238E27FC236}">
                <a16:creationId xmlns:a16="http://schemas.microsoft.com/office/drawing/2014/main" xmlns="" id="{6ECF800B-C755-FD4C-8704-BB42D910CD1F}"/>
              </a:ext>
            </a:extLst>
          </p:cNvPr>
          <p:cNvSpPr txBox="1"/>
          <p:nvPr/>
        </p:nvSpPr>
        <p:spPr>
          <a:xfrm>
            <a:off x="3401360" y="1131590"/>
            <a:ext cx="613087" cy="313350"/>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02/10 Extraordinary </a:t>
            </a:r>
            <a:r>
              <a:rPr lang="en-US" sz="600" dirty="0" smtClean="0">
                <a:solidFill>
                  <a:srgbClr val="000000"/>
                </a:solidFill>
                <a:ea typeface="ＭＳ Ｐゴシック" pitchFamily="34" charset="-128"/>
              </a:rPr>
              <a:t>DSC </a:t>
            </a:r>
            <a:r>
              <a:rPr lang="en-US" sz="600" dirty="0">
                <a:solidFill>
                  <a:srgbClr val="000000"/>
                </a:solidFill>
                <a:ea typeface="ＭＳ Ｐゴシック" pitchFamily="34" charset="-128"/>
              </a:rPr>
              <a:t>ChMC</a:t>
            </a:r>
          </a:p>
        </p:txBody>
      </p:sp>
      <p:sp>
        <p:nvSpPr>
          <p:cNvPr id="104" name="Triangle 123">
            <a:extLst>
              <a:ext uri="{FF2B5EF4-FFF2-40B4-BE49-F238E27FC236}">
                <a16:creationId xmlns:a16="http://schemas.microsoft.com/office/drawing/2014/main" xmlns="" id="{6F9210BC-760F-B640-8FBC-6D5BC3A96AFB}"/>
              </a:ext>
            </a:extLst>
          </p:cNvPr>
          <p:cNvSpPr/>
          <p:nvPr/>
        </p:nvSpPr>
        <p:spPr>
          <a:xfrm>
            <a:off x="5041071" y="1172600"/>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5" name="TextBox 104">
            <a:extLst>
              <a:ext uri="{FF2B5EF4-FFF2-40B4-BE49-F238E27FC236}">
                <a16:creationId xmlns:a16="http://schemas.microsoft.com/office/drawing/2014/main" xmlns="" id="{6ECF800B-C755-FD4C-8704-BB42D910CD1F}"/>
              </a:ext>
            </a:extLst>
          </p:cNvPr>
          <p:cNvSpPr txBox="1"/>
          <p:nvPr/>
        </p:nvSpPr>
        <p:spPr>
          <a:xfrm>
            <a:off x="4917036" y="1178280"/>
            <a:ext cx="613087" cy="313350"/>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smtClean="0">
                <a:solidFill>
                  <a:srgbClr val="000000"/>
                </a:solidFill>
                <a:ea typeface="ＭＳ Ｐゴシック" pitchFamily="34" charset="-128"/>
              </a:rPr>
              <a:t>TBC Extraordinary </a:t>
            </a:r>
            <a:r>
              <a:rPr lang="en-US" sz="600" dirty="0" smtClean="0">
                <a:solidFill>
                  <a:srgbClr val="000000"/>
                </a:solidFill>
                <a:ea typeface="ＭＳ Ｐゴシック" pitchFamily="34" charset="-128"/>
              </a:rPr>
              <a:t>DSC </a:t>
            </a:r>
            <a:r>
              <a:rPr lang="en-US" sz="600" dirty="0">
                <a:solidFill>
                  <a:srgbClr val="000000"/>
                </a:solidFill>
                <a:ea typeface="ＭＳ Ｐゴシック" pitchFamily="34" charset="-128"/>
              </a:rPr>
              <a:t>ChMC</a:t>
            </a:r>
          </a:p>
        </p:txBody>
      </p:sp>
      <p:sp>
        <p:nvSpPr>
          <p:cNvPr id="106" name="Diamond 105">
            <a:extLst>
              <a:ext uri="{FF2B5EF4-FFF2-40B4-BE49-F238E27FC236}">
                <a16:creationId xmlns:a16="http://schemas.microsoft.com/office/drawing/2014/main" xmlns="" id="{650F2950-62D4-654B-A968-D32695357EDC}"/>
              </a:ext>
            </a:extLst>
          </p:cNvPr>
          <p:cNvSpPr/>
          <p:nvPr/>
        </p:nvSpPr>
        <p:spPr>
          <a:xfrm>
            <a:off x="5538507" y="1727978"/>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700" kern="0" dirty="0">
                <a:solidFill>
                  <a:srgbClr val="000000"/>
                </a:solidFill>
                <a:ea typeface="ＭＳ Ｐゴシック" pitchFamily="34" charset="-128"/>
              </a:rPr>
              <a:t>C</a:t>
            </a:r>
          </a:p>
        </p:txBody>
      </p:sp>
      <p:sp>
        <p:nvSpPr>
          <p:cNvPr id="107" name="TextBox 106">
            <a:extLst>
              <a:ext uri="{FF2B5EF4-FFF2-40B4-BE49-F238E27FC236}">
                <a16:creationId xmlns:a16="http://schemas.microsoft.com/office/drawing/2014/main" xmlns="" id="{8DE52843-4138-1442-9B64-C4E1D836BDAC}"/>
              </a:ext>
            </a:extLst>
          </p:cNvPr>
          <p:cNvSpPr txBox="1"/>
          <p:nvPr/>
        </p:nvSpPr>
        <p:spPr>
          <a:xfrm>
            <a:off x="5702109" y="1702660"/>
            <a:ext cx="74209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smtClean="0">
                <a:solidFill>
                  <a:srgbClr val="000000"/>
                </a:solidFill>
                <a:ea typeface="ＭＳ Ｐゴシック" pitchFamily="34" charset="-128"/>
              </a:rPr>
              <a:t>25/10 Sprint 2 Exec Summary </a:t>
            </a:r>
            <a:endParaRPr lang="en-US" sz="600" dirty="0">
              <a:solidFill>
                <a:srgbClr val="000000"/>
              </a:solidFill>
              <a:ea typeface="ＭＳ Ｐゴシック" pitchFamily="34" charset="-128"/>
            </a:endParaRPr>
          </a:p>
        </p:txBody>
      </p:sp>
    </p:spTree>
    <p:extLst>
      <p:ext uri="{BB962C8B-B14F-4D97-AF65-F5344CB8AC3E}">
        <p14:creationId xmlns:p14="http://schemas.microsoft.com/office/powerpoint/2010/main" val="3073182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 xmlns:a16="http://schemas.microsoft.com/office/drawing/2014/main" id="{02D4E185-FBF5-3446-B3E1-6F3AB6C27A45}"/>
              </a:ext>
            </a:extLst>
          </p:cNvPr>
          <p:cNvSpPr>
            <a:spLocks noChangeAspect="1" noChangeArrowheads="1"/>
          </p:cNvSpPr>
          <p:nvPr/>
        </p:nvSpPr>
        <p:spPr bwMode="gray">
          <a:xfrm>
            <a:off x="1979712" y="1131910"/>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a16="http://schemas.microsoft.com/office/drawing/2014/main" xmlns="" id="{AB117C66-3576-B549-9507-6BE43690B321}"/>
              </a:ext>
            </a:extLst>
          </p:cNvPr>
          <p:cNvGraphicFramePr>
            <a:graphicFrameLocks noGrp="1"/>
          </p:cNvGraphicFramePr>
          <p:nvPr>
            <p:extLst>
              <p:ext uri="{D42A27DB-BD31-4B8C-83A1-F6EECF244321}">
                <p14:modId xmlns:p14="http://schemas.microsoft.com/office/powerpoint/2010/main" val="2693514062"/>
              </p:ext>
            </p:extLst>
          </p:nvPr>
        </p:nvGraphicFramePr>
        <p:xfrm>
          <a:off x="247134" y="638207"/>
          <a:ext cx="1240410" cy="1637520"/>
        </p:xfrm>
        <a:graphic>
          <a:graphicData uri="http://schemas.openxmlformats.org/drawingml/2006/table">
            <a:tbl>
              <a:tblPr firstRow="1" bandRow="1">
                <a:tableStyleId>{5C22544A-7EE6-4342-B048-85BDC9FD1C3A}</a:tableStyleId>
              </a:tblPr>
              <a:tblGrid>
                <a:gridCol w="620205">
                  <a:extLst>
                    <a:ext uri="{9D8B030D-6E8A-4147-A177-3AD203B41FA5}">
                      <a16:colId xmlns:a16="http://schemas.microsoft.com/office/drawing/2014/main" xmlns="" val="20001"/>
                    </a:ext>
                  </a:extLst>
                </a:gridCol>
                <a:gridCol w="620205">
                  <a:extLst>
                    <a:ext uri="{9D8B030D-6E8A-4147-A177-3AD203B41FA5}">
                      <a16:colId xmlns:a16="http://schemas.microsoft.com/office/drawing/2014/main" xmlns="" val="3698224449"/>
                    </a:ext>
                  </a:extLst>
                </a:gridCol>
              </a:tblGrid>
              <a:tr h="159996">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graphicFrame>
        <p:nvGraphicFramePr>
          <p:cNvPr id="7" name="Table 6">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1288030010"/>
              </p:ext>
            </p:extLst>
          </p:nvPr>
        </p:nvGraphicFramePr>
        <p:xfrm>
          <a:off x="247134" y="2381309"/>
          <a:ext cx="4202558" cy="2015325"/>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xmlns="" val="20000"/>
                    </a:ext>
                  </a:extLst>
                </a:gridCol>
                <a:gridCol w="719455"/>
                <a:gridCol w="648072">
                  <a:extLst>
                    <a:ext uri="{9D8B030D-6E8A-4147-A177-3AD203B41FA5}">
                      <a16:colId xmlns:a16="http://schemas.microsoft.com/office/drawing/2014/main" xmlns="" val="20002"/>
                    </a:ext>
                  </a:extLst>
                </a:gridCol>
                <a:gridCol w="504055">
                  <a:extLst>
                    <a:ext uri="{9D8B030D-6E8A-4147-A177-3AD203B41FA5}">
                      <a16:colId xmlns:a16="http://schemas.microsoft.com/office/drawing/2014/main" xmlns="" val="20003"/>
                    </a:ext>
                  </a:extLst>
                </a:gridCol>
              </a:tblGrid>
              <a:tr h="174508">
                <a:tc>
                  <a:txBody>
                    <a:bodyPr/>
                    <a:lstStyle/>
                    <a:p>
                      <a:pPr algn="ctr" rtl="0" fontAlgn="ctr"/>
                      <a:r>
                        <a:rPr lang="en-GB" sz="800" b="1" i="0" u="none" strike="noStrike" dirty="0" smtClean="0">
                          <a:solidFill>
                            <a:schemeClr val="tx2"/>
                          </a:solidFill>
                          <a:effectLst/>
                          <a:latin typeface="+mj-lt"/>
                        </a:rPr>
                        <a:t>Progress</a:t>
                      </a:r>
                      <a:r>
                        <a:rPr lang="en-GB" sz="800" b="1" i="0" u="none" strike="noStrike" baseline="0" dirty="0" smtClean="0">
                          <a:solidFill>
                            <a:schemeClr val="tx2"/>
                          </a:solidFill>
                          <a:effectLst/>
                          <a:latin typeface="+mj-lt"/>
                        </a:rPr>
                        <a:t> since last month - k</a:t>
                      </a:r>
                      <a:r>
                        <a:rPr lang="en-GB" sz="800" b="1" i="0" u="none" strike="noStrike" dirty="0" smtClean="0">
                          <a:solidFill>
                            <a:schemeClr val="tx2"/>
                          </a:solidFill>
                          <a:effectLst/>
                          <a:latin typeface="+mj-lt"/>
                        </a:rPr>
                        <a:t>ey </a:t>
                      </a:r>
                      <a:r>
                        <a:rPr lang="en-GB" sz="800" b="1" i="0" u="none" strike="noStrike" dirty="0">
                          <a:solidFill>
                            <a:schemeClr val="tx2"/>
                          </a:solidFill>
                          <a:effectLst/>
                          <a:latin typeface="+mj-lt"/>
                        </a:rPr>
                        <a:t>m</a:t>
                      </a:r>
                      <a:r>
                        <a:rPr lang="en-GB" sz="800" b="1" i="0" u="none" strike="noStrike" dirty="0" smtClean="0">
                          <a:solidFill>
                            <a:schemeClr val="tx2"/>
                          </a:solidFill>
                          <a:effectLst/>
                          <a:latin typeface="+mj-lt"/>
                        </a:rPr>
                        <a:t>ilestones</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smtClean="0">
                          <a:solidFill>
                            <a:schemeClr val="tx2"/>
                          </a:solidFill>
                          <a:effectLst/>
                          <a:latin typeface="+mj-lt"/>
                        </a:rPr>
                        <a:t>Workstream</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Proposed dashboard specification complete</a:t>
                      </a:r>
                      <a:endParaRPr lang="en-GB" sz="800" kern="1200" baseline="0" dirty="0" smtClean="0">
                        <a:solidFill>
                          <a:schemeClr val="tx2"/>
                        </a:solidFill>
                        <a:latin typeface="+mn-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Customer</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05/10</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Complete Sprint 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AA + IA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08/10</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panose="020F0502020204030204" pitchFamily="34" charset="0"/>
                          <a:cs typeface="Times New Roman" panose="02020603050405020304" pitchFamily="18" charset="0"/>
                        </a:rPr>
                        <a:t>Sprint 3 Kick off Workshop / Deliverable</a:t>
                      </a:r>
                      <a:r>
                        <a:rPr lang="en-GB" sz="800" kern="1200" baseline="0" dirty="0" smtClean="0">
                          <a:solidFill>
                            <a:schemeClr val="tx2"/>
                          </a:solidFill>
                          <a:latin typeface="+mn-lt"/>
                          <a:ea typeface="Calibri" panose="020F0502020204030204" pitchFamily="34" charset="0"/>
                          <a:cs typeface="Times New Roman" panose="02020603050405020304" pitchFamily="18" charset="0"/>
                        </a:rPr>
                        <a:t> prioritisation</a:t>
                      </a:r>
                      <a:endParaRPr lang="en-GB" sz="800" kern="1200" dirty="0" smtClean="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AA + IA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08/10</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endParaRPr lang="en-GB" sz="800" b="1" i="0" u="none" strike="noStrike" kern="1200" dirty="0" smtClean="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panose="020F0502020204030204" pitchFamily="34" charset="0"/>
                          <a:cs typeface="Times New Roman" panose="02020603050405020304" pitchFamily="18" charset="0"/>
                        </a:rPr>
                        <a:t>Agree</a:t>
                      </a:r>
                      <a:r>
                        <a:rPr lang="en-GB" sz="800" kern="1200" baseline="0" dirty="0" smtClean="0">
                          <a:solidFill>
                            <a:schemeClr val="tx2"/>
                          </a:solidFill>
                          <a:latin typeface="+mn-lt"/>
                          <a:ea typeface="Calibri" panose="020F0502020204030204" pitchFamily="34" charset="0"/>
                          <a:cs typeface="Times New Roman" panose="02020603050405020304" pitchFamily="18" charset="0"/>
                        </a:rPr>
                        <a:t> appropriate forum for creation of shipper dashboards</a:t>
                      </a:r>
                      <a:endParaRPr lang="en-GB" sz="800" kern="1200" dirty="0" smtClean="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Customer</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10/10</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endParaRPr lang="en-GB" sz="800" b="1" i="0" u="none" strike="noStrike" kern="1200" dirty="0" smtClean="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225495">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panose="020F0502020204030204" pitchFamily="34" charset="0"/>
                          <a:cs typeface="Times New Roman" panose="02020603050405020304" pitchFamily="18" charset="0"/>
                        </a:rPr>
                        <a:t>Publish Data Tree</a:t>
                      </a:r>
                      <a:endParaRPr lang="en-GB" sz="800" kern="1200" dirty="0" smtClean="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AA +</a:t>
                      </a:r>
                      <a:r>
                        <a:rPr lang="en-GB" sz="800" kern="1200" baseline="0" dirty="0" smtClean="0">
                          <a:solidFill>
                            <a:schemeClr val="tx2"/>
                          </a:solidFill>
                          <a:latin typeface="+mj-lt"/>
                          <a:ea typeface="Calibri" charset="0"/>
                          <a:cs typeface="Times New Roman" panose="02020603050405020304" pitchFamily="18" charset="0"/>
                        </a:rPr>
                        <a:t> IA</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12/10</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endParaRPr lang="en-GB" sz="800" b="1" i="0" u="none" strike="noStrike" kern="1200" dirty="0">
                        <a:solidFill>
                          <a:srgbClr val="1D3E61"/>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smtClean="0">
                          <a:solidFill>
                            <a:schemeClr val="tx2"/>
                          </a:solidFill>
                          <a:latin typeface="+mj-lt"/>
                          <a:cs typeface="Times New Roman" panose="02020603050405020304" pitchFamily="18" charset="0"/>
                        </a:rPr>
                        <a:t>Publication of Sprint </a:t>
                      </a:r>
                      <a:r>
                        <a:rPr lang="en-US" sz="800" kern="1200" baseline="0" dirty="0" smtClean="0">
                          <a:solidFill>
                            <a:schemeClr val="tx2"/>
                          </a:solidFill>
                          <a:latin typeface="+mj-lt"/>
                          <a:cs typeface="Times New Roman" panose="02020603050405020304" pitchFamily="18" charset="0"/>
                        </a:rPr>
                        <a:t> 2 </a:t>
                      </a:r>
                      <a:r>
                        <a:rPr lang="en-US" sz="800" kern="1200" dirty="0" smtClean="0">
                          <a:solidFill>
                            <a:schemeClr val="tx2"/>
                          </a:solidFill>
                          <a:latin typeface="+mj-lt"/>
                          <a:cs typeface="Times New Roman" panose="02020603050405020304" pitchFamily="18" charset="0"/>
                        </a:rPr>
                        <a:t>Executive </a:t>
                      </a:r>
                      <a:r>
                        <a:rPr lang="en-US" sz="800" kern="1200" dirty="0" smtClean="0">
                          <a:solidFill>
                            <a:schemeClr val="tx2"/>
                          </a:solidFill>
                          <a:latin typeface="+mj-lt"/>
                          <a:cs typeface="Times New Roman" panose="02020603050405020304" pitchFamily="18" charset="0"/>
                        </a:rPr>
                        <a:t>Summary</a:t>
                      </a:r>
                      <a:endParaRPr lang="en-US" sz="800" kern="1200" dirty="0">
                        <a:solidFill>
                          <a:schemeClr val="tx2"/>
                        </a:solidFill>
                        <a:latin typeface="+mj-lt"/>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charset="0"/>
                          <a:cs typeface="Times New Roman" panose="02020603050405020304" pitchFamily="18" charset="0"/>
                        </a:rPr>
                        <a:t>AA +</a:t>
                      </a:r>
                      <a:r>
                        <a:rPr lang="en-GB" sz="800" kern="1200" baseline="0" dirty="0" smtClean="0">
                          <a:solidFill>
                            <a:schemeClr val="tx2"/>
                          </a:solidFill>
                          <a:latin typeface="+mn-lt"/>
                          <a:ea typeface="Calibri" charset="0"/>
                          <a:cs typeface="Times New Roman" panose="02020603050405020304" pitchFamily="18" charset="0"/>
                        </a:rPr>
                        <a:t> IA</a:t>
                      </a:r>
                      <a:endParaRPr lang="en-GB" sz="800" kern="1200" dirty="0" smtClean="0">
                        <a:solidFill>
                          <a:schemeClr val="tx2"/>
                        </a:solidFill>
                        <a:latin typeface="+mn-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12/10</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endParaRPr lang="en-GB" sz="800" b="1" i="0" u="none" strike="noStrike" kern="1200" dirty="0" smtClean="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US" sz="800" kern="1200" dirty="0" smtClean="0">
                          <a:solidFill>
                            <a:schemeClr val="tx2"/>
                          </a:solidFill>
                          <a:latin typeface="+mj-lt"/>
                          <a:cs typeface="Times New Roman" panose="02020603050405020304" pitchFamily="18" charset="0"/>
                        </a:rPr>
                        <a:t>Publication of Sprint 3 Executive Summary </a:t>
                      </a:r>
                      <a:endParaRPr lang="en-US" sz="800" kern="1200" dirty="0">
                        <a:solidFill>
                          <a:schemeClr val="tx2"/>
                        </a:solidFill>
                        <a:latin typeface="+mj-lt"/>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n-lt"/>
                          <a:ea typeface="Calibri" charset="0"/>
                          <a:cs typeface="Times New Roman" panose="02020603050405020304" pitchFamily="18" charset="0"/>
                        </a:rPr>
                        <a:t>AA + IA</a:t>
                      </a:r>
                      <a:endParaRPr lang="en-GB" sz="800" kern="1200" dirty="0" smtClean="0">
                        <a:solidFill>
                          <a:schemeClr val="tx2"/>
                        </a:solidFill>
                        <a:latin typeface="+mn-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dirty="0" smtClean="0">
                          <a:solidFill>
                            <a:schemeClr val="tx2"/>
                          </a:solidFill>
                          <a:latin typeface="+mj-lt"/>
                          <a:ea typeface="Calibri" charset="0"/>
                          <a:cs typeface="Times New Roman" panose="02020603050405020304" pitchFamily="18" charset="0"/>
                        </a:rPr>
                        <a:t>25/10</a:t>
                      </a:r>
                      <a:endParaRPr lang="en-GB" sz="800" kern="120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1D3E61"/>
                          </a:solidFill>
                          <a:effectLst/>
                          <a:latin typeface="+mn-lt"/>
                          <a:ea typeface="+mn-ea"/>
                          <a:cs typeface="+mn-cs"/>
                        </a:rPr>
                        <a:t>C</a:t>
                      </a:r>
                      <a:endParaRPr lang="en-GB" sz="800" b="1" i="0" u="none" strike="noStrike" kern="1200" dirty="0" smtClean="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smtClean="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graphicFrame>
        <p:nvGraphicFramePr>
          <p:cNvPr id="8" name="Table 7">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3024829844"/>
              </p:ext>
            </p:extLst>
          </p:nvPr>
        </p:nvGraphicFramePr>
        <p:xfrm>
          <a:off x="4617911" y="2381308"/>
          <a:ext cx="4202561" cy="1122756"/>
        </p:xfrm>
        <a:graphic>
          <a:graphicData uri="http://schemas.openxmlformats.org/drawingml/2006/table">
            <a:tbl>
              <a:tblPr firstRow="1" bandRow="1">
                <a:tableStyleId>{5C22544A-7EE6-4342-B048-85BDC9FD1C3A}</a:tableStyleId>
              </a:tblPr>
              <a:tblGrid>
                <a:gridCol w="2339613">
                  <a:extLst>
                    <a:ext uri="{9D8B030D-6E8A-4147-A177-3AD203B41FA5}">
                      <a16:colId xmlns:a16="http://schemas.microsoft.com/office/drawing/2014/main" xmlns="" val="20000"/>
                    </a:ext>
                  </a:extLst>
                </a:gridCol>
                <a:gridCol w="710820"/>
                <a:gridCol w="648072">
                  <a:extLst>
                    <a:ext uri="{9D8B030D-6E8A-4147-A177-3AD203B41FA5}">
                      <a16:colId xmlns:a16="http://schemas.microsoft.com/office/drawing/2014/main" xmlns="" val="20002"/>
                    </a:ext>
                  </a:extLst>
                </a:gridCol>
                <a:gridCol w="504056">
                  <a:extLst>
                    <a:ext uri="{9D8B030D-6E8A-4147-A177-3AD203B41FA5}">
                      <a16:colId xmlns:a16="http://schemas.microsoft.com/office/drawing/2014/main" xmlns="" val="20003"/>
                    </a:ext>
                  </a:extLst>
                </a:gridCol>
              </a:tblGrid>
              <a:tr h="139407">
                <a:tc>
                  <a:txBody>
                    <a:bodyPr/>
                    <a:lstStyle/>
                    <a:p>
                      <a:pPr algn="ctr" rtl="0" fontAlgn="ctr"/>
                      <a:r>
                        <a:rPr lang="en-GB" sz="800" b="1" i="0" u="none" strike="noStrike" dirty="0" smtClean="0">
                          <a:solidFill>
                            <a:schemeClr val="tx2"/>
                          </a:solidFill>
                          <a:effectLst/>
                          <a:latin typeface="+mj-lt"/>
                        </a:rPr>
                        <a:t>Priorities for next month – key milestones</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smtClean="0">
                          <a:solidFill>
                            <a:schemeClr val="tx2"/>
                          </a:solidFill>
                          <a:effectLst/>
                          <a:latin typeface="+mj-lt"/>
                        </a:rPr>
                        <a:t>Workstream</a:t>
                      </a:r>
                      <a:endParaRPr lang="en-GB" sz="800" b="1" i="0" u="none" strike="noStrike" dirty="0">
                        <a:solidFill>
                          <a:schemeClr val="tx2"/>
                        </a:solidFill>
                        <a:effectLst/>
                        <a:latin typeface="+mj-lt"/>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200453">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Attend UIG working group - dashboard</a:t>
                      </a:r>
                      <a:endParaRPr lang="en-GB" sz="800" kern="1200" baseline="0" dirty="0" smtClean="0">
                        <a:solidFill>
                          <a:schemeClr val="tx2"/>
                        </a:solidFill>
                        <a:latin typeface="+mn-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IA &amp; AA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31/10</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29402">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Findings report published</a:t>
                      </a:r>
                      <a:endParaRPr lang="en-GB" sz="800" kern="1200" baseline="0" dirty="0" smtClean="0">
                        <a:solidFill>
                          <a:schemeClr val="tx2"/>
                        </a:solidFill>
                        <a:latin typeface="+mn-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IA &amp; AA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08/10</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23158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Publication of Sprint 4 Executive Summary</a:t>
                      </a:r>
                      <a:endParaRPr lang="en-GB" sz="800" kern="1200" dirty="0" smtClean="0">
                        <a:solidFill>
                          <a:schemeClr val="tx2"/>
                        </a:solidFill>
                        <a:latin typeface="+mn-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n-lt"/>
                          <a:ea typeface="Calibri" charset="0"/>
                          <a:cs typeface="Times New Roman" panose="02020603050405020304" pitchFamily="18" charset="0"/>
                        </a:rPr>
                        <a:t>IA &amp; AA</a:t>
                      </a:r>
                      <a:endParaRPr lang="en-GB" sz="800" kern="1200" baseline="0" dirty="0" smtClean="0">
                        <a:solidFill>
                          <a:schemeClr val="tx2"/>
                        </a:solidFill>
                        <a:latin typeface="+mn-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08/10</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r h="32191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panose="020F0502020204030204" pitchFamily="34" charset="0"/>
                          <a:cs typeface="Times New Roman" panose="02020603050405020304" pitchFamily="18" charset="0"/>
                        </a:rPr>
                        <a:t>Publication of Sprint 5 Executive Summary</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IA &amp; AA</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smtClean="0">
                          <a:solidFill>
                            <a:schemeClr val="tx2"/>
                          </a:solidFill>
                          <a:latin typeface="+mj-lt"/>
                          <a:ea typeface="Calibri" charset="0"/>
                          <a:cs typeface="Times New Roman" panose="02020603050405020304" pitchFamily="18" charset="0"/>
                        </a:rPr>
                        <a:t>22/11</a:t>
                      </a:r>
                      <a:endParaRPr lang="en-GB" sz="800" kern="1200" baseline="0" dirty="0">
                        <a:solidFill>
                          <a:schemeClr val="tx2"/>
                        </a:solidFill>
                        <a:latin typeface="+mj-lt"/>
                        <a:ea typeface="Calibri"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smtClean="0">
                          <a:solidFill>
                            <a:srgbClr val="00B050"/>
                          </a:solidFill>
                          <a:effectLst/>
                          <a:latin typeface="+mn-lt"/>
                          <a:ea typeface="+mn-ea"/>
                          <a:cs typeface="+mn-cs"/>
                        </a:rPr>
                        <a:t>G</a:t>
                      </a:r>
                      <a:endParaRPr lang="en-GB" sz="800" b="1" i="0" u="none" strike="noStrike" kern="1200" dirty="0">
                        <a:solidFill>
                          <a:srgbClr val="00B050"/>
                        </a:solidFill>
                        <a:effectLst/>
                        <a:latin typeface="+mn-lt"/>
                        <a:ea typeface="+mn-ea"/>
                        <a:cs typeface="+mn-cs"/>
                      </a:endParaRP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r>
            </a:tbl>
          </a:graphicData>
        </a:graphic>
      </p:graphicFrame>
      <p:sp>
        <p:nvSpPr>
          <p:cNvPr id="9" name="TextBox 8">
            <a:extLst>
              <a:ext uri="{FF2B5EF4-FFF2-40B4-BE49-F238E27FC236}">
                <a16:creationId xmlns:a16="http://schemas.microsoft.com/office/drawing/2014/main" xmlns="" id="{CB52235E-B02C-D446-8E73-FC4656F5C1A2}"/>
              </a:ext>
            </a:extLst>
          </p:cNvPr>
          <p:cNvSpPr txBox="1"/>
          <p:nvPr/>
        </p:nvSpPr>
        <p:spPr>
          <a:xfrm>
            <a:off x="1835696" y="752386"/>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3266882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Sprint </a:t>
            </a:r>
            <a:r>
              <a:rPr lang="en-GB" dirty="0" smtClean="0"/>
              <a:t>3 </a:t>
            </a:r>
            <a:r>
              <a:rPr lang="en-GB" dirty="0"/>
              <a:t>Outcomes And Sprint </a:t>
            </a:r>
            <a:r>
              <a:rPr lang="en-GB" dirty="0" smtClean="0"/>
              <a:t>4 </a:t>
            </a:r>
            <a:r>
              <a:rPr lang="en-GB" dirty="0"/>
              <a:t>Areas Of Investigation</a:t>
            </a:r>
          </a:p>
        </p:txBody>
      </p:sp>
      <p:pic>
        <p:nvPicPr>
          <p:cNvPr id="409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028700"/>
            <a:ext cx="9144000" cy="3086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76944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Sprint 3 Outcomes And Sprint 4 Areas Of Investigation</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843558"/>
            <a:ext cx="8712968" cy="41240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8954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Sprint </a:t>
            </a:r>
            <a:r>
              <a:rPr lang="en-GB" dirty="0" smtClean="0"/>
              <a:t>3 </a:t>
            </a:r>
            <a:r>
              <a:rPr lang="en-GB" dirty="0"/>
              <a:t>Outcomes And Sprint </a:t>
            </a:r>
            <a:r>
              <a:rPr lang="en-GB" dirty="0" smtClean="0"/>
              <a:t>4 </a:t>
            </a:r>
            <a:r>
              <a:rPr lang="en-GB" dirty="0"/>
              <a:t>Areas Of Investigation</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915566"/>
            <a:ext cx="9036497"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3936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Sprint </a:t>
            </a:r>
            <a:r>
              <a:rPr lang="en-GB" dirty="0" smtClean="0"/>
              <a:t>3 </a:t>
            </a:r>
            <a:r>
              <a:rPr lang="en-GB" dirty="0"/>
              <a:t>Outcomes And Sprint </a:t>
            </a:r>
            <a:r>
              <a:rPr lang="en-GB" dirty="0" smtClean="0"/>
              <a:t>4 </a:t>
            </a:r>
            <a:r>
              <a:rPr lang="en-GB" dirty="0"/>
              <a:t>Areas Of Investigation</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47738"/>
            <a:ext cx="9144000" cy="3248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34290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Sprint </a:t>
            </a:r>
            <a:r>
              <a:rPr lang="en-GB" dirty="0" smtClean="0"/>
              <a:t>4 </a:t>
            </a:r>
            <a:r>
              <a:rPr lang="en-GB" dirty="0"/>
              <a:t>Further Areas Of Investigation</a:t>
            </a:r>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949077"/>
            <a:ext cx="7519739" cy="1190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83472927"/>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www.w3.org/XML/1998/namespace"/>
    <ds:schemaRef ds:uri="http://purl.org/dc/dcmitype/"/>
    <ds:schemaRef ds:uri="http://schemas.microsoft.com/office/2006/documentManagement/types"/>
    <ds:schemaRef ds:uri="http://schemas.microsoft.com/office/2006/metadata/properties"/>
    <ds:schemaRef ds:uri="http://schemas.openxmlformats.org/package/2006/metadata/core-properties"/>
    <ds:schemaRef ds:uri="http://schemas.microsoft.com/office/infopath/2007/PartnerControls"/>
    <ds:schemaRef ds:uri="http://purl.org/dc/terms/"/>
    <ds:schemaRef ds:uri="http://purl.org/dc/elements/1.1/"/>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18202</TotalTime>
  <Words>727</Words>
  <Application>Microsoft Office PowerPoint</Application>
  <PresentationFormat>On-screen Show (16:9)</PresentationFormat>
  <Paragraphs>195</Paragraphs>
  <Slides>13</Slides>
  <Notes>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xoserve templates</vt:lpstr>
      <vt:lpstr>UIG Task Force Progress Report</vt:lpstr>
      <vt:lpstr>Background</vt:lpstr>
      <vt:lpstr>Plan on Page</vt:lpstr>
      <vt:lpstr>UIG Task Force: Dashboard</vt:lpstr>
      <vt:lpstr>Sprint 3 Outcomes And Sprint 4 Areas Of Investigation</vt:lpstr>
      <vt:lpstr>Sprint 3 Outcomes And Sprint 4 Areas Of Investigation</vt:lpstr>
      <vt:lpstr>Sprint 3 Outcomes And Sprint 4 Areas Of Investigation</vt:lpstr>
      <vt:lpstr>Sprint 3 Outcomes And Sprint 4 Areas Of Investigation</vt:lpstr>
      <vt:lpstr>Sprint 4 Further Areas Of Investigation</vt:lpstr>
      <vt:lpstr>Sprint 4 Early View of Findings</vt:lpstr>
      <vt:lpstr>Sprint Findings Template</vt:lpstr>
      <vt:lpstr>Shipper Dashboards </vt:lpstr>
      <vt:lpstr>Overview Of Taskforce Funding</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73</cp:revision>
  <dcterms:created xsi:type="dcterms:W3CDTF">2018-09-02T17:12:15Z</dcterms:created>
  <dcterms:modified xsi:type="dcterms:W3CDTF">2018-10-30T14:15:21Z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1227735836</vt:i4>
  </property>
  <property fmtid="{D5CDD505-2E9C-101B-9397-08002B2CF9AE}" pid="3" name="_NewReviewCycle">
    <vt:lpwstr/>
  </property>
  <property fmtid="{D5CDD505-2E9C-101B-9397-08002B2CF9AE}" pid="4" name="_EmailSubject">
    <vt:lpwstr>Meeting Documents - Section 9 XRN4695 UIG Task Force Update - ChMC 7th November</vt:lpwstr>
  </property>
  <property fmtid="{D5CDD505-2E9C-101B-9397-08002B2CF9AE}" pid="5" name="_AuthorEmail">
    <vt:lpwstr>Richard.Johnson@Xoserve.com</vt:lpwstr>
  </property>
  <property fmtid="{D5CDD505-2E9C-101B-9397-08002B2CF9AE}" pid="6" name="_AuthorEmailDisplayName">
    <vt:lpwstr>Johnson, Richard</vt:lpwstr>
  </property>
  <property fmtid="{D5CDD505-2E9C-101B-9397-08002B2CF9AE}" pid="7" name="_PreviousAdHocReviewCycleID">
    <vt:i4>1696637420</vt:i4>
  </property>
  <property fmtid="{D5CDD505-2E9C-101B-9397-08002B2CF9AE}" pid="8" name="ContentTypeId">
    <vt:lpwstr>0x0101006E927B77B7F39148B9CB17AE711C8D35</vt:lpwstr>
  </property>
</Properties>
</file>