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4" r:id="rId5"/>
  </p:sldMasterIdLst>
  <p:notesMasterIdLst>
    <p:notesMasterId r:id="rId17"/>
  </p:notesMasterIdLst>
  <p:handoutMasterIdLst>
    <p:handoutMasterId r:id="rId18"/>
  </p:handoutMasterIdLst>
  <p:sldIdLst>
    <p:sldId id="309" r:id="rId6"/>
    <p:sldId id="350" r:id="rId7"/>
    <p:sldId id="362" r:id="rId8"/>
    <p:sldId id="375" r:id="rId9"/>
    <p:sldId id="377" r:id="rId10"/>
    <p:sldId id="364" r:id="rId11"/>
    <p:sldId id="360" r:id="rId12"/>
    <p:sldId id="378" r:id="rId13"/>
    <p:sldId id="380" r:id="rId14"/>
    <p:sldId id="384" r:id="rId15"/>
    <p:sldId id="372" r:id="rId16"/>
  </p:sldIdLst>
  <p:sldSz cx="9144000" cy="5143500" type="screen16x9"/>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guide id="3" orient="horz" pos="3110">
          <p15:clr>
            <a:srgbClr val="A4A3A4"/>
          </p15:clr>
        </p15:guide>
        <p15:guide id="4" pos="211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Chambers" initials="LC" lastIdx="1" clrIdx="0"/>
  <p:cmAuthor id="1" name="DAJ" initials="DAJ"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D3E61"/>
    <a:srgbClr val="C0C0C0"/>
    <a:srgbClr val="FF9900"/>
    <a:srgbClr val="3E5AA8"/>
    <a:srgbClr val="68AEE0"/>
    <a:srgbClr val="D223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7CAD63-E758-4541-8971-58C857A0CA13}" v="93" dt="2018-08-23T16:23:11.313"/>
    <p1510:client id="{8ADD4109-B0B3-9D43-BB2A-D15041D2EA19}" v="779" dt="2018-08-24T09:44:23.8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92759" autoAdjust="0"/>
  </p:normalViewPr>
  <p:slideViewPr>
    <p:cSldViewPr snapToObjects="1">
      <p:cViewPr>
        <p:scale>
          <a:sx n="100" d="100"/>
          <a:sy n="100" d="100"/>
        </p:scale>
        <p:origin x="-900" y="-7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Objects="1">
      <p:cViewPr varScale="1">
        <p:scale>
          <a:sx n="59" d="100"/>
          <a:sy n="59" d="100"/>
        </p:scale>
        <p:origin x="-1650" y="-90"/>
      </p:cViewPr>
      <p:guideLst>
        <p:guide orient="horz" pos="3144"/>
        <p:guide orient="horz" pos="3127"/>
        <p:guide pos="2164"/>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b Fox" userId="ebef3cba-d37b-4760-8813-b688855b9062" providerId="ADAL" clId="{8ADD4109-B0B3-9D43-BB2A-D15041D2EA19}"/>
    <pc:docChg chg="undo custSel addSld delSld modSld">
      <pc:chgData name="Seb Fox" userId="ebef3cba-d37b-4760-8813-b688855b9062" providerId="ADAL" clId="{8ADD4109-B0B3-9D43-BB2A-D15041D2EA19}" dt="2018-08-24T15:32:37.306" v="6215" actId="20577"/>
      <pc:docMkLst>
        <pc:docMk/>
      </pc:docMkLst>
      <pc:sldChg chg="del">
        <pc:chgData name="Seb Fox" userId="ebef3cba-d37b-4760-8813-b688855b9062" providerId="ADAL" clId="{8ADD4109-B0B3-9D43-BB2A-D15041D2EA19}" dt="2018-08-24T08:38:19.629" v="0" actId="2696"/>
        <pc:sldMkLst>
          <pc:docMk/>
          <pc:sldMk cId="1649722569" sldId="304"/>
        </pc:sldMkLst>
      </pc:sldChg>
      <pc:sldChg chg="addSp delSp modSp modNotesTx">
        <pc:chgData name="Seb Fox" userId="ebef3cba-d37b-4760-8813-b688855b9062" providerId="ADAL" clId="{8ADD4109-B0B3-9D43-BB2A-D15041D2EA19}" dt="2018-08-24T12:01:38.739" v="1790" actId="20577"/>
        <pc:sldMkLst>
          <pc:docMk/>
          <pc:sldMk cId="470974570" sldId="333"/>
        </pc:sldMkLst>
        <pc:spChg chg="add mod">
          <ac:chgData name="Seb Fox" userId="ebef3cba-d37b-4760-8813-b688855b9062" providerId="ADAL" clId="{8ADD4109-B0B3-9D43-BB2A-D15041D2EA19}" dt="2018-08-24T08:59:09.363" v="533" actId="20577"/>
          <ac:spMkLst>
            <pc:docMk/>
            <pc:sldMk cId="470974570" sldId="333"/>
            <ac:spMk id="3" creationId="{C75301D9-18D7-9847-AF33-4CF442A312DB}"/>
          </ac:spMkLst>
        </pc:spChg>
        <pc:spChg chg="del">
          <ac:chgData name="Seb Fox" userId="ebef3cba-d37b-4760-8813-b688855b9062" providerId="ADAL" clId="{8ADD4109-B0B3-9D43-BB2A-D15041D2EA19}" dt="2018-08-24T08:51:38.662" v="194" actId="478"/>
          <ac:spMkLst>
            <pc:docMk/>
            <pc:sldMk cId="470974570" sldId="333"/>
            <ac:spMk id="29" creationId="{650F2950-62D4-654B-A968-D32695357EDC}"/>
          </ac:spMkLst>
        </pc:spChg>
        <pc:spChg chg="del">
          <ac:chgData name="Seb Fox" userId="ebef3cba-d37b-4760-8813-b688855b9062" providerId="ADAL" clId="{8ADD4109-B0B3-9D43-BB2A-D15041D2EA19}" dt="2018-08-24T08:51:38.662" v="194" actId="478"/>
          <ac:spMkLst>
            <pc:docMk/>
            <pc:sldMk cId="470974570" sldId="333"/>
            <ac:spMk id="30" creationId="{8DE52843-4138-1442-9B64-C4E1D836BDAC}"/>
          </ac:spMkLst>
        </pc:spChg>
        <pc:spChg chg="mod">
          <ac:chgData name="Seb Fox" userId="ebef3cba-d37b-4760-8813-b688855b9062" providerId="ADAL" clId="{8ADD4109-B0B3-9D43-BB2A-D15041D2EA19}" dt="2018-08-24T08:51:03.245" v="191" actId="20577"/>
          <ac:spMkLst>
            <pc:docMk/>
            <pc:sldMk cId="470974570" sldId="333"/>
            <ac:spMk id="48" creationId="{8B803917-08C4-B347-AB2A-57446C6406BD}"/>
          </ac:spMkLst>
        </pc:spChg>
        <pc:spChg chg="del">
          <ac:chgData name="Seb Fox" userId="ebef3cba-d37b-4760-8813-b688855b9062" providerId="ADAL" clId="{8ADD4109-B0B3-9D43-BB2A-D15041D2EA19}" dt="2018-08-24T08:50:29.858" v="188" actId="478"/>
          <ac:spMkLst>
            <pc:docMk/>
            <pc:sldMk cId="470974570" sldId="333"/>
            <ac:spMk id="53" creationId="{650F2950-62D4-654B-A968-D32695357EDC}"/>
          </ac:spMkLst>
        </pc:spChg>
        <pc:spChg chg="del">
          <ac:chgData name="Seb Fox" userId="ebef3cba-d37b-4760-8813-b688855b9062" providerId="ADAL" clId="{8ADD4109-B0B3-9D43-BB2A-D15041D2EA19}" dt="2018-08-24T08:50:27.853" v="187" actId="478"/>
          <ac:spMkLst>
            <pc:docMk/>
            <pc:sldMk cId="470974570" sldId="333"/>
            <ac:spMk id="54" creationId="{8DE52843-4138-1442-9B64-C4E1D836BDAC}"/>
          </ac:spMkLst>
        </pc:spChg>
        <pc:spChg chg="del">
          <ac:chgData name="Seb Fox" userId="ebef3cba-d37b-4760-8813-b688855b9062" providerId="ADAL" clId="{8ADD4109-B0B3-9D43-BB2A-D15041D2EA19}" dt="2018-08-24T08:51:27.834" v="192" actId="478"/>
          <ac:spMkLst>
            <pc:docMk/>
            <pc:sldMk cId="470974570" sldId="333"/>
            <ac:spMk id="56" creationId="{8B803917-08C4-B347-AB2A-57446C6406BD}"/>
          </ac:spMkLst>
        </pc:spChg>
        <pc:spChg chg="add del">
          <ac:chgData name="Seb Fox" userId="ebef3cba-d37b-4760-8813-b688855b9062" providerId="ADAL" clId="{8ADD4109-B0B3-9D43-BB2A-D15041D2EA19}" dt="2018-08-24T08:52:01.185" v="197" actId="478"/>
          <ac:spMkLst>
            <pc:docMk/>
            <pc:sldMk cId="470974570" sldId="333"/>
            <ac:spMk id="59" creationId="{F2514A57-EAB8-CB4E-84E6-DF12B07E78FE}"/>
          </ac:spMkLst>
        </pc:spChg>
        <pc:spChg chg="add del">
          <ac:chgData name="Seb Fox" userId="ebef3cba-d37b-4760-8813-b688855b9062" providerId="ADAL" clId="{8ADD4109-B0B3-9D43-BB2A-D15041D2EA19}" dt="2018-08-24T08:52:01.185" v="197" actId="478"/>
          <ac:spMkLst>
            <pc:docMk/>
            <pc:sldMk cId="470974570" sldId="333"/>
            <ac:spMk id="60" creationId="{81E55E02-68A2-C546-9C54-3839D71C3735}"/>
          </ac:spMkLst>
        </pc:spChg>
        <pc:spChg chg="del">
          <ac:chgData name="Seb Fox" userId="ebef3cba-d37b-4760-8813-b688855b9062" providerId="ADAL" clId="{8ADD4109-B0B3-9D43-BB2A-D15041D2EA19}" dt="2018-08-24T08:51:38.662" v="194" actId="478"/>
          <ac:spMkLst>
            <pc:docMk/>
            <pc:sldMk cId="470974570" sldId="333"/>
            <ac:spMk id="63" creationId="{650F2950-62D4-654B-A968-D32695357EDC}"/>
          </ac:spMkLst>
        </pc:spChg>
        <pc:spChg chg="del">
          <ac:chgData name="Seb Fox" userId="ebef3cba-d37b-4760-8813-b688855b9062" providerId="ADAL" clId="{8ADD4109-B0B3-9D43-BB2A-D15041D2EA19}" dt="2018-08-24T08:51:38.662" v="194" actId="478"/>
          <ac:spMkLst>
            <pc:docMk/>
            <pc:sldMk cId="470974570" sldId="333"/>
            <ac:spMk id="64" creationId="{8DE52843-4138-1442-9B64-C4E1D836BDAC}"/>
          </ac:spMkLst>
        </pc:spChg>
        <pc:spChg chg="mod">
          <ac:chgData name="Seb Fox" userId="ebef3cba-d37b-4760-8813-b688855b9062" providerId="ADAL" clId="{8ADD4109-B0B3-9D43-BB2A-D15041D2EA19}" dt="2018-08-24T12:01:38.739" v="1790" actId="20577"/>
          <ac:spMkLst>
            <pc:docMk/>
            <pc:sldMk cId="470974570" sldId="333"/>
            <ac:spMk id="68" creationId="{00000000-0000-0000-0000-000000000000}"/>
          </ac:spMkLst>
        </pc:spChg>
        <pc:spChg chg="add mod">
          <ac:chgData name="Seb Fox" userId="ebef3cba-d37b-4760-8813-b688855b9062" providerId="ADAL" clId="{8ADD4109-B0B3-9D43-BB2A-D15041D2EA19}" dt="2018-08-24T08:54:39.278" v="281" actId="571"/>
          <ac:spMkLst>
            <pc:docMk/>
            <pc:sldMk cId="470974570" sldId="333"/>
            <ac:spMk id="70" creationId="{B48B436C-4BEC-C54C-A472-9FBDA25FE9EE}"/>
          </ac:spMkLst>
        </pc:spChg>
        <pc:cxnChg chg="add mod">
          <ac:chgData name="Seb Fox" userId="ebef3cba-d37b-4760-8813-b688855b9062" providerId="ADAL" clId="{8ADD4109-B0B3-9D43-BB2A-D15041D2EA19}" dt="2018-08-24T08:58:31.116" v="444" actId="14100"/>
          <ac:cxnSpMkLst>
            <pc:docMk/>
            <pc:sldMk cId="470974570" sldId="333"/>
            <ac:cxnSpMk id="6" creationId="{7697F079-4426-F540-89BD-05FEEB54ABF9}"/>
          </ac:cxnSpMkLst>
        </pc:cxnChg>
        <pc:cxnChg chg="del mod">
          <ac:chgData name="Seb Fox" userId="ebef3cba-d37b-4760-8813-b688855b9062" providerId="ADAL" clId="{8ADD4109-B0B3-9D43-BB2A-D15041D2EA19}" dt="2018-08-24T08:51:29.748" v="193" actId="478"/>
          <ac:cxnSpMkLst>
            <pc:docMk/>
            <pc:sldMk cId="470974570" sldId="333"/>
            <ac:cxnSpMk id="57" creationId="{D2B540B9-E456-FD48-BC1D-C0144602AC83}"/>
          </ac:cxnSpMkLst>
        </pc:cxnChg>
      </pc:sldChg>
      <pc:sldChg chg="modSp">
        <pc:chgData name="Seb Fox" userId="ebef3cba-d37b-4760-8813-b688855b9062" providerId="ADAL" clId="{8ADD4109-B0B3-9D43-BB2A-D15041D2EA19}" dt="2018-08-24T12:02:28.755" v="1890" actId="20577"/>
        <pc:sldMkLst>
          <pc:docMk/>
          <pc:sldMk cId="1836958619" sldId="335"/>
        </pc:sldMkLst>
        <pc:spChg chg="mod">
          <ac:chgData name="Seb Fox" userId="ebef3cba-d37b-4760-8813-b688855b9062" providerId="ADAL" clId="{8ADD4109-B0B3-9D43-BB2A-D15041D2EA19}" dt="2018-08-24T12:02:28.755" v="1890" actId="20577"/>
          <ac:spMkLst>
            <pc:docMk/>
            <pc:sldMk cId="1836958619" sldId="335"/>
            <ac:spMk id="5" creationId="{00000000-0000-0000-0000-000000000000}"/>
          </ac:spMkLst>
        </pc:spChg>
      </pc:sldChg>
      <pc:sldChg chg="addSp delSp modSp modNotesTx">
        <pc:chgData name="Seb Fox" userId="ebef3cba-d37b-4760-8813-b688855b9062" providerId="ADAL" clId="{8ADD4109-B0B3-9D43-BB2A-D15041D2EA19}" dt="2018-08-24T15:32:19.466" v="6212" actId="20577"/>
        <pc:sldMkLst>
          <pc:docMk/>
          <pc:sldMk cId="1284602823" sldId="337"/>
        </pc:sldMkLst>
        <pc:spChg chg="mod">
          <ac:chgData name="Seb Fox" userId="ebef3cba-d37b-4760-8813-b688855b9062" providerId="ADAL" clId="{8ADD4109-B0B3-9D43-BB2A-D15041D2EA19}" dt="2018-08-24T14:29:38.921" v="3174" actId="20577"/>
          <ac:spMkLst>
            <pc:docMk/>
            <pc:sldMk cId="1284602823" sldId="337"/>
            <ac:spMk id="2" creationId="{00000000-0000-0000-0000-000000000000}"/>
          </ac:spMkLst>
        </pc:spChg>
        <pc:spChg chg="del">
          <ac:chgData name="Seb Fox" userId="ebef3cba-d37b-4760-8813-b688855b9062" providerId="ADAL" clId="{8ADD4109-B0B3-9D43-BB2A-D15041D2EA19}" dt="2018-08-24T14:13:57.533" v="2835" actId="478"/>
          <ac:spMkLst>
            <pc:docMk/>
            <pc:sldMk cId="1284602823" sldId="337"/>
            <ac:spMk id="3" creationId="{00000000-0000-0000-0000-000000000000}"/>
          </ac:spMkLst>
        </pc:spChg>
        <pc:spChg chg="del mod">
          <ac:chgData name="Seb Fox" userId="ebef3cba-d37b-4760-8813-b688855b9062" providerId="ADAL" clId="{8ADD4109-B0B3-9D43-BB2A-D15041D2EA19}" dt="2018-08-24T14:47:24.070" v="4780" actId="478"/>
          <ac:spMkLst>
            <pc:docMk/>
            <pc:sldMk cId="1284602823" sldId="337"/>
            <ac:spMk id="4" creationId="{00000000-0000-0000-0000-000000000000}"/>
          </ac:spMkLst>
        </pc:spChg>
        <pc:spChg chg="add del mod">
          <ac:chgData name="Seb Fox" userId="ebef3cba-d37b-4760-8813-b688855b9062" providerId="ADAL" clId="{8ADD4109-B0B3-9D43-BB2A-D15041D2EA19}" dt="2018-08-24T14:17:45.238" v="2898" actId="478"/>
          <ac:spMkLst>
            <pc:docMk/>
            <pc:sldMk cId="1284602823" sldId="337"/>
            <ac:spMk id="6" creationId="{96C6DE35-6017-1240-8D22-1A9DEFBF7FAD}"/>
          </ac:spMkLst>
        </pc:spChg>
        <pc:spChg chg="add del mod">
          <ac:chgData name="Seb Fox" userId="ebef3cba-d37b-4760-8813-b688855b9062" providerId="ADAL" clId="{8ADD4109-B0B3-9D43-BB2A-D15041D2EA19}" dt="2018-08-24T14:24:41.667" v="3030" actId="478"/>
          <ac:spMkLst>
            <pc:docMk/>
            <pc:sldMk cId="1284602823" sldId="337"/>
            <ac:spMk id="7" creationId="{072DE8B9-C884-B840-B5C8-164A9D829A90}"/>
          </ac:spMkLst>
        </pc:spChg>
        <pc:spChg chg="add del mod">
          <ac:chgData name="Seb Fox" userId="ebef3cba-d37b-4760-8813-b688855b9062" providerId="ADAL" clId="{8ADD4109-B0B3-9D43-BB2A-D15041D2EA19}" dt="2018-08-24T14:24:41.667" v="3030" actId="478"/>
          <ac:spMkLst>
            <pc:docMk/>
            <pc:sldMk cId="1284602823" sldId="337"/>
            <ac:spMk id="8" creationId="{64E32246-15A8-524B-A65D-2D6C79D02CC0}"/>
          </ac:spMkLst>
        </pc:spChg>
        <pc:spChg chg="add del mod">
          <ac:chgData name="Seb Fox" userId="ebef3cba-d37b-4760-8813-b688855b9062" providerId="ADAL" clId="{8ADD4109-B0B3-9D43-BB2A-D15041D2EA19}" dt="2018-08-24T14:24:41.667" v="3030" actId="478"/>
          <ac:spMkLst>
            <pc:docMk/>
            <pc:sldMk cId="1284602823" sldId="337"/>
            <ac:spMk id="9" creationId="{A4DEC5E3-EBD0-904E-A611-97B97211C429}"/>
          </ac:spMkLst>
        </pc:spChg>
        <pc:spChg chg="add del mod">
          <ac:chgData name="Seb Fox" userId="ebef3cba-d37b-4760-8813-b688855b9062" providerId="ADAL" clId="{8ADD4109-B0B3-9D43-BB2A-D15041D2EA19}" dt="2018-08-24T14:24:41.667" v="3030" actId="478"/>
          <ac:spMkLst>
            <pc:docMk/>
            <pc:sldMk cId="1284602823" sldId="337"/>
            <ac:spMk id="10" creationId="{DE1AECB0-5300-CB40-948E-6E8109F1E1B9}"/>
          </ac:spMkLst>
        </pc:spChg>
        <pc:spChg chg="add del mod">
          <ac:chgData name="Seb Fox" userId="ebef3cba-d37b-4760-8813-b688855b9062" providerId="ADAL" clId="{8ADD4109-B0B3-9D43-BB2A-D15041D2EA19}" dt="2018-08-24T14:24:41.667" v="3030" actId="478"/>
          <ac:spMkLst>
            <pc:docMk/>
            <pc:sldMk cId="1284602823" sldId="337"/>
            <ac:spMk id="11" creationId="{B4687524-2EDC-B445-AFC5-391CEFA1B03B}"/>
          </ac:spMkLst>
        </pc:spChg>
        <pc:spChg chg="add del mod">
          <ac:chgData name="Seb Fox" userId="ebef3cba-d37b-4760-8813-b688855b9062" providerId="ADAL" clId="{8ADD4109-B0B3-9D43-BB2A-D15041D2EA19}" dt="2018-08-24T14:17:48.279" v="2900" actId="478"/>
          <ac:spMkLst>
            <pc:docMk/>
            <pc:sldMk cId="1284602823" sldId="337"/>
            <ac:spMk id="13" creationId="{F011A512-8183-C74D-83F4-0FD1CFF7EFF1}"/>
          </ac:spMkLst>
        </pc:spChg>
        <pc:spChg chg="add del mod">
          <ac:chgData name="Seb Fox" userId="ebef3cba-d37b-4760-8813-b688855b9062" providerId="ADAL" clId="{8ADD4109-B0B3-9D43-BB2A-D15041D2EA19}" dt="2018-08-24T14:24:41.667" v="3030" actId="478"/>
          <ac:spMkLst>
            <pc:docMk/>
            <pc:sldMk cId="1284602823" sldId="337"/>
            <ac:spMk id="26" creationId="{D6EAB01F-7668-5F4C-AD6B-894EC4E85CE9}"/>
          </ac:spMkLst>
        </pc:spChg>
        <pc:spChg chg="add del mod">
          <ac:chgData name="Seb Fox" userId="ebef3cba-d37b-4760-8813-b688855b9062" providerId="ADAL" clId="{8ADD4109-B0B3-9D43-BB2A-D15041D2EA19}" dt="2018-08-24T14:24:41.667" v="3030" actId="478"/>
          <ac:spMkLst>
            <pc:docMk/>
            <pc:sldMk cId="1284602823" sldId="337"/>
            <ac:spMk id="27" creationId="{960486F5-6519-6442-9466-F80052D5B87B}"/>
          </ac:spMkLst>
        </pc:spChg>
        <pc:spChg chg="add del mod">
          <ac:chgData name="Seb Fox" userId="ebef3cba-d37b-4760-8813-b688855b9062" providerId="ADAL" clId="{8ADD4109-B0B3-9D43-BB2A-D15041D2EA19}" dt="2018-08-24T14:24:41.667" v="3030" actId="478"/>
          <ac:spMkLst>
            <pc:docMk/>
            <pc:sldMk cId="1284602823" sldId="337"/>
            <ac:spMk id="28" creationId="{1B3B33DF-5194-594A-9D39-7AFCA3363148}"/>
          </ac:spMkLst>
        </pc:spChg>
        <pc:spChg chg="add del mod">
          <ac:chgData name="Seb Fox" userId="ebef3cba-d37b-4760-8813-b688855b9062" providerId="ADAL" clId="{8ADD4109-B0B3-9D43-BB2A-D15041D2EA19}" dt="2018-08-24T14:24:41.667" v="3030" actId="478"/>
          <ac:spMkLst>
            <pc:docMk/>
            <pc:sldMk cId="1284602823" sldId="337"/>
            <ac:spMk id="29" creationId="{001B444C-72A6-FB4D-84A3-1CB4ABCDB77F}"/>
          </ac:spMkLst>
        </pc:spChg>
        <pc:spChg chg="add del mod">
          <ac:chgData name="Seb Fox" userId="ebef3cba-d37b-4760-8813-b688855b9062" providerId="ADAL" clId="{8ADD4109-B0B3-9D43-BB2A-D15041D2EA19}" dt="2018-08-24T14:24:41.667" v="3030" actId="478"/>
          <ac:spMkLst>
            <pc:docMk/>
            <pc:sldMk cId="1284602823" sldId="337"/>
            <ac:spMk id="30" creationId="{621D4990-2F72-B742-A647-741A0D2E8128}"/>
          </ac:spMkLst>
        </pc:spChg>
        <pc:spChg chg="add del mod">
          <ac:chgData name="Seb Fox" userId="ebef3cba-d37b-4760-8813-b688855b9062" providerId="ADAL" clId="{8ADD4109-B0B3-9D43-BB2A-D15041D2EA19}" dt="2018-08-24T14:24:41.667" v="3030" actId="478"/>
          <ac:spMkLst>
            <pc:docMk/>
            <pc:sldMk cId="1284602823" sldId="337"/>
            <ac:spMk id="31" creationId="{96F69B39-477E-874B-A3CF-29D854335B46}"/>
          </ac:spMkLst>
        </pc:spChg>
        <pc:spChg chg="add del mod">
          <ac:chgData name="Seb Fox" userId="ebef3cba-d37b-4760-8813-b688855b9062" providerId="ADAL" clId="{8ADD4109-B0B3-9D43-BB2A-D15041D2EA19}" dt="2018-08-24T14:24:41.667" v="3030" actId="478"/>
          <ac:spMkLst>
            <pc:docMk/>
            <pc:sldMk cId="1284602823" sldId="337"/>
            <ac:spMk id="32" creationId="{3B79CDF0-DE83-554D-B99E-6F14946FD633}"/>
          </ac:spMkLst>
        </pc:spChg>
        <pc:spChg chg="add del mod">
          <ac:chgData name="Seb Fox" userId="ebef3cba-d37b-4760-8813-b688855b9062" providerId="ADAL" clId="{8ADD4109-B0B3-9D43-BB2A-D15041D2EA19}" dt="2018-08-24T14:24:41.667" v="3030" actId="478"/>
          <ac:spMkLst>
            <pc:docMk/>
            <pc:sldMk cId="1284602823" sldId="337"/>
            <ac:spMk id="37" creationId="{18EDEBC6-31A9-914A-86F7-254641746BA3}"/>
          </ac:spMkLst>
        </pc:spChg>
        <pc:spChg chg="add mod">
          <ac:chgData name="Seb Fox" userId="ebef3cba-d37b-4760-8813-b688855b9062" providerId="ADAL" clId="{8ADD4109-B0B3-9D43-BB2A-D15041D2EA19}" dt="2018-08-24T15:08:15.210" v="5496" actId="20577"/>
          <ac:spMkLst>
            <pc:docMk/>
            <pc:sldMk cId="1284602823" sldId="337"/>
            <ac:spMk id="38" creationId="{811BAD30-C116-5B49-B67F-70B3830DFC03}"/>
          </ac:spMkLst>
        </pc:spChg>
        <pc:spChg chg="add del">
          <ac:chgData name="Seb Fox" userId="ebef3cba-d37b-4760-8813-b688855b9062" providerId="ADAL" clId="{8ADD4109-B0B3-9D43-BB2A-D15041D2EA19}" dt="2018-08-24T14:44:38.299" v="4600" actId="20577"/>
          <ac:spMkLst>
            <pc:docMk/>
            <pc:sldMk cId="1284602823" sldId="337"/>
            <ac:spMk id="39" creationId="{A947A30F-CF35-FB42-A2C6-1968C11E9F39}"/>
          </ac:spMkLst>
        </pc:spChg>
        <pc:spChg chg="add mod">
          <ac:chgData name="Seb Fox" userId="ebef3cba-d37b-4760-8813-b688855b9062" providerId="ADAL" clId="{8ADD4109-B0B3-9D43-BB2A-D15041D2EA19}" dt="2018-08-24T15:11:06.922" v="5649" actId="1076"/>
          <ac:spMkLst>
            <pc:docMk/>
            <pc:sldMk cId="1284602823" sldId="337"/>
            <ac:spMk id="40" creationId="{194F6C47-6CF4-5D44-A19F-CA1042872774}"/>
          </ac:spMkLst>
        </pc:spChg>
        <pc:spChg chg="add mod">
          <ac:chgData name="Seb Fox" userId="ebef3cba-d37b-4760-8813-b688855b9062" providerId="ADAL" clId="{8ADD4109-B0B3-9D43-BB2A-D15041D2EA19}" dt="2018-08-24T14:54:02.336" v="5250" actId="1036"/>
          <ac:spMkLst>
            <pc:docMk/>
            <pc:sldMk cId="1284602823" sldId="337"/>
            <ac:spMk id="41" creationId="{245EB79C-220F-4C4D-9BE3-9B7FDF7806FB}"/>
          </ac:spMkLst>
        </pc:spChg>
        <pc:spChg chg="add mod">
          <ac:chgData name="Seb Fox" userId="ebef3cba-d37b-4760-8813-b688855b9062" providerId="ADAL" clId="{8ADD4109-B0B3-9D43-BB2A-D15041D2EA19}" dt="2018-08-24T14:54:02.336" v="5250" actId="1036"/>
          <ac:spMkLst>
            <pc:docMk/>
            <pc:sldMk cId="1284602823" sldId="337"/>
            <ac:spMk id="42" creationId="{FB726E40-E6F9-484E-BCC6-5EEB320B228B}"/>
          </ac:spMkLst>
        </pc:spChg>
        <pc:spChg chg="add mod">
          <ac:chgData name="Seb Fox" userId="ebef3cba-d37b-4760-8813-b688855b9062" providerId="ADAL" clId="{8ADD4109-B0B3-9D43-BB2A-D15041D2EA19}" dt="2018-08-24T14:54:02.336" v="5250" actId="1036"/>
          <ac:spMkLst>
            <pc:docMk/>
            <pc:sldMk cId="1284602823" sldId="337"/>
            <ac:spMk id="43" creationId="{A00783DB-B863-AD4F-AF56-B78B9153661E}"/>
          </ac:spMkLst>
        </pc:spChg>
        <pc:spChg chg="add mod">
          <ac:chgData name="Seb Fox" userId="ebef3cba-d37b-4760-8813-b688855b9062" providerId="ADAL" clId="{8ADD4109-B0B3-9D43-BB2A-D15041D2EA19}" dt="2018-08-24T14:54:02.336" v="5250" actId="1036"/>
          <ac:spMkLst>
            <pc:docMk/>
            <pc:sldMk cId="1284602823" sldId="337"/>
            <ac:spMk id="44" creationId="{6BEE9F9F-BB9D-B442-81C7-21F9FA9223D4}"/>
          </ac:spMkLst>
        </pc:spChg>
        <pc:spChg chg="add mod">
          <ac:chgData name="Seb Fox" userId="ebef3cba-d37b-4760-8813-b688855b9062" providerId="ADAL" clId="{8ADD4109-B0B3-9D43-BB2A-D15041D2EA19}" dt="2018-08-24T14:54:02.336" v="5250" actId="1036"/>
          <ac:spMkLst>
            <pc:docMk/>
            <pc:sldMk cId="1284602823" sldId="337"/>
            <ac:spMk id="45" creationId="{2E55AB55-6C46-A94E-BA76-3DB29BB014D3}"/>
          </ac:spMkLst>
        </pc:spChg>
        <pc:spChg chg="add mod">
          <ac:chgData name="Seb Fox" userId="ebef3cba-d37b-4760-8813-b688855b9062" providerId="ADAL" clId="{8ADD4109-B0B3-9D43-BB2A-D15041D2EA19}" dt="2018-08-24T14:54:22.939" v="5252" actId="14100"/>
          <ac:spMkLst>
            <pc:docMk/>
            <pc:sldMk cId="1284602823" sldId="337"/>
            <ac:spMk id="50" creationId="{2E73D4C9-7D97-3645-B3C0-110CA989967A}"/>
          </ac:spMkLst>
        </pc:spChg>
        <pc:spChg chg="add mod">
          <ac:chgData name="Seb Fox" userId="ebef3cba-d37b-4760-8813-b688855b9062" providerId="ADAL" clId="{8ADD4109-B0B3-9D43-BB2A-D15041D2EA19}" dt="2018-08-24T15:05:51" v="5470" actId="20577"/>
          <ac:spMkLst>
            <pc:docMk/>
            <pc:sldMk cId="1284602823" sldId="337"/>
            <ac:spMk id="55" creationId="{61D208FD-DBDA-5C4F-AE42-C26B0E4B59C6}"/>
          </ac:spMkLst>
        </pc:spChg>
        <pc:spChg chg="add del mod">
          <ac:chgData name="Seb Fox" userId="ebef3cba-d37b-4760-8813-b688855b9062" providerId="ADAL" clId="{8ADD4109-B0B3-9D43-BB2A-D15041D2EA19}" dt="2018-08-24T14:58:17.566" v="5255" actId="478"/>
          <ac:spMkLst>
            <pc:docMk/>
            <pc:sldMk cId="1284602823" sldId="337"/>
            <ac:spMk id="56" creationId="{3DD22CA0-6FF8-6A46-BFFF-A5D67B93484C}"/>
          </ac:spMkLst>
        </pc:spChg>
        <pc:spChg chg="add del mod">
          <ac:chgData name="Seb Fox" userId="ebef3cba-d37b-4760-8813-b688855b9062" providerId="ADAL" clId="{8ADD4109-B0B3-9D43-BB2A-D15041D2EA19}" dt="2018-08-24T14:58:17.566" v="5255" actId="478"/>
          <ac:spMkLst>
            <pc:docMk/>
            <pc:sldMk cId="1284602823" sldId="337"/>
            <ac:spMk id="57" creationId="{69641911-6C0D-5E42-AF68-A52DDBB3A179}"/>
          </ac:spMkLst>
        </pc:spChg>
        <pc:spChg chg="add del mod">
          <ac:chgData name="Seb Fox" userId="ebef3cba-d37b-4760-8813-b688855b9062" providerId="ADAL" clId="{8ADD4109-B0B3-9D43-BB2A-D15041D2EA19}" dt="2018-08-24T14:58:17.566" v="5255" actId="478"/>
          <ac:spMkLst>
            <pc:docMk/>
            <pc:sldMk cId="1284602823" sldId="337"/>
            <ac:spMk id="58" creationId="{20BF9991-9C1A-4843-BDFA-DA1152F45D14}"/>
          </ac:spMkLst>
        </pc:spChg>
        <pc:spChg chg="add del mod">
          <ac:chgData name="Seb Fox" userId="ebef3cba-d37b-4760-8813-b688855b9062" providerId="ADAL" clId="{8ADD4109-B0B3-9D43-BB2A-D15041D2EA19}" dt="2018-08-24T14:58:17.566" v="5255" actId="478"/>
          <ac:spMkLst>
            <pc:docMk/>
            <pc:sldMk cId="1284602823" sldId="337"/>
            <ac:spMk id="59" creationId="{7D1572F1-ACFE-224A-9DC3-918EB3025E79}"/>
          </ac:spMkLst>
        </pc:spChg>
        <pc:spChg chg="add mod">
          <ac:chgData name="Seb Fox" userId="ebef3cba-d37b-4760-8813-b688855b9062" providerId="ADAL" clId="{8ADD4109-B0B3-9D43-BB2A-D15041D2EA19}" dt="2018-08-24T14:54:42.493" v="5254" actId="1076"/>
          <ac:spMkLst>
            <pc:docMk/>
            <pc:sldMk cId="1284602823" sldId="337"/>
            <ac:spMk id="64" creationId="{EA4C9772-4764-C547-AD6A-658A8615CBCA}"/>
          </ac:spMkLst>
        </pc:spChg>
        <pc:spChg chg="add">
          <ac:chgData name="Seb Fox" userId="ebef3cba-d37b-4760-8813-b688855b9062" providerId="ADAL" clId="{8ADD4109-B0B3-9D43-BB2A-D15041D2EA19}" dt="2018-08-24T14:58:46.171" v="5265" actId="20577"/>
          <ac:spMkLst>
            <pc:docMk/>
            <pc:sldMk cId="1284602823" sldId="337"/>
            <ac:spMk id="65" creationId="{EACAA017-C3E9-7448-A17F-F6D497301B9B}"/>
          </ac:spMkLst>
        </pc:spChg>
        <pc:spChg chg="add mod">
          <ac:chgData name="Seb Fox" userId="ebef3cba-d37b-4760-8813-b688855b9062" providerId="ADAL" clId="{8ADD4109-B0B3-9D43-BB2A-D15041D2EA19}" dt="2018-08-24T15:00:04.275" v="5298" actId="208"/>
          <ac:spMkLst>
            <pc:docMk/>
            <pc:sldMk cId="1284602823" sldId="337"/>
            <ac:spMk id="66" creationId="{C06CAE12-6F7E-1F4A-98AD-E1EF39347E83}"/>
          </ac:spMkLst>
        </pc:spChg>
        <pc:spChg chg="add del mod">
          <ac:chgData name="Seb Fox" userId="ebef3cba-d37b-4760-8813-b688855b9062" providerId="ADAL" clId="{8ADD4109-B0B3-9D43-BB2A-D15041D2EA19}" dt="2018-08-24T14:59:16.210" v="5284" actId="478"/>
          <ac:spMkLst>
            <pc:docMk/>
            <pc:sldMk cId="1284602823" sldId="337"/>
            <ac:spMk id="67" creationId="{25E13689-E440-7449-9874-FE765A27E468}"/>
          </ac:spMkLst>
        </pc:spChg>
        <pc:spChg chg="add del mod">
          <ac:chgData name="Seb Fox" userId="ebef3cba-d37b-4760-8813-b688855b9062" providerId="ADAL" clId="{8ADD4109-B0B3-9D43-BB2A-D15041D2EA19}" dt="2018-08-24T14:59:13.803" v="5283" actId="478"/>
          <ac:spMkLst>
            <pc:docMk/>
            <pc:sldMk cId="1284602823" sldId="337"/>
            <ac:spMk id="68" creationId="{2E6D2549-5507-0743-90D1-F44A333C56B8}"/>
          </ac:spMkLst>
        </pc:spChg>
        <pc:spChg chg="add del">
          <ac:chgData name="Seb Fox" userId="ebef3cba-d37b-4760-8813-b688855b9062" providerId="ADAL" clId="{8ADD4109-B0B3-9D43-BB2A-D15041D2EA19}" dt="2018-08-24T14:58:54.448" v="5274" actId="478"/>
          <ac:spMkLst>
            <pc:docMk/>
            <pc:sldMk cId="1284602823" sldId="337"/>
            <ac:spMk id="69" creationId="{07CE1A77-91E6-E045-8C40-D54359D13382}"/>
          </ac:spMkLst>
        </pc:spChg>
        <pc:spChg chg="add del">
          <ac:chgData name="Seb Fox" userId="ebef3cba-d37b-4760-8813-b688855b9062" providerId="ADAL" clId="{8ADD4109-B0B3-9D43-BB2A-D15041D2EA19}" dt="2018-08-24T14:58:53.216" v="5273" actId="478"/>
          <ac:spMkLst>
            <pc:docMk/>
            <pc:sldMk cId="1284602823" sldId="337"/>
            <ac:spMk id="70" creationId="{7A874313-F0F2-824E-A644-E0E9E27499C7}"/>
          </ac:spMkLst>
        </pc:spChg>
        <pc:spChg chg="add del">
          <ac:chgData name="Seb Fox" userId="ebef3cba-d37b-4760-8813-b688855b9062" providerId="ADAL" clId="{8ADD4109-B0B3-9D43-BB2A-D15041D2EA19}" dt="2018-08-24T14:58:51.295" v="5272" actId="478"/>
          <ac:spMkLst>
            <pc:docMk/>
            <pc:sldMk cId="1284602823" sldId="337"/>
            <ac:spMk id="71" creationId="{7A2F6D8F-C050-D343-BD08-0EB1C031F5C9}"/>
          </ac:spMkLst>
        </pc:spChg>
        <pc:spChg chg="add mod">
          <ac:chgData name="Seb Fox" userId="ebef3cba-d37b-4760-8813-b688855b9062" providerId="ADAL" clId="{8ADD4109-B0B3-9D43-BB2A-D15041D2EA19}" dt="2018-08-24T15:00:12.617" v="5299" actId="207"/>
          <ac:spMkLst>
            <pc:docMk/>
            <pc:sldMk cId="1284602823" sldId="337"/>
            <ac:spMk id="72" creationId="{E7F50CDE-60E4-4D46-8EF8-85B731E40581}"/>
          </ac:spMkLst>
        </pc:spChg>
        <pc:spChg chg="add mod">
          <ac:chgData name="Seb Fox" userId="ebef3cba-d37b-4760-8813-b688855b9062" providerId="ADAL" clId="{8ADD4109-B0B3-9D43-BB2A-D15041D2EA19}" dt="2018-08-24T15:00:55.038" v="5314" actId="1038"/>
          <ac:spMkLst>
            <pc:docMk/>
            <pc:sldMk cId="1284602823" sldId="337"/>
            <ac:spMk id="73" creationId="{E1D8FECF-2100-5142-9915-C2B4C0CBC120}"/>
          </ac:spMkLst>
        </pc:spChg>
        <pc:spChg chg="add mod">
          <ac:chgData name="Seb Fox" userId="ebef3cba-d37b-4760-8813-b688855b9062" providerId="ADAL" clId="{8ADD4109-B0B3-9D43-BB2A-D15041D2EA19}" dt="2018-08-24T15:01:05.825" v="5326" actId="1037"/>
          <ac:spMkLst>
            <pc:docMk/>
            <pc:sldMk cId="1284602823" sldId="337"/>
            <ac:spMk id="74" creationId="{95B2E7E3-FBAA-7042-9621-6EE9CEBAD94D}"/>
          </ac:spMkLst>
        </pc:spChg>
        <pc:spChg chg="add mod">
          <ac:chgData name="Seb Fox" userId="ebef3cba-d37b-4760-8813-b688855b9062" providerId="ADAL" clId="{8ADD4109-B0B3-9D43-BB2A-D15041D2EA19}" dt="2018-08-24T15:01:05.825" v="5326" actId="1037"/>
          <ac:spMkLst>
            <pc:docMk/>
            <pc:sldMk cId="1284602823" sldId="337"/>
            <ac:spMk id="75" creationId="{549CD4B2-F3AE-0544-B5D9-A0B208D722DD}"/>
          </ac:spMkLst>
        </pc:spChg>
        <pc:spChg chg="add mod">
          <ac:chgData name="Seb Fox" userId="ebef3cba-d37b-4760-8813-b688855b9062" providerId="ADAL" clId="{8ADD4109-B0B3-9D43-BB2A-D15041D2EA19}" dt="2018-08-24T15:01:05.825" v="5326" actId="1037"/>
          <ac:spMkLst>
            <pc:docMk/>
            <pc:sldMk cId="1284602823" sldId="337"/>
            <ac:spMk id="76" creationId="{C74DD11E-C2E4-E64B-9617-5640C0E07880}"/>
          </ac:spMkLst>
        </pc:spChg>
        <pc:spChg chg="add mod">
          <ac:chgData name="Seb Fox" userId="ebef3cba-d37b-4760-8813-b688855b9062" providerId="ADAL" clId="{8ADD4109-B0B3-9D43-BB2A-D15041D2EA19}" dt="2018-08-24T15:01:05.825" v="5326" actId="1037"/>
          <ac:spMkLst>
            <pc:docMk/>
            <pc:sldMk cId="1284602823" sldId="337"/>
            <ac:spMk id="77" creationId="{6129F912-AA9F-F848-AEDB-C14436F144B4}"/>
          </ac:spMkLst>
        </pc:spChg>
        <pc:spChg chg="add mod">
          <ac:chgData name="Seb Fox" userId="ebef3cba-d37b-4760-8813-b688855b9062" providerId="ADAL" clId="{8ADD4109-B0B3-9D43-BB2A-D15041D2EA19}" dt="2018-08-24T15:05:57.358" v="5479" actId="20577"/>
          <ac:spMkLst>
            <pc:docMk/>
            <pc:sldMk cId="1284602823" sldId="337"/>
            <ac:spMk id="78" creationId="{C0D08770-E86A-874E-BA16-9C89CF044AF6}"/>
          </ac:spMkLst>
        </pc:spChg>
        <pc:spChg chg="add mod">
          <ac:chgData name="Seb Fox" userId="ebef3cba-d37b-4760-8813-b688855b9062" providerId="ADAL" clId="{8ADD4109-B0B3-9D43-BB2A-D15041D2EA19}" dt="2018-08-24T15:01:11.947" v="5341" actId="1036"/>
          <ac:spMkLst>
            <pc:docMk/>
            <pc:sldMk cId="1284602823" sldId="337"/>
            <ac:spMk id="79" creationId="{F7C16AED-257B-B849-A475-81303A66BB4F}"/>
          </ac:spMkLst>
        </pc:spChg>
        <pc:spChg chg="add mod">
          <ac:chgData name="Seb Fox" userId="ebef3cba-d37b-4760-8813-b688855b9062" providerId="ADAL" clId="{8ADD4109-B0B3-9D43-BB2A-D15041D2EA19}" dt="2018-08-24T15:01:11.947" v="5341" actId="1036"/>
          <ac:spMkLst>
            <pc:docMk/>
            <pc:sldMk cId="1284602823" sldId="337"/>
            <ac:spMk id="80" creationId="{6D903E80-5D4B-DD4A-90C9-54708CAE4116}"/>
          </ac:spMkLst>
        </pc:spChg>
        <pc:spChg chg="add mod">
          <ac:chgData name="Seb Fox" userId="ebef3cba-d37b-4760-8813-b688855b9062" providerId="ADAL" clId="{8ADD4109-B0B3-9D43-BB2A-D15041D2EA19}" dt="2018-08-24T15:01:11.947" v="5341" actId="1036"/>
          <ac:spMkLst>
            <pc:docMk/>
            <pc:sldMk cId="1284602823" sldId="337"/>
            <ac:spMk id="81" creationId="{5CC3D468-3604-C543-B205-A418A392711C}"/>
          </ac:spMkLst>
        </pc:spChg>
        <pc:spChg chg="add mod">
          <ac:chgData name="Seb Fox" userId="ebef3cba-d37b-4760-8813-b688855b9062" providerId="ADAL" clId="{8ADD4109-B0B3-9D43-BB2A-D15041D2EA19}" dt="2018-08-24T15:01:11.947" v="5341" actId="1036"/>
          <ac:spMkLst>
            <pc:docMk/>
            <pc:sldMk cId="1284602823" sldId="337"/>
            <ac:spMk id="82" creationId="{9041F593-C4DE-E946-B570-BD874D9F9303}"/>
          </ac:spMkLst>
        </pc:spChg>
        <pc:spChg chg="add mod">
          <ac:chgData name="Seb Fox" userId="ebef3cba-d37b-4760-8813-b688855b9062" providerId="ADAL" clId="{8ADD4109-B0B3-9D43-BB2A-D15041D2EA19}" dt="2018-08-24T15:06:06.822" v="5488" actId="20577"/>
          <ac:spMkLst>
            <pc:docMk/>
            <pc:sldMk cId="1284602823" sldId="337"/>
            <ac:spMk id="83" creationId="{91B1A1CA-DC75-7843-8CD3-F228CF99BF1D}"/>
          </ac:spMkLst>
        </pc:spChg>
        <pc:spChg chg="add mod">
          <ac:chgData name="Seb Fox" userId="ebef3cba-d37b-4760-8813-b688855b9062" providerId="ADAL" clId="{8ADD4109-B0B3-9D43-BB2A-D15041D2EA19}" dt="2018-08-24T15:03:42.825" v="5385" actId="1038"/>
          <ac:spMkLst>
            <pc:docMk/>
            <pc:sldMk cId="1284602823" sldId="337"/>
            <ac:spMk id="94" creationId="{6FE54FF8-4DB6-2649-8D32-AC1E6FC40287}"/>
          </ac:spMkLst>
        </pc:spChg>
        <pc:spChg chg="add mod">
          <ac:chgData name="Seb Fox" userId="ebef3cba-d37b-4760-8813-b688855b9062" providerId="ADAL" clId="{8ADD4109-B0B3-9D43-BB2A-D15041D2EA19}" dt="2018-08-24T15:04:04.578" v="5458" actId="1038"/>
          <ac:spMkLst>
            <pc:docMk/>
            <pc:sldMk cId="1284602823" sldId="337"/>
            <ac:spMk id="95" creationId="{3B078787-CD40-2D43-92F8-437FB8247E8F}"/>
          </ac:spMkLst>
        </pc:spChg>
        <pc:spChg chg="add mod">
          <ac:chgData name="Seb Fox" userId="ebef3cba-d37b-4760-8813-b688855b9062" providerId="ADAL" clId="{8ADD4109-B0B3-9D43-BB2A-D15041D2EA19}" dt="2018-08-24T15:16:02.179" v="6120" actId="14100"/>
          <ac:spMkLst>
            <pc:docMk/>
            <pc:sldMk cId="1284602823" sldId="337"/>
            <ac:spMk id="96" creationId="{17DBA892-9191-D843-BC72-97F573BED5EB}"/>
          </ac:spMkLst>
        </pc:spChg>
        <pc:spChg chg="add mod">
          <ac:chgData name="Seb Fox" userId="ebef3cba-d37b-4760-8813-b688855b9062" providerId="ADAL" clId="{8ADD4109-B0B3-9D43-BB2A-D15041D2EA19}" dt="2018-08-24T15:16:02.179" v="6120" actId="14100"/>
          <ac:spMkLst>
            <pc:docMk/>
            <pc:sldMk cId="1284602823" sldId="337"/>
            <ac:spMk id="97" creationId="{B21085F5-7369-5346-8908-385D3B5932D3}"/>
          </ac:spMkLst>
        </pc:spChg>
        <pc:spChg chg="add mod">
          <ac:chgData name="Seb Fox" userId="ebef3cba-d37b-4760-8813-b688855b9062" providerId="ADAL" clId="{8ADD4109-B0B3-9D43-BB2A-D15041D2EA19}" dt="2018-08-24T15:16:53.121" v="6166" actId="20577"/>
          <ac:spMkLst>
            <pc:docMk/>
            <pc:sldMk cId="1284602823" sldId="337"/>
            <ac:spMk id="98" creationId="{1954D479-588E-3441-8E17-54D3A9A8473C}"/>
          </ac:spMkLst>
        </pc:spChg>
        <pc:cxnChg chg="add del mod">
          <ac:chgData name="Seb Fox" userId="ebef3cba-d37b-4760-8813-b688855b9062" providerId="ADAL" clId="{8ADD4109-B0B3-9D43-BB2A-D15041D2EA19}" dt="2018-08-24T14:24:41.667" v="3030" actId="478"/>
          <ac:cxnSpMkLst>
            <pc:docMk/>
            <pc:sldMk cId="1284602823" sldId="337"/>
            <ac:cxnSpMk id="15" creationId="{3321B2CB-260F-8D40-B0B9-376363B561BD}"/>
          </ac:cxnSpMkLst>
        </pc:cxnChg>
        <pc:cxnChg chg="add del mod">
          <ac:chgData name="Seb Fox" userId="ebef3cba-d37b-4760-8813-b688855b9062" providerId="ADAL" clId="{8ADD4109-B0B3-9D43-BB2A-D15041D2EA19}" dt="2018-08-24T14:24:41.667" v="3030" actId="478"/>
          <ac:cxnSpMkLst>
            <pc:docMk/>
            <pc:sldMk cId="1284602823" sldId="337"/>
            <ac:cxnSpMk id="17" creationId="{63B8455D-306F-B241-9359-3DA682445474}"/>
          </ac:cxnSpMkLst>
        </pc:cxnChg>
        <pc:cxnChg chg="add del mod">
          <ac:chgData name="Seb Fox" userId="ebef3cba-d37b-4760-8813-b688855b9062" providerId="ADAL" clId="{8ADD4109-B0B3-9D43-BB2A-D15041D2EA19}" dt="2018-08-24T14:24:41.667" v="3030" actId="478"/>
          <ac:cxnSpMkLst>
            <pc:docMk/>
            <pc:sldMk cId="1284602823" sldId="337"/>
            <ac:cxnSpMk id="20" creationId="{B3A19E98-C595-414C-B7CE-FE4B8B84E81A}"/>
          </ac:cxnSpMkLst>
        </pc:cxnChg>
        <pc:cxnChg chg="add del mod">
          <ac:chgData name="Seb Fox" userId="ebef3cba-d37b-4760-8813-b688855b9062" providerId="ADAL" clId="{8ADD4109-B0B3-9D43-BB2A-D15041D2EA19}" dt="2018-08-24T14:24:41.667" v="3030" actId="478"/>
          <ac:cxnSpMkLst>
            <pc:docMk/>
            <pc:sldMk cId="1284602823" sldId="337"/>
            <ac:cxnSpMk id="23" creationId="{073BBBD3-ED48-4B48-983B-DB2A991F6B7B}"/>
          </ac:cxnSpMkLst>
        </pc:cxnChg>
        <pc:cxnChg chg="add del mod">
          <ac:chgData name="Seb Fox" userId="ebef3cba-d37b-4760-8813-b688855b9062" providerId="ADAL" clId="{8ADD4109-B0B3-9D43-BB2A-D15041D2EA19}" dt="2018-08-24T14:24:41.667" v="3030" actId="478"/>
          <ac:cxnSpMkLst>
            <pc:docMk/>
            <pc:sldMk cId="1284602823" sldId="337"/>
            <ac:cxnSpMk id="33" creationId="{B7EA1846-4637-1C44-BEC4-4B79A752F038}"/>
          </ac:cxnSpMkLst>
        </pc:cxnChg>
        <pc:cxnChg chg="add del mod">
          <ac:chgData name="Seb Fox" userId="ebef3cba-d37b-4760-8813-b688855b9062" providerId="ADAL" clId="{8ADD4109-B0B3-9D43-BB2A-D15041D2EA19}" dt="2018-08-24T14:24:41.667" v="3030" actId="478"/>
          <ac:cxnSpMkLst>
            <pc:docMk/>
            <pc:sldMk cId="1284602823" sldId="337"/>
            <ac:cxnSpMk id="34" creationId="{D0F8BAD8-DEAC-4A48-83DC-3CD353B16403}"/>
          </ac:cxnSpMkLst>
        </pc:cxnChg>
        <pc:cxnChg chg="add del mod">
          <ac:chgData name="Seb Fox" userId="ebef3cba-d37b-4760-8813-b688855b9062" providerId="ADAL" clId="{8ADD4109-B0B3-9D43-BB2A-D15041D2EA19}" dt="2018-08-24T14:24:41.667" v="3030" actId="478"/>
          <ac:cxnSpMkLst>
            <pc:docMk/>
            <pc:sldMk cId="1284602823" sldId="337"/>
            <ac:cxnSpMk id="35" creationId="{1DD1AE50-F735-FE4C-B6BB-B5AAE89C9D59}"/>
          </ac:cxnSpMkLst>
        </pc:cxnChg>
        <pc:cxnChg chg="add del mod">
          <ac:chgData name="Seb Fox" userId="ebef3cba-d37b-4760-8813-b688855b9062" providerId="ADAL" clId="{8ADD4109-B0B3-9D43-BB2A-D15041D2EA19}" dt="2018-08-24T14:24:41.667" v="3030" actId="478"/>
          <ac:cxnSpMkLst>
            <pc:docMk/>
            <pc:sldMk cId="1284602823" sldId="337"/>
            <ac:cxnSpMk id="36" creationId="{A1C0D5F1-C7EA-7C4B-860D-08D46479841E}"/>
          </ac:cxnSpMkLst>
        </pc:cxnChg>
        <pc:cxnChg chg="add mod">
          <ac:chgData name="Seb Fox" userId="ebef3cba-d37b-4760-8813-b688855b9062" providerId="ADAL" clId="{8ADD4109-B0B3-9D43-BB2A-D15041D2EA19}" dt="2018-08-24T14:54:02.336" v="5250" actId="1036"/>
          <ac:cxnSpMkLst>
            <pc:docMk/>
            <pc:sldMk cId="1284602823" sldId="337"/>
            <ac:cxnSpMk id="46" creationId="{CB64712E-9030-BC49-9750-39261A5B7A2A}"/>
          </ac:cxnSpMkLst>
        </pc:cxnChg>
        <pc:cxnChg chg="add mod">
          <ac:chgData name="Seb Fox" userId="ebef3cba-d37b-4760-8813-b688855b9062" providerId="ADAL" clId="{8ADD4109-B0B3-9D43-BB2A-D15041D2EA19}" dt="2018-08-24T14:54:02.336" v="5250" actId="1036"/>
          <ac:cxnSpMkLst>
            <pc:docMk/>
            <pc:sldMk cId="1284602823" sldId="337"/>
            <ac:cxnSpMk id="47" creationId="{47408ADB-AB63-844A-9CA8-DD599DC6C202}"/>
          </ac:cxnSpMkLst>
        </pc:cxnChg>
        <pc:cxnChg chg="add mod">
          <ac:chgData name="Seb Fox" userId="ebef3cba-d37b-4760-8813-b688855b9062" providerId="ADAL" clId="{8ADD4109-B0B3-9D43-BB2A-D15041D2EA19}" dt="2018-08-24T14:54:02.336" v="5250" actId="1036"/>
          <ac:cxnSpMkLst>
            <pc:docMk/>
            <pc:sldMk cId="1284602823" sldId="337"/>
            <ac:cxnSpMk id="48" creationId="{99A6F909-70BB-DA4F-8C60-82E30C151A11}"/>
          </ac:cxnSpMkLst>
        </pc:cxnChg>
        <pc:cxnChg chg="add mod">
          <ac:chgData name="Seb Fox" userId="ebef3cba-d37b-4760-8813-b688855b9062" providerId="ADAL" clId="{8ADD4109-B0B3-9D43-BB2A-D15041D2EA19}" dt="2018-08-24T14:54:02.336" v="5250" actId="1036"/>
          <ac:cxnSpMkLst>
            <pc:docMk/>
            <pc:sldMk cId="1284602823" sldId="337"/>
            <ac:cxnSpMk id="49" creationId="{24D1C2A3-09CB-1F46-BE20-5DC631E06930}"/>
          </ac:cxnSpMkLst>
        </pc:cxnChg>
        <pc:cxnChg chg="add del mod">
          <ac:chgData name="Seb Fox" userId="ebef3cba-d37b-4760-8813-b688855b9062" providerId="ADAL" clId="{8ADD4109-B0B3-9D43-BB2A-D15041D2EA19}" dt="2018-08-24T14:58:29.557" v="5257" actId="478"/>
          <ac:cxnSpMkLst>
            <pc:docMk/>
            <pc:sldMk cId="1284602823" sldId="337"/>
            <ac:cxnSpMk id="60" creationId="{B4B87532-B2AA-0C41-876F-04CA3756C994}"/>
          </ac:cxnSpMkLst>
        </pc:cxnChg>
        <pc:cxnChg chg="add del mod">
          <ac:chgData name="Seb Fox" userId="ebef3cba-d37b-4760-8813-b688855b9062" providerId="ADAL" clId="{8ADD4109-B0B3-9D43-BB2A-D15041D2EA19}" dt="2018-08-24T14:58:29.557" v="5257" actId="478"/>
          <ac:cxnSpMkLst>
            <pc:docMk/>
            <pc:sldMk cId="1284602823" sldId="337"/>
            <ac:cxnSpMk id="61" creationId="{C898EBC3-2ED1-F44E-99B7-0C77A594AF42}"/>
          </ac:cxnSpMkLst>
        </pc:cxnChg>
        <pc:cxnChg chg="add del mod">
          <ac:chgData name="Seb Fox" userId="ebef3cba-d37b-4760-8813-b688855b9062" providerId="ADAL" clId="{8ADD4109-B0B3-9D43-BB2A-D15041D2EA19}" dt="2018-08-24T14:58:29.557" v="5257" actId="478"/>
          <ac:cxnSpMkLst>
            <pc:docMk/>
            <pc:sldMk cId="1284602823" sldId="337"/>
            <ac:cxnSpMk id="62" creationId="{81941120-349F-0D49-8C56-98C1E850F383}"/>
          </ac:cxnSpMkLst>
        </pc:cxnChg>
        <pc:cxnChg chg="add del mod">
          <ac:chgData name="Seb Fox" userId="ebef3cba-d37b-4760-8813-b688855b9062" providerId="ADAL" clId="{8ADD4109-B0B3-9D43-BB2A-D15041D2EA19}" dt="2018-08-24T14:58:29.557" v="5257" actId="478"/>
          <ac:cxnSpMkLst>
            <pc:docMk/>
            <pc:sldMk cId="1284602823" sldId="337"/>
            <ac:cxnSpMk id="63" creationId="{F719CBE2-09A3-B546-B10B-CCBEBDC19AD9}"/>
          </ac:cxnSpMkLst>
        </pc:cxnChg>
        <pc:cxnChg chg="add mod">
          <ac:chgData name="Seb Fox" userId="ebef3cba-d37b-4760-8813-b688855b9062" providerId="ADAL" clId="{8ADD4109-B0B3-9D43-BB2A-D15041D2EA19}" dt="2018-08-24T15:05:30.605" v="5459" actId="692"/>
          <ac:cxnSpMkLst>
            <pc:docMk/>
            <pc:sldMk cId="1284602823" sldId="337"/>
            <ac:cxnSpMk id="85" creationId="{FC30ED4F-0C4D-A343-BE2C-B39917C0DF31}"/>
          </ac:cxnSpMkLst>
        </pc:cxnChg>
        <pc:cxnChg chg="add mod">
          <ac:chgData name="Seb Fox" userId="ebef3cba-d37b-4760-8813-b688855b9062" providerId="ADAL" clId="{8ADD4109-B0B3-9D43-BB2A-D15041D2EA19}" dt="2018-08-24T15:05:30.605" v="5459" actId="692"/>
          <ac:cxnSpMkLst>
            <pc:docMk/>
            <pc:sldMk cId="1284602823" sldId="337"/>
            <ac:cxnSpMk id="87" creationId="{DAA6CA06-3D11-9241-A903-37232FEA0B0B}"/>
          </ac:cxnSpMkLst>
        </pc:cxnChg>
        <pc:cxnChg chg="add mod">
          <ac:chgData name="Seb Fox" userId="ebef3cba-d37b-4760-8813-b688855b9062" providerId="ADAL" clId="{8ADD4109-B0B3-9D43-BB2A-D15041D2EA19}" dt="2018-08-24T15:05:30.605" v="5459" actId="692"/>
          <ac:cxnSpMkLst>
            <pc:docMk/>
            <pc:sldMk cId="1284602823" sldId="337"/>
            <ac:cxnSpMk id="89" creationId="{4E80271B-3A8C-F84E-8B53-764D40255A07}"/>
          </ac:cxnSpMkLst>
        </pc:cxnChg>
        <pc:cxnChg chg="add mod">
          <ac:chgData name="Seb Fox" userId="ebef3cba-d37b-4760-8813-b688855b9062" providerId="ADAL" clId="{8ADD4109-B0B3-9D43-BB2A-D15041D2EA19}" dt="2018-08-24T15:05:30.605" v="5459" actId="692"/>
          <ac:cxnSpMkLst>
            <pc:docMk/>
            <pc:sldMk cId="1284602823" sldId="337"/>
            <ac:cxnSpMk id="91" creationId="{6966E229-143B-1F4F-9B8D-E19A87F146F9}"/>
          </ac:cxnSpMkLst>
        </pc:cxnChg>
        <pc:cxnChg chg="add mod">
          <ac:chgData name="Seb Fox" userId="ebef3cba-d37b-4760-8813-b688855b9062" providerId="ADAL" clId="{8ADD4109-B0B3-9D43-BB2A-D15041D2EA19}" dt="2018-08-24T15:05:30.605" v="5459" actId="692"/>
          <ac:cxnSpMkLst>
            <pc:docMk/>
            <pc:sldMk cId="1284602823" sldId="337"/>
            <ac:cxnSpMk id="93" creationId="{30C0CA2D-4C42-BE49-A7FB-FC8968325E8C}"/>
          </ac:cxnSpMkLst>
        </pc:cxnChg>
      </pc:sldChg>
      <pc:sldChg chg="modNotesTx">
        <pc:chgData name="Seb Fox" userId="ebef3cba-d37b-4760-8813-b688855b9062" providerId="ADAL" clId="{8ADD4109-B0B3-9D43-BB2A-D15041D2EA19}" dt="2018-08-24T15:32:23.667" v="6213" actId="20577"/>
        <pc:sldMkLst>
          <pc:docMk/>
          <pc:sldMk cId="3978998072" sldId="339"/>
        </pc:sldMkLst>
      </pc:sldChg>
      <pc:sldChg chg="addSp modSp modNotesTx">
        <pc:chgData name="Seb Fox" userId="ebef3cba-d37b-4760-8813-b688855b9062" providerId="ADAL" clId="{8ADD4109-B0B3-9D43-BB2A-D15041D2EA19}" dt="2018-08-24T15:32:14.449" v="6211" actId="20577"/>
        <pc:sldMkLst>
          <pc:docMk/>
          <pc:sldMk cId="124619238" sldId="340"/>
        </pc:sldMkLst>
        <pc:spChg chg="mod">
          <ac:chgData name="Seb Fox" userId="ebef3cba-d37b-4760-8813-b688855b9062" providerId="ADAL" clId="{8ADD4109-B0B3-9D43-BB2A-D15041D2EA19}" dt="2018-08-24T15:31:52.294" v="6209" actId="20577"/>
          <ac:spMkLst>
            <pc:docMk/>
            <pc:sldMk cId="124619238" sldId="340"/>
            <ac:spMk id="2" creationId="{00000000-0000-0000-0000-000000000000}"/>
          </ac:spMkLst>
        </pc:spChg>
        <pc:spChg chg="add mod">
          <ac:chgData name="Seb Fox" userId="ebef3cba-d37b-4760-8813-b688855b9062" providerId="ADAL" clId="{8ADD4109-B0B3-9D43-BB2A-D15041D2EA19}" dt="2018-08-24T15:31:54.963" v="6210" actId="1076"/>
          <ac:spMkLst>
            <pc:docMk/>
            <pc:sldMk cId="124619238" sldId="340"/>
            <ac:spMk id="8" creationId="{4C35E664-B4DB-FF4D-8210-9E3F0F841243}"/>
          </ac:spMkLst>
        </pc:spChg>
      </pc:sldChg>
      <pc:sldChg chg="addSp delSp modSp modNotesTx">
        <pc:chgData name="Seb Fox" userId="ebef3cba-d37b-4760-8813-b688855b9062" providerId="ADAL" clId="{8ADD4109-B0B3-9D43-BB2A-D15041D2EA19}" dt="2018-08-24T15:32:37.306" v="6215" actId="20577"/>
        <pc:sldMkLst>
          <pc:docMk/>
          <pc:sldMk cId="927181335" sldId="342"/>
        </pc:sldMkLst>
        <pc:spChg chg="add mod">
          <ac:chgData name="Seb Fox" userId="ebef3cba-d37b-4760-8813-b688855b9062" providerId="ADAL" clId="{8ADD4109-B0B3-9D43-BB2A-D15041D2EA19}" dt="2018-08-24T15:17:34.442" v="6190" actId="20577"/>
          <ac:spMkLst>
            <pc:docMk/>
            <pc:sldMk cId="927181335" sldId="342"/>
            <ac:spMk id="10" creationId="{D6B93ADD-9B3B-4C46-8861-141B1FA9BDE7}"/>
          </ac:spMkLst>
        </pc:spChg>
        <pc:graphicFrameChg chg="modGraphic">
          <ac:chgData name="Seb Fox" userId="ebef3cba-d37b-4760-8813-b688855b9062" providerId="ADAL" clId="{8ADD4109-B0B3-9D43-BB2A-D15041D2EA19}" dt="2018-08-24T08:39:02.489" v="3" actId="20577"/>
          <ac:graphicFrameMkLst>
            <pc:docMk/>
            <pc:sldMk cId="927181335" sldId="342"/>
            <ac:graphicFrameMk id="12" creationId="{AB117C66-3576-B549-9507-6BE43690B321}"/>
          </ac:graphicFrameMkLst>
        </pc:graphicFrameChg>
        <pc:graphicFrameChg chg="modGraphic">
          <ac:chgData name="Seb Fox" userId="ebef3cba-d37b-4760-8813-b688855b9062" providerId="ADAL" clId="{8ADD4109-B0B3-9D43-BB2A-D15041D2EA19}" dt="2018-08-24T12:46:11.750" v="2745" actId="20577"/>
          <ac:graphicFrameMkLst>
            <pc:docMk/>
            <pc:sldMk cId="927181335" sldId="342"/>
            <ac:graphicFrameMk id="13" creationId="{727B91E4-3035-2845-AA02-9EA7589D3A04}"/>
          </ac:graphicFrameMkLst>
        </pc:graphicFrameChg>
        <pc:graphicFrameChg chg="modGraphic">
          <ac:chgData name="Seb Fox" userId="ebef3cba-d37b-4760-8813-b688855b9062" providerId="ADAL" clId="{8ADD4109-B0B3-9D43-BB2A-D15041D2EA19}" dt="2018-08-24T12:13:19.005" v="2025" actId="207"/>
          <ac:graphicFrameMkLst>
            <pc:docMk/>
            <pc:sldMk cId="927181335" sldId="342"/>
            <ac:graphicFrameMk id="14" creationId="{5466ECAB-8D53-6E47-AA0D-FA9A14E823BF}"/>
          </ac:graphicFrameMkLst>
        </pc:graphicFrameChg>
        <pc:graphicFrameChg chg="del mod">
          <ac:chgData name="Seb Fox" userId="ebef3cba-d37b-4760-8813-b688855b9062" providerId="ADAL" clId="{8ADD4109-B0B3-9D43-BB2A-D15041D2EA19}" dt="2018-08-24T08:47:51.628" v="186" actId="478"/>
          <ac:graphicFrameMkLst>
            <pc:docMk/>
            <pc:sldMk cId="927181335" sldId="342"/>
            <ac:graphicFrameMk id="15" creationId="{6E87EFAB-689A-2145-8D7B-44C90F61AAEF}"/>
          </ac:graphicFrameMkLst>
        </pc:graphicFrameChg>
      </pc:sldChg>
      <pc:sldChg chg="addSp modSp modNotesTx">
        <pc:chgData name="Seb Fox" userId="ebef3cba-d37b-4760-8813-b688855b9062" providerId="ADAL" clId="{8ADD4109-B0B3-9D43-BB2A-D15041D2EA19}" dt="2018-08-24T15:32:27.228" v="6214" actId="20577"/>
        <pc:sldMkLst>
          <pc:docMk/>
          <pc:sldMk cId="3410554822" sldId="343"/>
        </pc:sldMkLst>
        <pc:spChg chg="add mod">
          <ac:chgData name="Seb Fox" userId="ebef3cba-d37b-4760-8813-b688855b9062" providerId="ADAL" clId="{8ADD4109-B0B3-9D43-BB2A-D15041D2EA19}" dt="2018-08-24T09:41:57.324" v="679" actId="20577"/>
          <ac:spMkLst>
            <pc:docMk/>
            <pc:sldMk cId="3410554822" sldId="343"/>
            <ac:spMk id="9" creationId="{5A121430-B67A-D74F-A56C-0150BF202679}"/>
          </ac:spMkLst>
        </pc:spChg>
      </pc:sldChg>
      <pc:sldChg chg="del">
        <pc:chgData name="Seb Fox" userId="ebef3cba-d37b-4760-8813-b688855b9062" providerId="ADAL" clId="{8ADD4109-B0B3-9D43-BB2A-D15041D2EA19}" dt="2018-08-24T09:43:40.614" v="777" actId="2696"/>
        <pc:sldMkLst>
          <pc:docMk/>
          <pc:sldMk cId="899250505" sldId="344"/>
        </pc:sldMkLst>
      </pc:sldChg>
      <pc:sldChg chg="add del">
        <pc:chgData name="Seb Fox" userId="ebef3cba-d37b-4760-8813-b688855b9062" providerId="ADAL" clId="{8ADD4109-B0B3-9D43-BB2A-D15041D2EA19}" dt="2018-08-24T15:18:21.560" v="6192" actId="2696"/>
        <pc:sldMkLst>
          <pc:docMk/>
          <pc:sldMk cId="3246969033" sldId="344"/>
        </pc:sldMkLst>
      </pc:sldChg>
      <pc:sldChg chg="add del">
        <pc:chgData name="Seb Fox" userId="ebef3cba-d37b-4760-8813-b688855b9062" providerId="ADAL" clId="{8ADD4109-B0B3-9D43-BB2A-D15041D2EA19}" dt="2018-08-24T15:18:10.040" v="6191" actId="2696"/>
        <pc:sldMkLst>
          <pc:docMk/>
          <pc:sldMk cId="3435917179" sldId="34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35" tIns="45718" rIns="91435" bIns="45718"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849688" y="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35" tIns="45718" rIns="91435" bIns="45718"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04/12/2018</a:t>
            </a:fld>
            <a:endParaRPr lang="en-GB" dirty="0"/>
          </a:p>
        </p:txBody>
      </p:sp>
      <p:sp>
        <p:nvSpPr>
          <p:cNvPr id="65540" name="Rectangle 4"/>
          <p:cNvSpPr>
            <a:spLocks noGrp="1" noChangeArrowheads="1"/>
          </p:cNvSpPr>
          <p:nvPr>
            <p:ph type="ftr" sz="quarter" idx="2"/>
          </p:nvPr>
        </p:nvSpPr>
        <p:spPr bwMode="auto">
          <a:xfrm>
            <a:off x="0" y="942975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35" tIns="45718" rIns="91435" bIns="45718"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849688" y="942975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35" tIns="45718" rIns="91435" bIns="45718"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8"/>
          </a:xfrm>
          <a:prstGeom prst="rect">
            <a:avLst/>
          </a:prstGeom>
        </p:spPr>
        <p:txBody>
          <a:bodyPr vert="horz" lIns="91435" tIns="45718" rIns="91435" bIns="45718" rtlCol="0"/>
          <a:lstStyle>
            <a:lvl1pPr algn="l">
              <a:defRPr sz="1200"/>
            </a:lvl1pPr>
          </a:lstStyle>
          <a:p>
            <a:endParaRPr lang="en-GB" dirty="0"/>
          </a:p>
        </p:txBody>
      </p:sp>
      <p:sp>
        <p:nvSpPr>
          <p:cNvPr id="3" name="Date Placeholder 2"/>
          <p:cNvSpPr>
            <a:spLocks noGrp="1"/>
          </p:cNvSpPr>
          <p:nvPr>
            <p:ph type="dt" idx="1"/>
          </p:nvPr>
        </p:nvSpPr>
        <p:spPr>
          <a:xfrm>
            <a:off x="3849688" y="1"/>
            <a:ext cx="2946400" cy="496888"/>
          </a:xfrm>
          <a:prstGeom prst="rect">
            <a:avLst/>
          </a:prstGeom>
        </p:spPr>
        <p:txBody>
          <a:bodyPr vert="horz" lIns="91435" tIns="45718" rIns="91435" bIns="45718" rtlCol="0"/>
          <a:lstStyle>
            <a:lvl1pPr algn="r">
              <a:defRPr sz="1200"/>
            </a:lvl1pPr>
          </a:lstStyle>
          <a:p>
            <a:fld id="{B824622D-00E0-4400-B896-CBDBA7651C36}" type="datetimeFigureOut">
              <a:rPr lang="en-GB" smtClean="0"/>
              <a:t>04/12/2018</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35" tIns="45718" rIns="91435" bIns="45718" rtlCol="0" anchor="ctr"/>
          <a:lstStyle/>
          <a:p>
            <a:endParaRPr lang="en-GB" dirty="0"/>
          </a:p>
        </p:txBody>
      </p:sp>
      <p:sp>
        <p:nvSpPr>
          <p:cNvPr id="5" name="Notes Placeholder 4"/>
          <p:cNvSpPr>
            <a:spLocks noGrp="1"/>
          </p:cNvSpPr>
          <p:nvPr>
            <p:ph type="body" sz="quarter" idx="3"/>
          </p:nvPr>
        </p:nvSpPr>
        <p:spPr>
          <a:xfrm>
            <a:off x="679450" y="4716464"/>
            <a:ext cx="5438775" cy="4467225"/>
          </a:xfrm>
          <a:prstGeom prst="rect">
            <a:avLst/>
          </a:prstGeom>
        </p:spPr>
        <p:txBody>
          <a:bodyPr vert="horz" lIns="91435" tIns="45718" rIns="91435"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1"/>
            <a:ext cx="2946400" cy="496888"/>
          </a:xfrm>
          <a:prstGeom prst="rect">
            <a:avLst/>
          </a:prstGeom>
        </p:spPr>
        <p:txBody>
          <a:bodyPr vert="horz" lIns="91435" tIns="45718" rIns="91435" bIns="4571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1"/>
            <a:ext cx="2946400" cy="496888"/>
          </a:xfrm>
          <a:prstGeom prst="rect">
            <a:avLst/>
          </a:prstGeom>
        </p:spPr>
        <p:txBody>
          <a:bodyPr vert="horz" lIns="91435" tIns="45718" rIns="91435" bIns="45718" rtlCol="0" anchor="b"/>
          <a:lstStyle>
            <a:lvl1pPr algn="r">
              <a:defRPr sz="1200"/>
            </a:lvl1pPr>
          </a:lstStyle>
          <a:p>
            <a:fld id="{F4ADB2A1-3096-4F64-8FB8-C266BDE06286}" type="slidenum">
              <a:rPr lang="en-GB" smtClean="0"/>
              <a:t>‹#›</a:t>
            </a:fld>
            <a:endParaRPr lang="en-GB" dirty="0"/>
          </a:p>
        </p:txBody>
      </p:sp>
    </p:spTree>
    <p:extLst>
      <p:ext uri="{BB962C8B-B14F-4D97-AF65-F5344CB8AC3E}">
        <p14:creationId xmlns:p14="http://schemas.microsoft.com/office/powerpoint/2010/main" val="2634884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1</a:t>
            </a:fld>
            <a:endParaRPr lang="en-GB" dirty="0"/>
          </a:p>
        </p:txBody>
      </p:sp>
    </p:spTree>
    <p:extLst>
      <p:ext uri="{BB962C8B-B14F-4D97-AF65-F5344CB8AC3E}">
        <p14:creationId xmlns:p14="http://schemas.microsoft.com/office/powerpoint/2010/main" val="1642384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4</a:t>
            </a:fld>
            <a:endParaRPr lang="en-GB" dirty="0"/>
          </a:p>
        </p:txBody>
      </p:sp>
    </p:spTree>
    <p:extLst>
      <p:ext uri="{BB962C8B-B14F-4D97-AF65-F5344CB8AC3E}">
        <p14:creationId xmlns:p14="http://schemas.microsoft.com/office/powerpoint/2010/main" val="2245947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ADB2A1-3096-4F64-8FB8-C266BDE06286}" type="slidenum">
              <a:rPr lang="en-GB" smtClean="0"/>
              <a:t>8</a:t>
            </a:fld>
            <a:endParaRPr lang="en-GB" dirty="0"/>
          </a:p>
        </p:txBody>
      </p:sp>
    </p:spTree>
    <p:extLst>
      <p:ext uri="{BB962C8B-B14F-4D97-AF65-F5344CB8AC3E}">
        <p14:creationId xmlns:p14="http://schemas.microsoft.com/office/powerpoint/2010/main" val="1623049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ADB2A1-3096-4F64-8FB8-C266BDE06286}" type="slidenum">
              <a:rPr lang="en-GB" smtClean="0"/>
              <a:t>11</a:t>
            </a:fld>
            <a:endParaRPr lang="en-GB" dirty="0"/>
          </a:p>
        </p:txBody>
      </p:sp>
    </p:spTree>
    <p:extLst>
      <p:ext uri="{BB962C8B-B14F-4D97-AF65-F5344CB8AC3E}">
        <p14:creationId xmlns:p14="http://schemas.microsoft.com/office/powerpoint/2010/main" val="24078158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1" y="4731544"/>
            <a:ext cx="4200525" cy="130969"/>
          </a:xfrm>
          <a:prstGeom prst="rect">
            <a:avLst/>
          </a:prstGeo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1" y="4731544"/>
            <a:ext cx="4200525" cy="130969"/>
          </a:xfrm>
          <a:prstGeom prst="rect">
            <a:avLst/>
          </a:prstGeom>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1" y="4731544"/>
            <a:ext cx="4200525" cy="130969"/>
          </a:xfrm>
          <a:prstGeom prst="rect">
            <a:avLst/>
          </a:prstGeom>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35065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211460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27217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
        <p:nvSpPr>
          <p:cNvPr id="6" name="TextBox 5"/>
          <p:cNvSpPr txBox="1"/>
          <p:nvPr/>
        </p:nvSpPr>
        <p:spPr>
          <a:xfrm>
            <a:off x="8604448" y="195486"/>
            <a:ext cx="648072" cy="276999"/>
          </a:xfrm>
          <a:prstGeom prst="rect">
            <a:avLst/>
          </a:prstGeom>
          <a:noFill/>
        </p:spPr>
        <p:txBody>
          <a:bodyPr wrap="square" rtlCol="0">
            <a:spAutoFit/>
          </a:bodyPr>
          <a:lstStyle/>
          <a:p>
            <a:fld id="{D86480B0-6847-4D27-B3EC-F99462D2DA11}" type="slidenum">
              <a:rPr lang="en-GB" sz="1200" smtClean="0"/>
              <a:pPr/>
              <a:t>‹#›</a:t>
            </a:fld>
            <a:endParaRPr lang="en-GB" sz="1400"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ndParaRPr>
          </a:p>
        </p:txBody>
      </p:sp>
    </p:spTree>
    <p:extLst>
      <p:ext uri="{BB962C8B-B14F-4D97-AF65-F5344CB8AC3E}">
        <p14:creationId xmlns:p14="http://schemas.microsoft.com/office/powerpoint/2010/main" val="1451688620"/>
      </p:ext>
    </p:extLst>
  </p:cSld>
  <p:clrMap bg1="lt1" tx1="dk1" bg2="lt2" tx2="dk2" accent1="accent1" accent2="accent2" accent3="accent3" accent4="accent4" accent5="accent5" accent6="accent6" hlink="hlink" folHlink="folHlink"/>
  <p:sldLayoutIdLst>
    <p:sldLayoutId id="2147484065" r:id="rId1"/>
    <p:sldLayoutId id="2147484066" r:id="rId2"/>
    <p:sldLayoutId id="2147484067"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xoserve.com/wp-content/uploads/Customer-Exclusions.pdf" TargetMode="External"/><Relationship Id="rId2" Type="http://schemas.openxmlformats.org/officeDocument/2006/relationships/hyperlink" Target="https://www.xoserve.com/wp-content/uploads/Customer-Defects.pdf"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a:xfrm>
            <a:off x="683568" y="2283718"/>
            <a:ext cx="8136904" cy="1368152"/>
          </a:xfrm>
        </p:spPr>
        <p:txBody>
          <a:bodyPr/>
          <a:lstStyle/>
          <a:p>
            <a:r>
              <a:rPr lang="en-GB" dirty="0" smtClean="0">
                <a:solidFill>
                  <a:srgbClr val="3E5AA8"/>
                </a:solidFill>
              </a:rPr>
              <a:t>Amendment Invoice Task </a:t>
            </a:r>
            <a:r>
              <a:rPr lang="en-GB" dirty="0">
                <a:solidFill>
                  <a:srgbClr val="3E5AA8"/>
                </a:solidFill>
              </a:rPr>
              <a:t>Force Progress Report</a:t>
            </a:r>
          </a:p>
        </p:txBody>
      </p:sp>
      <p:sp>
        <p:nvSpPr>
          <p:cNvPr id="4099" name="Subtitle 2"/>
          <p:cNvSpPr>
            <a:spLocks noGrp="1"/>
          </p:cNvSpPr>
          <p:nvPr>
            <p:ph type="subTitle" sz="quarter" idx="1"/>
          </p:nvPr>
        </p:nvSpPr>
        <p:spPr>
          <a:xfrm>
            <a:off x="0" y="3795886"/>
            <a:ext cx="9144000" cy="720080"/>
          </a:xfrm>
        </p:spPr>
        <p:txBody>
          <a:bodyPr/>
          <a:lstStyle/>
          <a:p>
            <a:r>
              <a:rPr lang="en-GB" sz="3600" dirty="0" err="1" smtClean="0">
                <a:solidFill>
                  <a:srgbClr val="3E5AA8"/>
                </a:solidFill>
              </a:rPr>
              <a:t>ChMC</a:t>
            </a:r>
            <a:r>
              <a:rPr lang="en-GB" sz="3600" dirty="0" smtClean="0">
                <a:solidFill>
                  <a:srgbClr val="3E5AA8"/>
                </a:solidFill>
              </a:rPr>
              <a:t> 12</a:t>
            </a:r>
            <a:r>
              <a:rPr lang="en-GB" sz="3600" baseline="30000" dirty="0" smtClean="0">
                <a:solidFill>
                  <a:srgbClr val="3E5AA8"/>
                </a:solidFill>
              </a:rPr>
              <a:t>th</a:t>
            </a:r>
            <a:r>
              <a:rPr lang="en-GB" sz="3600" dirty="0" smtClean="0">
                <a:solidFill>
                  <a:srgbClr val="3E5AA8"/>
                </a:solidFill>
              </a:rPr>
              <a:t> December 2018</a:t>
            </a:r>
            <a:endParaRPr lang="en-GB" sz="3600" dirty="0">
              <a:solidFill>
                <a:srgbClr val="3E5AA8"/>
              </a:solidFill>
            </a:endParaRPr>
          </a:p>
        </p:txBody>
      </p:sp>
    </p:spTree>
    <p:extLst>
      <p:ext uri="{BB962C8B-B14F-4D97-AF65-F5344CB8AC3E}">
        <p14:creationId xmlns:p14="http://schemas.microsoft.com/office/powerpoint/2010/main" val="1721843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UBID Implementation Update </a:t>
            </a:r>
            <a:endParaRPr lang="en-GB" sz="2400" dirty="0"/>
          </a:p>
        </p:txBody>
      </p:sp>
      <p:sp>
        <p:nvSpPr>
          <p:cNvPr id="3" name="Content Placeholder 2"/>
          <p:cNvSpPr>
            <a:spLocks noGrp="1"/>
          </p:cNvSpPr>
          <p:nvPr>
            <p:ph idx="1"/>
          </p:nvPr>
        </p:nvSpPr>
        <p:spPr>
          <a:xfrm>
            <a:off x="228600" y="681540"/>
            <a:ext cx="8686800" cy="3978442"/>
          </a:xfrm>
        </p:spPr>
        <p:txBody>
          <a:bodyPr/>
          <a:lstStyle/>
          <a:p>
            <a:r>
              <a:rPr lang="en-GB" sz="2000" dirty="0"/>
              <a:t>Phase 1 was implemented in August and phase 2 implemented early October. </a:t>
            </a:r>
            <a:endParaRPr lang="en-GB" sz="2000" dirty="0" smtClean="0"/>
          </a:p>
          <a:p>
            <a:r>
              <a:rPr lang="en-GB" sz="2000" dirty="0" smtClean="0"/>
              <a:t>Following </a:t>
            </a:r>
            <a:r>
              <a:rPr lang="en-GB" sz="2000" dirty="0"/>
              <a:t>the implementation of </a:t>
            </a:r>
            <a:r>
              <a:rPr lang="en-GB" sz="2000" dirty="0" smtClean="0"/>
              <a:t>both phases the </a:t>
            </a:r>
            <a:r>
              <a:rPr lang="en-GB" sz="2000" dirty="0"/>
              <a:t>greatest benefit is early visibility of mismatches, providing the opportunity for the operational team in Xoserve to exclude and rectify issues before they feed into the ASP/AML files. </a:t>
            </a:r>
            <a:endParaRPr lang="en-GB" sz="2000" dirty="0" smtClean="0"/>
          </a:p>
          <a:p>
            <a:r>
              <a:rPr lang="en-GB" sz="2000" dirty="0" smtClean="0"/>
              <a:t>This month has seen the affected customers reduce to 16, and a financial value of 110,000 for November.  This is significantly lower than the 2.5 million debit for the month of August.</a:t>
            </a:r>
            <a:endParaRPr lang="en-GB" sz="2000" dirty="0"/>
          </a:p>
          <a:p>
            <a:r>
              <a:rPr lang="en-GB" sz="2000" dirty="0" smtClean="0"/>
              <a:t>Xoserve will continue to monitor the situation and keep customers informed of progress.</a:t>
            </a:r>
            <a:endParaRPr lang="en-GB" sz="2000" dirty="0"/>
          </a:p>
          <a:p>
            <a:pPr marL="0" indent="0">
              <a:buNone/>
            </a:pPr>
            <a:endParaRPr lang="en-GB" dirty="0"/>
          </a:p>
        </p:txBody>
      </p:sp>
    </p:spTree>
    <p:extLst>
      <p:ext uri="{BB962C8B-B14F-4D97-AF65-F5344CB8AC3E}">
        <p14:creationId xmlns:p14="http://schemas.microsoft.com/office/powerpoint/2010/main" val="1343181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688388" cy="723900"/>
          </a:xfrm>
        </p:spPr>
        <p:txBody>
          <a:bodyPr/>
          <a:lstStyle/>
          <a:p>
            <a:r>
              <a:rPr lang="en-GB" sz="2400" dirty="0" smtClean="0"/>
              <a:t>Customer Engagement</a:t>
            </a:r>
            <a:endParaRPr lang="en-GB" sz="2400" dirty="0"/>
          </a:p>
        </p:txBody>
      </p:sp>
      <p:sp>
        <p:nvSpPr>
          <p:cNvPr id="3" name="Content Placeholder 2"/>
          <p:cNvSpPr>
            <a:spLocks noGrp="1"/>
          </p:cNvSpPr>
          <p:nvPr>
            <p:ph idx="1"/>
          </p:nvPr>
        </p:nvSpPr>
        <p:spPr>
          <a:xfrm>
            <a:off x="228600" y="843558"/>
            <a:ext cx="8686800" cy="3294366"/>
          </a:xfrm>
        </p:spPr>
        <p:txBody>
          <a:bodyPr/>
          <a:lstStyle/>
          <a:p>
            <a:r>
              <a:rPr lang="en-GB" sz="2000" dirty="0" smtClean="0"/>
              <a:t>Monthly progress updates provided to Contract Management Committee (CoMC) and Change Management Committee (ChMC)</a:t>
            </a:r>
          </a:p>
          <a:p>
            <a:r>
              <a:rPr lang="en-GB" sz="2000" dirty="0" smtClean="0"/>
              <a:t>Updated plans published on Xoserve.com</a:t>
            </a:r>
          </a:p>
          <a:p>
            <a:r>
              <a:rPr lang="en-US" sz="2000" dirty="0" smtClean="0">
                <a:solidFill>
                  <a:schemeClr val="accent1"/>
                </a:solidFill>
              </a:rPr>
              <a:t>DSG will be used to discuss and agree any solution options </a:t>
            </a:r>
          </a:p>
          <a:p>
            <a:r>
              <a:rPr lang="en-US" sz="2000" dirty="0" smtClean="0">
                <a:solidFill>
                  <a:schemeClr val="accent1"/>
                </a:solidFill>
              </a:rPr>
              <a:t>Customer Liaison Manager will continue to be the first port of call for customers </a:t>
            </a:r>
          </a:p>
          <a:p>
            <a:r>
              <a:rPr lang="en-US" sz="2000" dirty="0" smtClean="0">
                <a:solidFill>
                  <a:schemeClr val="accent1"/>
                </a:solidFill>
              </a:rPr>
              <a:t>Is there anything else you would like Xoserve to provide an update on?</a:t>
            </a:r>
            <a:endParaRPr lang="en-US" sz="2000" dirty="0">
              <a:solidFill>
                <a:schemeClr val="accent1"/>
              </a:solidFill>
            </a:endParaRPr>
          </a:p>
          <a:p>
            <a:endParaRPr lang="en-US" dirty="0">
              <a:solidFill>
                <a:schemeClr val="accent1"/>
              </a:solidFill>
            </a:endParaRPr>
          </a:p>
          <a:p>
            <a:endParaRPr lang="en-GB" dirty="0" smtClean="0"/>
          </a:p>
          <a:p>
            <a:pPr marL="457200" lvl="1" indent="0">
              <a:buNone/>
            </a:pPr>
            <a:r>
              <a:rPr lang="en-GB" dirty="0"/>
              <a:t>	</a:t>
            </a:r>
            <a:r>
              <a:rPr lang="en-GB" dirty="0" smtClean="0"/>
              <a:t>	</a:t>
            </a:r>
          </a:p>
          <a:p>
            <a:endParaRPr lang="en-GB" dirty="0"/>
          </a:p>
        </p:txBody>
      </p:sp>
    </p:spTree>
    <p:extLst>
      <p:ext uri="{BB962C8B-B14F-4D97-AF65-F5344CB8AC3E}">
        <p14:creationId xmlns:p14="http://schemas.microsoft.com/office/powerpoint/2010/main" val="3272179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2400" dirty="0"/>
              <a:t>Background</a:t>
            </a:r>
          </a:p>
        </p:txBody>
      </p:sp>
      <p:sp>
        <p:nvSpPr>
          <p:cNvPr id="6" name="Content Placeholder 5"/>
          <p:cNvSpPr>
            <a:spLocks noGrp="1"/>
          </p:cNvSpPr>
          <p:nvPr>
            <p:ph idx="1"/>
          </p:nvPr>
        </p:nvSpPr>
        <p:spPr>
          <a:xfrm>
            <a:off x="228600" y="681540"/>
            <a:ext cx="8685213" cy="3762418"/>
          </a:xfrm>
        </p:spPr>
        <p:txBody>
          <a:bodyPr/>
          <a:lstStyle/>
          <a:p>
            <a:r>
              <a:rPr lang="en-US" sz="1400" b="1" dirty="0"/>
              <a:t>Amendment Invoice </a:t>
            </a:r>
            <a:r>
              <a:rPr lang="en-US" sz="1400" b="1" dirty="0" smtClean="0"/>
              <a:t>Issues </a:t>
            </a:r>
            <a:r>
              <a:rPr lang="en-US" sz="1400" b="1" dirty="0"/>
              <a:t>– What’s the issue?</a:t>
            </a:r>
          </a:p>
          <a:p>
            <a:pPr lvl="1"/>
            <a:r>
              <a:rPr lang="en-US" sz="1400" dirty="0"/>
              <a:t>A number of functional defects </a:t>
            </a:r>
            <a:r>
              <a:rPr lang="en-US" sz="1400" dirty="0" smtClean="0"/>
              <a:t>and </a:t>
            </a:r>
            <a:r>
              <a:rPr lang="en-US" sz="1400" dirty="0"/>
              <a:t>integration issues are causing presentation issues and charge calculation issues within the AMS invoice, resulting in presentation issues where data is missing or incorrect within the </a:t>
            </a:r>
            <a:r>
              <a:rPr lang="en-US" sz="1400" dirty="0" smtClean="0"/>
              <a:t>supporting </a:t>
            </a:r>
            <a:r>
              <a:rPr lang="en-US" sz="1400" dirty="0"/>
              <a:t>data and incorrect charge </a:t>
            </a:r>
            <a:r>
              <a:rPr lang="en-US" sz="1400" dirty="0" smtClean="0"/>
              <a:t>calculations which </a:t>
            </a:r>
            <a:r>
              <a:rPr lang="en-US" sz="1400" dirty="0"/>
              <a:t>are excluded from the invoice until a fix is deployed</a:t>
            </a:r>
            <a:r>
              <a:rPr lang="en-US" sz="1400" dirty="0" smtClean="0"/>
              <a:t>.</a:t>
            </a:r>
          </a:p>
          <a:p>
            <a:pPr lvl="1"/>
            <a:r>
              <a:rPr lang="en-US" sz="1400" dirty="0" smtClean="0"/>
              <a:t>Delays in issuing the amendment invoice supporting information files and additional correction files required to enable customers to validate the charges issued</a:t>
            </a:r>
            <a:endParaRPr lang="en-US" sz="1400" dirty="0"/>
          </a:p>
          <a:p>
            <a:r>
              <a:rPr lang="en-US" sz="1400" b="1" dirty="0"/>
              <a:t>What is Xoserve doing about the issues?</a:t>
            </a:r>
          </a:p>
          <a:p>
            <a:pPr lvl="1"/>
            <a:r>
              <a:rPr lang="en-US" sz="1400" dirty="0"/>
              <a:t>A taskforce consisting of business process and technical experts are working together to fix the issues </a:t>
            </a:r>
            <a:endParaRPr lang="en-US" sz="1400" dirty="0" smtClean="0"/>
          </a:p>
          <a:p>
            <a:pPr lvl="1"/>
            <a:r>
              <a:rPr lang="en-GB" sz="1400" dirty="0" smtClean="0">
                <a:solidFill>
                  <a:schemeClr val="accent1"/>
                </a:solidFill>
              </a:rPr>
              <a:t>Resources have been increased for both the technical team and the business. The team will focus on defect resolution, resolving exclusions and releasing reconciliation charges</a:t>
            </a:r>
            <a:endParaRPr lang="en-GB" sz="1200" dirty="0" smtClean="0">
              <a:solidFill>
                <a:schemeClr val="accent1"/>
              </a:solidFill>
            </a:endParaRPr>
          </a:p>
          <a:p>
            <a:pPr lvl="1"/>
            <a:r>
              <a:rPr lang="en-GB" sz="1400" dirty="0" smtClean="0">
                <a:solidFill>
                  <a:schemeClr val="accent1"/>
                </a:solidFill>
              </a:rPr>
              <a:t>Defect and exclusion resolution plans have been produced and will be tracked, these will be published</a:t>
            </a:r>
          </a:p>
          <a:p>
            <a:pPr lvl="1"/>
            <a:r>
              <a:rPr lang="en-GB" sz="1400" dirty="0" smtClean="0"/>
              <a:t>From October an </a:t>
            </a:r>
            <a:r>
              <a:rPr lang="en-GB" sz="1400" dirty="0"/>
              <a:t>update </a:t>
            </a:r>
            <a:r>
              <a:rPr lang="en-GB" sz="1400" dirty="0" smtClean="0"/>
              <a:t>on progress will </a:t>
            </a:r>
            <a:r>
              <a:rPr lang="en-GB" sz="1400" dirty="0"/>
              <a:t>be </a:t>
            </a:r>
            <a:r>
              <a:rPr lang="en-GB" sz="1400" dirty="0" smtClean="0"/>
              <a:t>provided </a:t>
            </a:r>
            <a:r>
              <a:rPr lang="en-GB" sz="1400" dirty="0"/>
              <a:t>to Contract </a:t>
            </a:r>
            <a:r>
              <a:rPr lang="en-GB" sz="1400" dirty="0" smtClean="0"/>
              <a:t>Management </a:t>
            </a:r>
            <a:r>
              <a:rPr lang="en-GB" sz="1400" dirty="0"/>
              <a:t>Committee (CoMC) and Change </a:t>
            </a:r>
            <a:r>
              <a:rPr lang="en-GB" sz="1400" dirty="0" smtClean="0"/>
              <a:t>Management </a:t>
            </a:r>
            <a:r>
              <a:rPr lang="en-GB" sz="1400" dirty="0"/>
              <a:t>Committee (ChMC) </a:t>
            </a:r>
            <a:r>
              <a:rPr lang="en-GB" sz="1400" dirty="0" smtClean="0"/>
              <a:t>monthly</a:t>
            </a:r>
          </a:p>
          <a:p>
            <a:pPr marL="457200" lvl="1" indent="0">
              <a:buNone/>
            </a:pPr>
            <a:endParaRPr lang="en-US" sz="1400" dirty="0"/>
          </a:p>
          <a:p>
            <a:pPr marL="457200" lvl="1" indent="0">
              <a:buNone/>
            </a:pPr>
            <a:endParaRPr lang="en-GB" sz="1400" dirty="0"/>
          </a:p>
          <a:p>
            <a:pPr lvl="1"/>
            <a:endParaRPr lang="en-GB" sz="1200" dirty="0"/>
          </a:p>
        </p:txBody>
      </p:sp>
    </p:spTree>
    <p:extLst>
      <p:ext uri="{BB962C8B-B14F-4D97-AF65-F5344CB8AC3E}">
        <p14:creationId xmlns:p14="http://schemas.microsoft.com/office/powerpoint/2010/main" val="1573264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Task Force Focus Areas (Workstreams)</a:t>
            </a:r>
            <a:endParaRPr lang="en-GB" sz="2400" dirty="0"/>
          </a:p>
        </p:txBody>
      </p:sp>
      <p:sp>
        <p:nvSpPr>
          <p:cNvPr id="3" name="Content Placeholder 2"/>
          <p:cNvSpPr>
            <a:spLocks noGrp="1"/>
          </p:cNvSpPr>
          <p:nvPr>
            <p:ph idx="1"/>
          </p:nvPr>
        </p:nvSpPr>
        <p:spPr>
          <a:xfrm>
            <a:off x="225425" y="771550"/>
            <a:ext cx="8686800" cy="3672408"/>
          </a:xfrm>
        </p:spPr>
        <p:txBody>
          <a:bodyPr/>
          <a:lstStyle/>
          <a:p>
            <a:r>
              <a:rPr lang="en-US" sz="1400" dirty="0"/>
              <a:t>There are </a:t>
            </a:r>
            <a:r>
              <a:rPr lang="en-US" sz="1400" dirty="0" smtClean="0"/>
              <a:t>4 </a:t>
            </a:r>
            <a:r>
              <a:rPr lang="en-US" sz="1400" dirty="0"/>
              <a:t>Primary Focus </a:t>
            </a:r>
            <a:r>
              <a:rPr lang="en-US" sz="1400" dirty="0" smtClean="0"/>
              <a:t>areas (Streams of work)</a:t>
            </a:r>
            <a:endParaRPr lang="en-US" sz="1400" dirty="0"/>
          </a:p>
          <a:p>
            <a:pPr lvl="1"/>
            <a:r>
              <a:rPr lang="en-US" sz="1400" dirty="0">
                <a:solidFill>
                  <a:schemeClr val="accent1"/>
                </a:solidFill>
              </a:rPr>
              <a:t>Business as Usual (</a:t>
            </a:r>
            <a:r>
              <a:rPr lang="en-US" sz="1400" dirty="0" smtClean="0">
                <a:solidFill>
                  <a:schemeClr val="accent1"/>
                </a:solidFill>
              </a:rPr>
              <a:t>BAU)</a:t>
            </a:r>
          </a:p>
          <a:p>
            <a:pPr lvl="2"/>
            <a:r>
              <a:rPr lang="en-US" sz="1400" dirty="0" smtClean="0">
                <a:solidFill>
                  <a:schemeClr val="accent1"/>
                </a:solidFill>
              </a:rPr>
              <a:t>Maintaining </a:t>
            </a:r>
            <a:r>
              <a:rPr lang="en-US" sz="1400" dirty="0">
                <a:solidFill>
                  <a:schemeClr val="accent1"/>
                </a:solidFill>
              </a:rPr>
              <a:t>the quality of the invoice, and improving the workaround process for issuing supporting AML and ASP files.</a:t>
            </a:r>
          </a:p>
          <a:p>
            <a:pPr lvl="1"/>
            <a:r>
              <a:rPr lang="en-US" sz="1400" dirty="0">
                <a:solidFill>
                  <a:schemeClr val="accent1"/>
                </a:solidFill>
              </a:rPr>
              <a:t>Technical Design Review and Root Cause Analysis (RCA) </a:t>
            </a:r>
            <a:endParaRPr lang="en-US" sz="1400" dirty="0" smtClean="0">
              <a:solidFill>
                <a:schemeClr val="accent1"/>
              </a:solidFill>
            </a:endParaRPr>
          </a:p>
          <a:p>
            <a:pPr lvl="2"/>
            <a:r>
              <a:rPr lang="en-US" sz="1400" dirty="0" smtClean="0">
                <a:solidFill>
                  <a:schemeClr val="accent1"/>
                </a:solidFill>
              </a:rPr>
              <a:t>Detailed </a:t>
            </a:r>
            <a:r>
              <a:rPr lang="en-US" sz="1400" dirty="0">
                <a:solidFill>
                  <a:schemeClr val="accent1"/>
                </a:solidFill>
              </a:rPr>
              <a:t>technical review to identify any process improvements, and understand the root cause of functional defect</a:t>
            </a:r>
          </a:p>
          <a:p>
            <a:pPr lvl="1"/>
            <a:r>
              <a:rPr lang="en-US" sz="1400" dirty="0">
                <a:solidFill>
                  <a:schemeClr val="accent1"/>
                </a:solidFill>
              </a:rPr>
              <a:t>Defect </a:t>
            </a:r>
            <a:r>
              <a:rPr lang="en-US" sz="1400" dirty="0" smtClean="0">
                <a:solidFill>
                  <a:schemeClr val="accent1"/>
                </a:solidFill>
              </a:rPr>
              <a:t>Resolution</a:t>
            </a:r>
          </a:p>
          <a:p>
            <a:pPr lvl="2"/>
            <a:r>
              <a:rPr lang="en-US" sz="1400" dirty="0" smtClean="0">
                <a:solidFill>
                  <a:schemeClr val="accent1"/>
                </a:solidFill>
              </a:rPr>
              <a:t>Managing the resolution of defects associated with the Amendment invoice and supporting files, including data correction and release of reconciliation charges (exclusions).</a:t>
            </a:r>
            <a:endParaRPr lang="en-US" sz="1400" dirty="0">
              <a:solidFill>
                <a:schemeClr val="accent1"/>
              </a:solidFill>
            </a:endParaRPr>
          </a:p>
          <a:p>
            <a:pPr lvl="1"/>
            <a:r>
              <a:rPr lang="en-US" sz="1400" dirty="0">
                <a:solidFill>
                  <a:schemeClr val="accent1"/>
                </a:solidFill>
              </a:rPr>
              <a:t>Customer Engagement and support</a:t>
            </a:r>
          </a:p>
          <a:p>
            <a:pPr lvl="2"/>
            <a:r>
              <a:rPr lang="en-US" sz="1400" dirty="0">
                <a:solidFill>
                  <a:schemeClr val="accent1"/>
                </a:solidFill>
              </a:rPr>
              <a:t>Provide regular updates to Customers</a:t>
            </a:r>
          </a:p>
          <a:p>
            <a:pPr lvl="2"/>
            <a:r>
              <a:rPr lang="en-US" sz="1400" dirty="0">
                <a:solidFill>
                  <a:schemeClr val="accent1"/>
                </a:solidFill>
              </a:rPr>
              <a:t>Engage with Customers to understand the impact that the issue is having on each organisation and work together to find ways to provide additional support.</a:t>
            </a:r>
          </a:p>
          <a:p>
            <a:endParaRPr lang="en-GB" dirty="0"/>
          </a:p>
        </p:txBody>
      </p:sp>
    </p:spTree>
    <p:extLst>
      <p:ext uri="{BB962C8B-B14F-4D97-AF65-F5344CB8AC3E}">
        <p14:creationId xmlns:p14="http://schemas.microsoft.com/office/powerpoint/2010/main" val="1265679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Amendment </a:t>
            </a:r>
            <a:r>
              <a:rPr lang="en-GB" sz="2400" dirty="0"/>
              <a:t>Task Force: </a:t>
            </a:r>
            <a:r>
              <a:rPr lang="en-GB" sz="2400" dirty="0" smtClean="0"/>
              <a:t>dashboard </a:t>
            </a:r>
            <a:endParaRPr lang="en-GB" sz="2400" dirty="0"/>
          </a:p>
        </p:txBody>
      </p:sp>
      <p:sp>
        <p:nvSpPr>
          <p:cNvPr id="7" name="TextBox 6">
            <a:extLst>
              <a:ext uri="{FF2B5EF4-FFF2-40B4-BE49-F238E27FC236}">
                <a16:creationId xmlns:a16="http://schemas.microsoft.com/office/drawing/2014/main" xmlns="" id="{CB52235E-B02C-D446-8E73-FC4656F5C1A2}"/>
              </a:ext>
            </a:extLst>
          </p:cNvPr>
          <p:cNvSpPr txBox="1"/>
          <p:nvPr/>
        </p:nvSpPr>
        <p:spPr>
          <a:xfrm>
            <a:off x="6568868" y="123478"/>
            <a:ext cx="1838965" cy="307777"/>
          </a:xfrm>
          <a:prstGeom prst="rect">
            <a:avLst/>
          </a:prstGeom>
          <a:noFill/>
        </p:spPr>
        <p:txBody>
          <a:bodyPr wrap="non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sp>
        <p:nvSpPr>
          <p:cNvPr id="8" name="Oval 9">
            <a:extLst>
              <a:ext uri="{FF2B5EF4-FFF2-40B4-BE49-F238E27FC236}">
                <a16:creationId xmlns:a16="http://schemas.microsoft.com/office/drawing/2014/main" xmlns="" id="{02D4E185-FBF5-3446-B3E1-6F3AB6C27A45}"/>
              </a:ext>
            </a:extLst>
          </p:cNvPr>
          <p:cNvSpPr>
            <a:spLocks noChangeAspect="1" noChangeArrowheads="1"/>
          </p:cNvSpPr>
          <p:nvPr/>
        </p:nvSpPr>
        <p:spPr bwMode="gray">
          <a:xfrm>
            <a:off x="8534222" y="43065"/>
            <a:ext cx="431728" cy="431728"/>
          </a:xfrm>
          <a:prstGeom prst="ellipse">
            <a:avLst/>
          </a:prstGeom>
          <a:solidFill>
            <a:srgbClr val="FF0000"/>
          </a:solidFill>
          <a:ln w="9525" algn="ctr">
            <a:solidFill>
              <a:srgbClr val="000000"/>
            </a:solidFill>
            <a:round/>
            <a:headEnd/>
            <a:tailEnd/>
          </a:ln>
        </p:spPr>
        <p:txBody>
          <a:bodyPr wrap="none" lIns="226314" tIns="0" rIns="226314" bIns="0" anchor="ctr"/>
          <a:lstStyle/>
          <a:p>
            <a:pPr algn="ctr"/>
            <a:r>
              <a:rPr lang="en-US" sz="2000" b="1" dirty="0" smtClean="0">
                <a:solidFill>
                  <a:sysClr val="windowText" lastClr="000000"/>
                </a:solidFill>
              </a:rPr>
              <a:t>R</a:t>
            </a:r>
            <a:endParaRPr lang="en-US" sz="2000" b="1" dirty="0">
              <a:solidFill>
                <a:sysClr val="windowText" lastClr="000000"/>
              </a:solidFill>
            </a:endParaRPr>
          </a:p>
        </p:txBody>
      </p:sp>
      <p:sp>
        <p:nvSpPr>
          <p:cNvPr id="9" name="TextBox 8">
            <a:extLst>
              <a:ext uri="{FF2B5EF4-FFF2-40B4-BE49-F238E27FC236}">
                <a16:creationId xmlns:a16="http://schemas.microsoft.com/office/drawing/2014/main" xmlns="" id="{3CAF109F-ED58-4443-94E3-245157E24878}"/>
              </a:ext>
            </a:extLst>
          </p:cNvPr>
          <p:cNvSpPr txBox="1"/>
          <p:nvPr/>
        </p:nvSpPr>
        <p:spPr>
          <a:xfrm>
            <a:off x="0" y="4948594"/>
            <a:ext cx="7211489" cy="215444"/>
          </a:xfrm>
          <a:prstGeom prst="rect">
            <a:avLst/>
          </a:prstGeom>
          <a:noFill/>
        </p:spPr>
        <p:txBody>
          <a:bodyPr wrap="square" rtlCol="0">
            <a:spAutoFit/>
          </a:bodyPr>
          <a:lstStyle/>
          <a:p>
            <a:r>
              <a:rPr lang="en-GB" sz="800" b="1" dirty="0"/>
              <a:t>*</a:t>
            </a:r>
            <a:r>
              <a:rPr lang="en-GB" sz="800" b="1" dirty="0">
                <a:solidFill>
                  <a:srgbClr val="FF0000"/>
                </a:solidFill>
              </a:rPr>
              <a:t>R </a:t>
            </a:r>
            <a:r>
              <a:rPr lang="en-GB" sz="800" dirty="0"/>
              <a:t>= programme objectives at risk and no agreed plan to resolve;  </a:t>
            </a:r>
            <a:r>
              <a:rPr lang="en-GB" sz="800" b="1" dirty="0">
                <a:solidFill>
                  <a:srgbClr val="FFC000"/>
                </a:solidFill>
              </a:rPr>
              <a:t>A </a:t>
            </a:r>
            <a:r>
              <a:rPr lang="en-GB" sz="800" dirty="0"/>
              <a:t>= programme objectives at risk, with agreed plan in place to resolve</a:t>
            </a:r>
            <a:r>
              <a:rPr lang="en-GB" sz="800" dirty="0">
                <a:solidFill>
                  <a:srgbClr val="000000"/>
                </a:solidFill>
              </a:rPr>
              <a:t>; </a:t>
            </a:r>
            <a:r>
              <a:rPr lang="en-GB" sz="800" b="1" dirty="0">
                <a:solidFill>
                  <a:srgbClr val="00B050"/>
                </a:solidFill>
              </a:rPr>
              <a:t>G </a:t>
            </a:r>
            <a:r>
              <a:rPr lang="en-GB" sz="800" dirty="0"/>
              <a:t>= on track.</a:t>
            </a:r>
          </a:p>
        </p:txBody>
      </p:sp>
      <p:graphicFrame>
        <p:nvGraphicFramePr>
          <p:cNvPr id="12" name="Table 11">
            <a:extLst>
              <a:ext uri="{FF2B5EF4-FFF2-40B4-BE49-F238E27FC236}">
                <a16:creationId xmlns:a16="http://schemas.microsoft.com/office/drawing/2014/main" xmlns="" id="{AB117C66-3576-B549-9507-6BE43690B321}"/>
              </a:ext>
            </a:extLst>
          </p:cNvPr>
          <p:cNvGraphicFramePr>
            <a:graphicFrameLocks noGrp="1"/>
          </p:cNvGraphicFramePr>
          <p:nvPr>
            <p:extLst>
              <p:ext uri="{D42A27DB-BD31-4B8C-83A1-F6EECF244321}">
                <p14:modId xmlns:p14="http://schemas.microsoft.com/office/powerpoint/2010/main" val="1423884839"/>
              </p:ext>
            </p:extLst>
          </p:nvPr>
        </p:nvGraphicFramePr>
        <p:xfrm>
          <a:off x="247134" y="638207"/>
          <a:ext cx="8573338" cy="1226040"/>
        </p:xfrm>
        <a:graphic>
          <a:graphicData uri="http://schemas.openxmlformats.org/drawingml/2006/table">
            <a:tbl>
              <a:tblPr firstRow="1" bandRow="1">
                <a:tableStyleId>{5C22544A-7EE6-4342-B048-85BDC9FD1C3A}</a:tableStyleId>
              </a:tblPr>
              <a:tblGrid>
                <a:gridCol w="7332928">
                  <a:extLst>
                    <a:ext uri="{9D8B030D-6E8A-4147-A177-3AD203B41FA5}">
                      <a16:colId xmlns:a16="http://schemas.microsoft.com/office/drawing/2014/main" xmlns="" val="20000"/>
                    </a:ext>
                  </a:extLst>
                </a:gridCol>
                <a:gridCol w="620205">
                  <a:extLst>
                    <a:ext uri="{9D8B030D-6E8A-4147-A177-3AD203B41FA5}">
                      <a16:colId xmlns:a16="http://schemas.microsoft.com/office/drawing/2014/main" xmlns="" val="20001"/>
                    </a:ext>
                  </a:extLst>
                </a:gridCol>
                <a:gridCol w="620205">
                  <a:extLst>
                    <a:ext uri="{9D8B030D-6E8A-4147-A177-3AD203B41FA5}">
                      <a16:colId xmlns:a16="http://schemas.microsoft.com/office/drawing/2014/main" xmlns="" val="3698224449"/>
                    </a:ext>
                  </a:extLst>
                </a:gridCol>
              </a:tblGrid>
              <a:tr h="159996">
                <a:tc>
                  <a:txBody>
                    <a:bodyPr/>
                    <a:lstStyle/>
                    <a:p>
                      <a:pPr marL="0" algn="ctr" defTabSz="914400" rtl="0" eaLnBrk="1" latinLnBrk="0" hangingPunct="1"/>
                      <a:r>
                        <a:rPr lang="en-US" sz="800" b="1" kern="1200" dirty="0">
                          <a:solidFill>
                            <a:schemeClr val="tx2"/>
                          </a:solidFill>
                          <a:latin typeface="+mn-lt"/>
                          <a:ea typeface="+mn-ea"/>
                          <a:cs typeface="+mn-cs"/>
                        </a:rPr>
                        <a:t>Executive Summary</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344040">
                <a:tc rowSpan="3">
                  <a:txBody>
                    <a:bodyPr/>
                    <a:lstStyle/>
                    <a:p>
                      <a:pPr marL="0" indent="0">
                        <a:buFontTx/>
                        <a:buNone/>
                      </a:pPr>
                      <a:r>
                        <a:rPr lang="en-GB" sz="900" dirty="0" smtClean="0">
                          <a:solidFill>
                            <a:schemeClr val="tx2"/>
                          </a:solidFill>
                        </a:rPr>
                        <a:t>The Amendment Invoice Taskforce</a:t>
                      </a:r>
                      <a:r>
                        <a:rPr lang="en-GB" sz="900" baseline="0" dirty="0" smtClean="0">
                          <a:solidFill>
                            <a:schemeClr val="tx2"/>
                          </a:solidFill>
                        </a:rPr>
                        <a:t> is currently at Amber status due to the number of defects outstanding and the volume of exclusions. Issues also experienced with the July and August invoices. The resources of the team have increased, both technical and business, to resolve the defects and release the reconciliation charges currently excluded from the invoice. The scope of the taskforce includes 32 defects as at 1</a:t>
                      </a:r>
                      <a:r>
                        <a:rPr lang="en-GB" sz="900" baseline="30000" dirty="0" smtClean="0">
                          <a:solidFill>
                            <a:schemeClr val="tx2"/>
                          </a:solidFill>
                        </a:rPr>
                        <a:t>st</a:t>
                      </a:r>
                      <a:r>
                        <a:rPr lang="en-GB" sz="900" baseline="0" dirty="0" smtClean="0">
                          <a:solidFill>
                            <a:schemeClr val="tx2"/>
                          </a:solidFill>
                        </a:rPr>
                        <a:t> September 2018 and all exclusions associated with the defects. Aim of the team is to resolve the defects by end of November 2018 and release reconciliation charges in the November invoice issued in December. Any defects identified after 1</a:t>
                      </a:r>
                      <a:r>
                        <a:rPr lang="en-GB" sz="900" baseline="30000" dirty="0" smtClean="0">
                          <a:solidFill>
                            <a:schemeClr val="tx2"/>
                          </a:solidFill>
                        </a:rPr>
                        <a:t>st</a:t>
                      </a:r>
                      <a:r>
                        <a:rPr lang="en-GB" sz="900" baseline="0" dirty="0" smtClean="0">
                          <a:solidFill>
                            <a:schemeClr val="tx2"/>
                          </a:solidFill>
                        </a:rPr>
                        <a:t> September will continue to be prioritised and resolved as BAU. A full time Customer Liaison Manager has been assigned to ensure customers are actively updated with progress and involved with solution options. Reporting will be provided monthly at DSC committee meetings and published on Xoserbve.com.   </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smtClean="0">
                          <a:solidFill>
                            <a:schemeClr val="tx2"/>
                          </a:solidFill>
                          <a:latin typeface="+mn-lt"/>
                          <a:ea typeface="+mn-ea"/>
                          <a:cs typeface="+mn-cs"/>
                        </a:rPr>
                        <a:t>RCA </a:t>
                      </a:r>
                      <a:endParaRPr lang="en-GB" sz="800" b="1" kern="1200" dirty="0">
                        <a:solidFill>
                          <a:schemeClr val="tx2"/>
                        </a:solidFill>
                        <a:latin typeface="+mn-lt"/>
                        <a:ea typeface="+mn-ea"/>
                        <a:cs typeface="+mn-cs"/>
                      </a:endParaRP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smtClean="0">
                          <a:solidFill>
                            <a:srgbClr val="FF0000"/>
                          </a:solidFill>
                          <a:effectLst/>
                          <a:latin typeface="+mn-lt"/>
                          <a:ea typeface="+mn-ea"/>
                          <a:cs typeface="+mn-cs"/>
                        </a:rPr>
                        <a:t>R</a:t>
                      </a:r>
                      <a:endParaRPr lang="en-GB" sz="1050" b="1" i="0" u="none" strike="noStrike" kern="1200" dirty="0">
                        <a:solidFill>
                          <a:srgbClr val="FF0000"/>
                        </a:solidFill>
                        <a:effectLst/>
                        <a:latin typeface="+mn-lt"/>
                        <a:ea typeface="+mn-ea"/>
                        <a:cs typeface="+mn-cs"/>
                      </a:endParaRP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44040">
                <a:tc vMerge="1">
                  <a:txBody>
                    <a:bodyPr/>
                    <a:lstStyle/>
                    <a:p>
                      <a:pPr marL="171450" indent="-171450">
                        <a:buFontTx/>
                        <a:buChar char="-"/>
                      </a:pPr>
                      <a:endParaRPr lang="en-GB" sz="800" dirty="0"/>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smtClean="0">
                          <a:solidFill>
                            <a:schemeClr val="tx2"/>
                          </a:solidFill>
                          <a:latin typeface="+mn-lt"/>
                          <a:ea typeface="+mn-ea"/>
                          <a:cs typeface="+mn-cs"/>
                        </a:rPr>
                        <a:t> Defects &amp; Exclusion</a:t>
                      </a:r>
                      <a:endParaRPr lang="en-GB" sz="800" b="1" kern="1200" dirty="0">
                        <a:solidFill>
                          <a:schemeClr val="tx2"/>
                        </a:solidFill>
                        <a:latin typeface="+mn-lt"/>
                        <a:ea typeface="+mn-ea"/>
                        <a:cs typeface="+mn-cs"/>
                      </a:endParaRP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smtClean="0">
                          <a:solidFill>
                            <a:srgbClr val="00B050"/>
                          </a:solidFill>
                          <a:effectLst/>
                          <a:latin typeface="+mn-lt"/>
                          <a:ea typeface="+mn-ea"/>
                          <a:cs typeface="+mn-cs"/>
                        </a:rPr>
                        <a:t>G</a:t>
                      </a:r>
                      <a:endParaRPr lang="en-GB" sz="1050" b="1" i="0" u="none" strike="noStrike" kern="1200" dirty="0">
                        <a:solidFill>
                          <a:srgbClr val="00B050"/>
                        </a:solidFill>
                        <a:effectLst/>
                        <a:latin typeface="+mn-lt"/>
                        <a:ea typeface="+mn-ea"/>
                        <a:cs typeface="+mn-cs"/>
                      </a:endParaRP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344040">
                <a:tc vMerge="1">
                  <a:txBody>
                    <a:bodyPr/>
                    <a:lstStyle/>
                    <a:p>
                      <a:pPr marL="171450" indent="-171450">
                        <a:buFontTx/>
                        <a:buChar char="-"/>
                      </a:pPr>
                      <a:endParaRPr lang="en-GB" sz="800" dirty="0"/>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smtClean="0">
                          <a:solidFill>
                            <a:schemeClr val="tx2"/>
                          </a:solidFill>
                          <a:latin typeface="+mn-lt"/>
                          <a:ea typeface="+mn-ea"/>
                          <a:cs typeface="+mn-cs"/>
                        </a:rPr>
                        <a:t>BAU</a:t>
                      </a:r>
                      <a:endParaRPr lang="en-GB" sz="800" b="1" kern="1200" dirty="0">
                        <a:solidFill>
                          <a:schemeClr val="tx2"/>
                        </a:solidFill>
                        <a:latin typeface="+mn-lt"/>
                        <a:ea typeface="+mn-ea"/>
                        <a:cs typeface="+mn-cs"/>
                      </a:endParaRP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smtClean="0">
                          <a:solidFill>
                            <a:schemeClr val="tx1"/>
                          </a:solidFill>
                          <a:effectLst/>
                          <a:latin typeface="+mn-lt"/>
                          <a:ea typeface="+mn-ea"/>
                          <a:cs typeface="+mn-cs"/>
                        </a:rPr>
                        <a:t> </a:t>
                      </a:r>
                      <a:r>
                        <a:rPr lang="en-GB" sz="1050" b="1" i="0" u="none" strike="noStrike" kern="1200" dirty="0" smtClean="0">
                          <a:solidFill>
                            <a:srgbClr val="FFC000"/>
                          </a:solidFill>
                          <a:effectLst/>
                          <a:latin typeface="+mn-lt"/>
                          <a:ea typeface="+mn-ea"/>
                          <a:cs typeface="+mn-cs"/>
                        </a:rPr>
                        <a:t>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graphicFrame>
        <p:nvGraphicFramePr>
          <p:cNvPr id="14" name="Table 13">
            <a:extLst>
              <a:ext uri="{FF2B5EF4-FFF2-40B4-BE49-F238E27FC236}">
                <a16:creationId xmlns:a16="http://schemas.microsoft.com/office/drawing/2014/main" xmlns="" id="{5466ECAB-8D53-6E47-AA0D-FA9A14E823BF}"/>
              </a:ext>
            </a:extLst>
          </p:cNvPr>
          <p:cNvGraphicFramePr>
            <a:graphicFrameLocks noGrp="1"/>
          </p:cNvGraphicFramePr>
          <p:nvPr>
            <p:extLst>
              <p:ext uri="{D42A27DB-BD31-4B8C-83A1-F6EECF244321}">
                <p14:modId xmlns:p14="http://schemas.microsoft.com/office/powerpoint/2010/main" val="1062772029"/>
              </p:ext>
            </p:extLst>
          </p:nvPr>
        </p:nvGraphicFramePr>
        <p:xfrm>
          <a:off x="251520" y="1965194"/>
          <a:ext cx="4320478" cy="2190732"/>
        </p:xfrm>
        <a:graphic>
          <a:graphicData uri="http://schemas.openxmlformats.org/drawingml/2006/table">
            <a:tbl>
              <a:tblPr firstRow="1" bandRow="1">
                <a:tableStyleId>{5C22544A-7EE6-4342-B048-85BDC9FD1C3A}</a:tableStyleId>
              </a:tblPr>
              <a:tblGrid>
                <a:gridCol w="2326588">
                  <a:extLst>
                    <a:ext uri="{9D8B030D-6E8A-4147-A177-3AD203B41FA5}">
                      <a16:colId xmlns:a16="http://schemas.microsoft.com/office/drawing/2014/main" xmlns="" val="20000"/>
                    </a:ext>
                  </a:extLst>
                </a:gridCol>
                <a:gridCol w="719454"/>
                <a:gridCol w="648073">
                  <a:extLst>
                    <a:ext uri="{9D8B030D-6E8A-4147-A177-3AD203B41FA5}">
                      <a16:colId xmlns:a16="http://schemas.microsoft.com/office/drawing/2014/main" xmlns="" val="20002"/>
                    </a:ext>
                  </a:extLst>
                </a:gridCol>
                <a:gridCol w="626363">
                  <a:extLst>
                    <a:ext uri="{9D8B030D-6E8A-4147-A177-3AD203B41FA5}">
                      <a16:colId xmlns:a16="http://schemas.microsoft.com/office/drawing/2014/main" xmlns="" val="20003"/>
                    </a:ext>
                  </a:extLst>
                </a:gridCol>
              </a:tblGrid>
              <a:tr h="193458">
                <a:tc>
                  <a:txBody>
                    <a:bodyPr/>
                    <a:lstStyle/>
                    <a:p>
                      <a:pPr algn="ctr" rtl="0" fontAlgn="ctr"/>
                      <a:r>
                        <a:rPr lang="en-GB" sz="800" b="1" i="0" u="none" strike="noStrike" dirty="0" smtClean="0">
                          <a:solidFill>
                            <a:schemeClr val="tx2"/>
                          </a:solidFill>
                          <a:effectLst/>
                          <a:latin typeface="+mj-lt"/>
                        </a:rPr>
                        <a:t>Progress</a:t>
                      </a:r>
                      <a:r>
                        <a:rPr lang="en-GB" sz="800" b="1" i="0" u="none" strike="noStrike" baseline="0" dirty="0" smtClean="0">
                          <a:solidFill>
                            <a:schemeClr val="tx2"/>
                          </a:solidFill>
                          <a:effectLst/>
                          <a:latin typeface="+mj-lt"/>
                        </a:rPr>
                        <a:t> since last month - k</a:t>
                      </a:r>
                      <a:r>
                        <a:rPr lang="en-GB" sz="800" b="1" i="0" u="none" strike="noStrike" dirty="0" smtClean="0">
                          <a:solidFill>
                            <a:schemeClr val="tx2"/>
                          </a:solidFill>
                          <a:effectLst/>
                          <a:latin typeface="+mj-lt"/>
                        </a:rPr>
                        <a:t>ey </a:t>
                      </a:r>
                      <a:r>
                        <a:rPr lang="en-GB" sz="800" b="1" i="0" u="none" strike="noStrike" dirty="0">
                          <a:solidFill>
                            <a:schemeClr val="tx2"/>
                          </a:solidFill>
                          <a:effectLst/>
                          <a:latin typeface="+mj-lt"/>
                        </a:rPr>
                        <a:t>m</a:t>
                      </a:r>
                      <a:r>
                        <a:rPr lang="en-GB" sz="800" b="1" i="0" u="none" strike="noStrike" dirty="0" smtClean="0">
                          <a:solidFill>
                            <a:schemeClr val="tx2"/>
                          </a:solidFill>
                          <a:effectLst/>
                          <a:latin typeface="+mj-lt"/>
                        </a:rPr>
                        <a:t>ilestones</a:t>
                      </a:r>
                      <a:endParaRPr lang="en-GB" sz="800" b="1" i="0" u="none" strike="noStrike" dirty="0">
                        <a:solidFill>
                          <a:schemeClr val="tx2"/>
                        </a:solidFill>
                        <a:effectLst/>
                        <a:latin typeface="+mj-lt"/>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smtClean="0">
                          <a:solidFill>
                            <a:schemeClr val="tx2"/>
                          </a:solidFill>
                          <a:effectLst/>
                          <a:latin typeface="+mj-lt"/>
                        </a:rPr>
                        <a:t>Workstream</a:t>
                      </a:r>
                      <a:endParaRPr lang="en-GB" sz="800" b="1" i="0" u="none" strike="noStrike" dirty="0">
                        <a:solidFill>
                          <a:schemeClr val="tx2"/>
                        </a:solidFill>
                        <a:effectLst/>
                        <a:latin typeface="+mj-lt"/>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34109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kern="1200" dirty="0" smtClean="0">
                          <a:solidFill>
                            <a:schemeClr val="tx2"/>
                          </a:solidFill>
                          <a:latin typeface="+mn-lt"/>
                          <a:ea typeface="+mn-ea"/>
                          <a:cs typeface="+mn-cs"/>
                        </a:rPr>
                        <a:t>AML Scheduling Plan Approval</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dirty="0" smtClean="0">
                          <a:solidFill>
                            <a:schemeClr val="tx2"/>
                          </a:solidFill>
                          <a:latin typeface="+mn-lt"/>
                          <a:ea typeface="+mn-ea"/>
                          <a:cs typeface="+mn-cs"/>
                        </a:rPr>
                        <a:t>RCA</a:t>
                      </a:r>
                      <a:endParaRPr lang="en-GB" sz="900" kern="1200" dirty="0">
                        <a:solidFill>
                          <a:schemeClr val="tx2"/>
                        </a:solidFill>
                        <a:latin typeface="+mn-lt"/>
                        <a:ea typeface="+mn-ea"/>
                        <a:cs typeface="+mn-cs"/>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dirty="0" smtClean="0">
                          <a:solidFill>
                            <a:schemeClr val="tx2"/>
                          </a:solidFill>
                          <a:latin typeface="+mn-lt"/>
                          <a:ea typeface="+mn-ea"/>
                          <a:cs typeface="+mn-cs"/>
                        </a:rPr>
                        <a:t>20/11/18</a:t>
                      </a:r>
                      <a:endParaRPr lang="en-GB" sz="900" kern="1200" dirty="0">
                        <a:solidFill>
                          <a:schemeClr val="tx2"/>
                        </a:solidFill>
                        <a:latin typeface="+mn-lt"/>
                        <a:ea typeface="+mn-ea"/>
                        <a:cs typeface="+mn-cs"/>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kern="1200" dirty="0" smtClean="0">
                          <a:solidFill>
                            <a:schemeClr val="tx2"/>
                          </a:solidFill>
                          <a:latin typeface="+mn-lt"/>
                          <a:ea typeface="+mn-ea"/>
                          <a:cs typeface="+mn-cs"/>
                        </a:rPr>
                        <a:t>Completed </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432048">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kern="1200" dirty="0" smtClean="0">
                          <a:solidFill>
                            <a:schemeClr val="tx2"/>
                          </a:solidFill>
                          <a:latin typeface="+mn-lt"/>
                          <a:ea typeface="+mn-ea"/>
                          <a:cs typeface="+mn-cs"/>
                        </a:rPr>
                        <a:t>PoC for single AML File Approval to Proceed</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dirty="0" smtClean="0">
                          <a:solidFill>
                            <a:schemeClr val="tx2"/>
                          </a:solidFill>
                          <a:latin typeface="+mn-lt"/>
                          <a:ea typeface="+mn-ea"/>
                          <a:cs typeface="+mn-cs"/>
                        </a:rPr>
                        <a:t>RCA</a:t>
                      </a:r>
                      <a:endParaRPr lang="en-GB" sz="900" kern="1200" dirty="0">
                        <a:solidFill>
                          <a:schemeClr val="tx2"/>
                        </a:solidFill>
                        <a:latin typeface="+mn-lt"/>
                        <a:ea typeface="+mn-ea"/>
                        <a:cs typeface="+mn-cs"/>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dirty="0" smtClean="0">
                          <a:solidFill>
                            <a:schemeClr val="tx2"/>
                          </a:solidFill>
                          <a:latin typeface="+mn-lt"/>
                          <a:ea typeface="+mn-ea"/>
                          <a:cs typeface="+mn-cs"/>
                        </a:rPr>
                        <a:t>20/11/18</a:t>
                      </a:r>
                      <a:endParaRPr lang="en-GB" sz="900" kern="1200" dirty="0">
                        <a:solidFill>
                          <a:schemeClr val="tx2"/>
                        </a:solidFill>
                        <a:latin typeface="+mn-lt"/>
                        <a:ea typeface="+mn-ea"/>
                        <a:cs typeface="+mn-cs"/>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kern="1200" dirty="0" smtClean="0">
                          <a:solidFill>
                            <a:schemeClr val="tx2"/>
                          </a:solidFill>
                          <a:latin typeface="+mn-lt"/>
                          <a:ea typeface="+mn-ea"/>
                          <a:cs typeface="+mn-cs"/>
                        </a:rPr>
                        <a:t>Completed</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432048">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kern="1200" dirty="0" smtClean="0">
                          <a:solidFill>
                            <a:schemeClr val="tx2"/>
                          </a:solidFill>
                          <a:latin typeface="+mn-lt"/>
                          <a:ea typeface="+mn-ea"/>
                          <a:cs typeface="+mn-cs"/>
                        </a:rPr>
                        <a:t>Release  Charges for  Excluded MPRNs 35,626K</a:t>
                      </a:r>
                      <a:r>
                        <a:rPr lang="en-GB" sz="900" kern="1200" dirty="0" smtClean="0">
                          <a:solidFill>
                            <a:srgbClr val="FF0000"/>
                          </a:solidFill>
                          <a:latin typeface="+mn-lt"/>
                          <a:ea typeface="+mn-ea"/>
                          <a:cs typeface="+mn-cs"/>
                        </a:rPr>
                        <a:t> </a:t>
                      </a:r>
                      <a:r>
                        <a:rPr lang="en-GB" sz="900" kern="1200" dirty="0" smtClean="0">
                          <a:solidFill>
                            <a:schemeClr val="accent1">
                              <a:lumMod val="50000"/>
                            </a:schemeClr>
                          </a:solidFill>
                          <a:latin typeface="+mn-lt"/>
                          <a:ea typeface="+mn-ea"/>
                          <a:cs typeface="+mn-cs"/>
                        </a:rPr>
                        <a:t>(for defects deployed)</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n-lt"/>
                          <a:ea typeface="Calibri" charset="0"/>
                          <a:cs typeface="Times New Roman" panose="02020603050405020304" pitchFamily="18" charset="0"/>
                        </a:rPr>
                        <a:t>Defect &amp; Exclusions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dirty="0" smtClean="0">
                          <a:solidFill>
                            <a:schemeClr val="tx2"/>
                          </a:solidFill>
                          <a:latin typeface="+mn-lt"/>
                          <a:ea typeface="+mn-ea"/>
                          <a:cs typeface="+mn-cs"/>
                        </a:rPr>
                        <a:t>30/11/18</a:t>
                      </a:r>
                      <a:endParaRPr lang="en-GB" sz="900" kern="1200" dirty="0">
                        <a:solidFill>
                          <a:schemeClr val="tx2"/>
                        </a:solidFill>
                        <a:latin typeface="+mn-lt"/>
                        <a:ea typeface="+mn-ea"/>
                        <a:cs typeface="+mn-cs"/>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kern="1200" dirty="0" smtClean="0">
                          <a:solidFill>
                            <a:schemeClr val="tx2"/>
                          </a:solidFill>
                          <a:latin typeface="+mn-lt"/>
                          <a:ea typeface="+mn-ea"/>
                          <a:cs typeface="+mn-cs"/>
                        </a:rPr>
                        <a:t>Completed </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49981">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kern="1200" dirty="0" smtClean="0">
                          <a:solidFill>
                            <a:schemeClr val="tx2"/>
                          </a:solidFill>
                          <a:latin typeface="+mn-lt"/>
                          <a:ea typeface="+mn-ea"/>
                          <a:cs typeface="+mn-cs"/>
                        </a:rPr>
                        <a:t>Deploy fixes for 12 defects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dirty="0" smtClean="0">
                          <a:solidFill>
                            <a:schemeClr val="tx2"/>
                          </a:solidFill>
                          <a:latin typeface="+mn-lt"/>
                          <a:ea typeface="+mn-ea"/>
                          <a:cs typeface="+mn-cs"/>
                        </a:rPr>
                        <a:t>Defects &amp; Exclusions</a:t>
                      </a:r>
                      <a:endParaRPr lang="en-GB" sz="900" kern="1200" dirty="0">
                        <a:solidFill>
                          <a:schemeClr val="tx2"/>
                        </a:solidFill>
                        <a:latin typeface="+mn-lt"/>
                        <a:ea typeface="+mn-ea"/>
                        <a:cs typeface="+mn-cs"/>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dirty="0" smtClean="0">
                          <a:solidFill>
                            <a:schemeClr val="tx2"/>
                          </a:solidFill>
                          <a:latin typeface="+mn-lt"/>
                          <a:ea typeface="+mn-ea"/>
                          <a:cs typeface="+mn-cs"/>
                        </a:rPr>
                        <a:t>30/11/18</a:t>
                      </a:r>
                      <a:endParaRPr lang="en-GB" sz="900" kern="1200" dirty="0">
                        <a:solidFill>
                          <a:schemeClr val="tx2"/>
                        </a:solidFill>
                        <a:latin typeface="+mn-lt"/>
                        <a:ea typeface="+mn-ea"/>
                        <a:cs typeface="+mn-cs"/>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kern="1200" dirty="0" smtClean="0">
                          <a:solidFill>
                            <a:schemeClr val="tx2"/>
                          </a:solidFill>
                          <a:latin typeface="+mn-lt"/>
                          <a:ea typeface="+mn-ea"/>
                          <a:cs typeface="+mn-cs"/>
                        </a:rPr>
                        <a:t>Completed </a:t>
                      </a:r>
                      <a:endParaRPr lang="en-GB" sz="900" kern="1200" dirty="0">
                        <a:solidFill>
                          <a:schemeClr val="tx2"/>
                        </a:solidFill>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449188">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kern="1200" dirty="0" smtClean="0">
                          <a:solidFill>
                            <a:schemeClr val="tx2"/>
                          </a:solidFill>
                          <a:latin typeface="+mn-lt"/>
                          <a:ea typeface="+mn-ea"/>
                          <a:cs typeface="+mn-cs"/>
                        </a:rPr>
                        <a:t>Exclusion Analysis (Procedure Update)</a:t>
                      </a:r>
                      <a:endParaRPr lang="en-GB" sz="900" kern="1200" dirty="0">
                        <a:solidFill>
                          <a:schemeClr val="tx2"/>
                        </a:solidFill>
                        <a:latin typeface="+mn-lt"/>
                        <a:ea typeface="+mn-ea"/>
                        <a:cs typeface="+mn-cs"/>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dirty="0" smtClean="0">
                          <a:solidFill>
                            <a:schemeClr val="tx2"/>
                          </a:solidFill>
                          <a:latin typeface="+mn-lt"/>
                          <a:ea typeface="+mn-ea"/>
                          <a:cs typeface="+mn-cs"/>
                        </a:rPr>
                        <a:t>RCA</a:t>
                      </a:r>
                      <a:endParaRPr lang="en-GB" sz="900" kern="1200" dirty="0">
                        <a:solidFill>
                          <a:schemeClr val="tx2"/>
                        </a:solidFill>
                        <a:latin typeface="+mn-lt"/>
                        <a:ea typeface="+mn-ea"/>
                        <a:cs typeface="+mn-cs"/>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strike="sngStrike" kern="1200" baseline="0" dirty="0" smtClean="0">
                          <a:solidFill>
                            <a:schemeClr val="tx2"/>
                          </a:solidFill>
                          <a:latin typeface="+mn-lt"/>
                          <a:ea typeface="Calibri" charset="0"/>
                          <a:cs typeface="Times New Roman" panose="02020603050405020304" pitchFamily="18" charset="0"/>
                        </a:rPr>
                        <a:t>28/09/18</a:t>
                      </a:r>
                      <a:r>
                        <a:rPr lang="en-GB" sz="900" kern="1200" baseline="0" dirty="0" smtClean="0">
                          <a:solidFill>
                            <a:schemeClr val="tx2"/>
                          </a:solidFill>
                          <a:latin typeface="+mn-lt"/>
                          <a:ea typeface="Calibri" charset="0"/>
                          <a:cs typeface="Times New Roman" panose="02020603050405020304" pitchFamily="18" charset="0"/>
                        </a:rPr>
                        <a:t> 10/11/18</a:t>
                      </a:r>
                      <a:endParaRPr lang="en-GB" sz="900" kern="1200" baseline="0" dirty="0">
                        <a:solidFill>
                          <a:schemeClr val="tx2"/>
                        </a:solidFill>
                        <a:latin typeface="+mn-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kern="1200" dirty="0" smtClean="0">
                          <a:solidFill>
                            <a:schemeClr val="tx2"/>
                          </a:solidFill>
                          <a:latin typeface="+mn-lt"/>
                          <a:ea typeface="+mn-ea"/>
                          <a:cs typeface="+mn-cs"/>
                        </a:rPr>
                        <a:t>Completed </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bl>
          </a:graphicData>
        </a:graphic>
      </p:graphicFrame>
      <p:graphicFrame>
        <p:nvGraphicFramePr>
          <p:cNvPr id="11" name="Table 10">
            <a:extLst>
              <a:ext uri="{FF2B5EF4-FFF2-40B4-BE49-F238E27FC236}">
                <a16:creationId xmlns:a16="http://schemas.microsoft.com/office/drawing/2014/main" xmlns="" id="{5466ECAB-8D53-6E47-AA0D-FA9A14E823BF}"/>
              </a:ext>
            </a:extLst>
          </p:cNvPr>
          <p:cNvGraphicFramePr>
            <a:graphicFrameLocks noGrp="1"/>
          </p:cNvGraphicFramePr>
          <p:nvPr>
            <p:extLst>
              <p:ext uri="{D42A27DB-BD31-4B8C-83A1-F6EECF244321}">
                <p14:modId xmlns:p14="http://schemas.microsoft.com/office/powerpoint/2010/main" val="275101"/>
              </p:ext>
            </p:extLst>
          </p:nvPr>
        </p:nvGraphicFramePr>
        <p:xfrm>
          <a:off x="4644008" y="1951463"/>
          <a:ext cx="4248472" cy="2204464"/>
        </p:xfrm>
        <a:graphic>
          <a:graphicData uri="http://schemas.openxmlformats.org/drawingml/2006/table">
            <a:tbl>
              <a:tblPr firstRow="1" bandRow="1">
                <a:tableStyleId>{5C22544A-7EE6-4342-B048-85BDC9FD1C3A}</a:tableStyleId>
              </a:tblPr>
              <a:tblGrid>
                <a:gridCol w="2265201">
                  <a:extLst>
                    <a:ext uri="{9D8B030D-6E8A-4147-A177-3AD203B41FA5}">
                      <a16:colId xmlns:a16="http://schemas.microsoft.com/office/drawing/2014/main" xmlns="" val="20000"/>
                    </a:ext>
                  </a:extLst>
                </a:gridCol>
                <a:gridCol w="707875"/>
                <a:gridCol w="566300">
                  <a:extLst>
                    <a:ext uri="{9D8B030D-6E8A-4147-A177-3AD203B41FA5}">
                      <a16:colId xmlns:a16="http://schemas.microsoft.com/office/drawing/2014/main" xmlns="" val="20002"/>
                    </a:ext>
                  </a:extLst>
                </a:gridCol>
                <a:gridCol w="709096">
                  <a:extLst>
                    <a:ext uri="{9D8B030D-6E8A-4147-A177-3AD203B41FA5}">
                      <a16:colId xmlns:a16="http://schemas.microsoft.com/office/drawing/2014/main" xmlns="" val="20003"/>
                    </a:ext>
                  </a:extLst>
                </a:gridCol>
              </a:tblGrid>
              <a:tr h="166245">
                <a:tc>
                  <a:txBody>
                    <a:bodyPr/>
                    <a:lstStyle/>
                    <a:p>
                      <a:pPr algn="ctr" rtl="0" fontAlgn="ctr"/>
                      <a:r>
                        <a:rPr lang="en-GB" sz="800" b="1" i="0" u="none" strike="noStrike" dirty="0" smtClean="0">
                          <a:solidFill>
                            <a:schemeClr val="tx2"/>
                          </a:solidFill>
                          <a:effectLst/>
                          <a:latin typeface="+mj-lt"/>
                        </a:rPr>
                        <a:t>Priorities for next month – key milestones</a:t>
                      </a:r>
                      <a:endParaRPr lang="en-GB" sz="800" b="1" i="0" u="none" strike="noStrike" dirty="0">
                        <a:solidFill>
                          <a:schemeClr val="tx2"/>
                        </a:solidFill>
                        <a:effectLst/>
                        <a:latin typeface="+mj-lt"/>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smtClean="0">
                          <a:solidFill>
                            <a:schemeClr val="tx2"/>
                          </a:solidFill>
                          <a:effectLst/>
                          <a:latin typeface="+mj-lt"/>
                        </a:rPr>
                        <a:t>Workstream</a:t>
                      </a:r>
                      <a:endParaRPr lang="en-GB" sz="800" b="1" i="0" u="none" strike="noStrike" dirty="0">
                        <a:solidFill>
                          <a:schemeClr val="tx2"/>
                        </a:solidFill>
                        <a:effectLst/>
                        <a:latin typeface="+mj-lt"/>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27612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kern="1200" dirty="0" smtClean="0">
                          <a:solidFill>
                            <a:schemeClr val="tx2"/>
                          </a:solidFill>
                          <a:latin typeface="Arial Body"/>
                          <a:ea typeface="+mn-ea"/>
                          <a:cs typeface="+mn-cs"/>
                        </a:rPr>
                        <a:t>Deploy fix for 1 defect</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dirty="0" smtClean="0">
                          <a:solidFill>
                            <a:schemeClr val="tx2"/>
                          </a:solidFill>
                          <a:latin typeface="Arial Body"/>
                          <a:ea typeface="+mn-ea"/>
                          <a:cs typeface="+mn-cs"/>
                        </a:rPr>
                        <a:t>Defects &amp; Exclusions</a:t>
                      </a:r>
                      <a:endParaRPr lang="en-GB" sz="900" kern="1200" dirty="0">
                        <a:solidFill>
                          <a:schemeClr val="tx2"/>
                        </a:solidFill>
                        <a:latin typeface="Arial Body"/>
                        <a:ea typeface="+mn-ea"/>
                        <a:cs typeface="+mn-cs"/>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dirty="0" smtClean="0">
                          <a:solidFill>
                            <a:schemeClr val="tx2"/>
                          </a:solidFill>
                          <a:latin typeface="Arial Body"/>
                          <a:ea typeface="+mn-ea"/>
                          <a:cs typeface="+mn-cs"/>
                        </a:rPr>
                        <a:t>31/12/18</a:t>
                      </a:r>
                      <a:endParaRPr lang="en-GB" sz="900" kern="1200" dirty="0">
                        <a:solidFill>
                          <a:schemeClr val="tx2"/>
                        </a:solidFill>
                        <a:latin typeface="Arial Body"/>
                        <a:ea typeface="+mn-ea"/>
                        <a:cs typeface="+mn-cs"/>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smtClean="0">
                          <a:solidFill>
                            <a:srgbClr val="00B050"/>
                          </a:solidFill>
                          <a:effectLst/>
                          <a:latin typeface="Arial Body"/>
                          <a:ea typeface="+mn-ea"/>
                          <a:cs typeface="+mn-cs"/>
                        </a:rPr>
                        <a:t>In progress</a:t>
                      </a:r>
                      <a:endParaRPr lang="en-GB" sz="900" b="0" i="0" u="none" strike="noStrike" kern="1200" dirty="0">
                        <a:solidFill>
                          <a:srgbClr val="00B050"/>
                        </a:solidFill>
                        <a:effectLst/>
                        <a:latin typeface="Arial Body"/>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52945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kern="1200" dirty="0" smtClean="0">
                          <a:solidFill>
                            <a:schemeClr val="tx2"/>
                          </a:solidFill>
                          <a:latin typeface="Arial Body"/>
                          <a:ea typeface="+mn-ea"/>
                          <a:cs typeface="+mn-cs"/>
                        </a:rPr>
                        <a:t>Exception Analysis (Procedure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dirty="0" smtClean="0">
                          <a:solidFill>
                            <a:schemeClr val="tx2"/>
                          </a:solidFill>
                          <a:latin typeface="Arial Body"/>
                          <a:ea typeface="+mn-ea"/>
                          <a:cs typeface="+mn-cs"/>
                        </a:rPr>
                        <a:t>RCA</a:t>
                      </a:r>
                      <a:endParaRPr lang="en-GB" sz="900" kern="1200" dirty="0">
                        <a:solidFill>
                          <a:schemeClr val="tx2"/>
                        </a:solidFill>
                        <a:latin typeface="Arial Body"/>
                        <a:ea typeface="+mn-ea"/>
                        <a:cs typeface="+mn-cs"/>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strike="sngStrike" kern="1200" baseline="0" dirty="0" smtClean="0">
                          <a:solidFill>
                            <a:schemeClr val="tx2"/>
                          </a:solidFill>
                          <a:latin typeface="+mn-lt"/>
                          <a:ea typeface="Calibri" charset="0"/>
                          <a:cs typeface="Times New Roman" panose="02020603050405020304" pitchFamily="18" charset="0"/>
                        </a:rPr>
                        <a:t>05/10/19</a:t>
                      </a:r>
                      <a:r>
                        <a:rPr lang="en-GB" sz="900" kern="1200" baseline="0" dirty="0" smtClean="0">
                          <a:solidFill>
                            <a:schemeClr val="tx2"/>
                          </a:solidFill>
                          <a:latin typeface="+mn-lt"/>
                          <a:ea typeface="Calibri" charset="0"/>
                          <a:cs typeface="Times New Roman" panose="02020603050405020304" pitchFamily="18" charset="0"/>
                        </a:rPr>
                        <a:t> </a:t>
                      </a:r>
                      <a:r>
                        <a:rPr lang="en-GB" sz="900" strike="sngStrike" kern="1200" baseline="0" dirty="0" smtClean="0">
                          <a:solidFill>
                            <a:schemeClr val="tx2"/>
                          </a:solidFill>
                          <a:latin typeface="+mn-lt"/>
                          <a:ea typeface="Calibri" charset="0"/>
                          <a:cs typeface="Times New Roman" panose="02020603050405020304" pitchFamily="18" charset="0"/>
                        </a:rPr>
                        <a:t>10/11/18</a:t>
                      </a:r>
                    </a:p>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smtClean="0">
                          <a:solidFill>
                            <a:schemeClr val="tx2"/>
                          </a:solidFill>
                          <a:latin typeface="+mn-lt"/>
                          <a:ea typeface="Calibri" charset="0"/>
                          <a:cs typeface="Times New Roman" panose="02020603050405020304" pitchFamily="18" charset="0"/>
                        </a:rPr>
                        <a:t>07/12/18</a:t>
                      </a:r>
                      <a:endParaRPr lang="en-GB" sz="900" kern="1200" baseline="0" dirty="0">
                        <a:solidFill>
                          <a:schemeClr val="tx2"/>
                        </a:solidFill>
                        <a:latin typeface="+mn-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kern="1200" dirty="0" smtClean="0">
                          <a:solidFill>
                            <a:srgbClr val="FF9900"/>
                          </a:solidFill>
                          <a:latin typeface="Arial Body"/>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7612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900" kern="1200" dirty="0" smtClean="0">
                          <a:solidFill>
                            <a:schemeClr val="tx2"/>
                          </a:solidFill>
                          <a:latin typeface="Arial Body"/>
                          <a:ea typeface="Calibri" panose="020F0502020204030204" pitchFamily="34" charset="0"/>
                          <a:cs typeface="Times New Roman" panose="02020603050405020304" pitchFamily="18" charset="0"/>
                        </a:rPr>
                        <a:t>Automation of Offline ASP Mismatch files</a:t>
                      </a:r>
                      <a:endParaRPr lang="en-GB" sz="900" kern="1200" dirty="0" smtClean="0">
                        <a:solidFill>
                          <a:schemeClr val="tx2"/>
                        </a:solidFill>
                        <a:latin typeface="Arial Body"/>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smtClean="0">
                          <a:solidFill>
                            <a:schemeClr val="tx2"/>
                          </a:solidFill>
                          <a:latin typeface="Arial Body"/>
                          <a:ea typeface="Calibri" charset="0"/>
                          <a:cs typeface="Times New Roman" panose="02020603050405020304" pitchFamily="18" charset="0"/>
                        </a:rPr>
                        <a:t>RCA</a:t>
                      </a:r>
                      <a:endParaRPr lang="en-GB" sz="900" kern="1200" baseline="0" dirty="0">
                        <a:solidFill>
                          <a:schemeClr val="tx2"/>
                        </a:solidFill>
                        <a:latin typeface="Arial Body"/>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strike="sngStrike" kern="1200" baseline="0" dirty="0" smtClean="0">
                          <a:solidFill>
                            <a:schemeClr val="tx2"/>
                          </a:solidFill>
                          <a:latin typeface="+mn-lt"/>
                          <a:ea typeface="Calibri" charset="0"/>
                          <a:cs typeface="Times New Roman" panose="02020603050405020304" pitchFamily="18" charset="0"/>
                        </a:rPr>
                        <a:t>12/10/18</a:t>
                      </a:r>
                    </a:p>
                    <a:p>
                      <a:pPr marL="0" marR="0" lvl="0" indent="0" algn="ctr" defTabSz="685800" rtl="0" eaLnBrk="1" fontAlgn="t" latinLnBrk="0" hangingPunct="1">
                        <a:lnSpc>
                          <a:spcPct val="100000"/>
                        </a:lnSpc>
                        <a:spcBef>
                          <a:spcPts val="0"/>
                        </a:spcBef>
                        <a:spcAft>
                          <a:spcPts val="0"/>
                        </a:spcAft>
                        <a:buClrTx/>
                        <a:buSzTx/>
                        <a:buFontTx/>
                        <a:buNone/>
                        <a:tabLst/>
                        <a:defRPr/>
                      </a:pPr>
                      <a:r>
                        <a:rPr lang="en-GB" sz="900" strike="sngStrike" kern="1200" baseline="0" dirty="0" smtClean="0">
                          <a:solidFill>
                            <a:schemeClr val="tx2"/>
                          </a:solidFill>
                          <a:latin typeface="+mn-lt"/>
                          <a:ea typeface="Calibri" charset="0"/>
                          <a:cs typeface="Times New Roman" panose="02020603050405020304" pitchFamily="18" charset="0"/>
                        </a:rPr>
                        <a:t>23/11/18</a:t>
                      </a:r>
                    </a:p>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smtClean="0">
                          <a:solidFill>
                            <a:schemeClr val="tx2"/>
                          </a:solidFill>
                          <a:latin typeface="+mn-lt"/>
                          <a:ea typeface="Calibri" charset="0"/>
                          <a:cs typeface="Times New Roman" panose="02020603050405020304" pitchFamily="18" charset="0"/>
                        </a:rPr>
                        <a:t>14/12/18</a:t>
                      </a:r>
                      <a:endParaRPr lang="en-GB" sz="900" kern="1200" baseline="0" dirty="0">
                        <a:solidFill>
                          <a:schemeClr val="tx2"/>
                        </a:solidFill>
                        <a:latin typeface="+mn-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kern="1200" dirty="0" smtClean="0">
                          <a:solidFill>
                            <a:srgbClr val="FF9900"/>
                          </a:solidFill>
                          <a:latin typeface="Arial Body"/>
                          <a:ea typeface="+mn-ea"/>
                          <a:cs typeface="+mn-cs"/>
                        </a:rPr>
                        <a:t>In progress</a:t>
                      </a:r>
                      <a:endParaRPr lang="en-GB" sz="900" kern="1200" dirty="0">
                        <a:solidFill>
                          <a:srgbClr val="FF9900"/>
                        </a:solidFill>
                        <a:latin typeface="Arial Body"/>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7612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kern="1200" dirty="0" smtClean="0">
                          <a:solidFill>
                            <a:schemeClr val="accent1">
                              <a:lumMod val="50000"/>
                            </a:schemeClr>
                          </a:solidFill>
                          <a:latin typeface="Arial Body"/>
                          <a:ea typeface="Calibri" panose="020F0502020204030204" pitchFamily="34" charset="0"/>
                          <a:cs typeface="Times New Roman" panose="02020603050405020304" pitchFamily="18" charset="0"/>
                        </a:rPr>
                        <a:t>PoC for single ASP File Approval to Proceed</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smtClean="0">
                          <a:solidFill>
                            <a:schemeClr val="accent1">
                              <a:lumMod val="50000"/>
                            </a:schemeClr>
                          </a:solidFill>
                          <a:latin typeface="Arial Body"/>
                          <a:ea typeface="Calibri" charset="0"/>
                          <a:cs typeface="Times New Roman" panose="02020603050405020304" pitchFamily="18" charset="0"/>
                        </a:rPr>
                        <a:t>RCA</a:t>
                      </a:r>
                      <a:endParaRPr lang="en-GB" sz="900" kern="1200" baseline="0" dirty="0">
                        <a:solidFill>
                          <a:schemeClr val="accent1">
                            <a:lumMod val="50000"/>
                          </a:schemeClr>
                        </a:solidFill>
                        <a:latin typeface="Arial Body"/>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smtClean="0">
                          <a:solidFill>
                            <a:schemeClr val="accent1">
                              <a:lumMod val="50000"/>
                            </a:schemeClr>
                          </a:solidFill>
                          <a:latin typeface="Arial Body"/>
                          <a:ea typeface="Calibri" charset="0"/>
                          <a:cs typeface="Times New Roman" panose="02020603050405020304" pitchFamily="18" charset="0"/>
                        </a:rPr>
                        <a:t>31/01/19</a:t>
                      </a:r>
                      <a:endParaRPr lang="en-GB" sz="900" kern="1200" baseline="0" dirty="0">
                        <a:solidFill>
                          <a:schemeClr val="accent1">
                            <a:lumMod val="50000"/>
                          </a:schemeClr>
                        </a:solidFill>
                        <a:latin typeface="Arial Body"/>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smtClean="0">
                          <a:solidFill>
                            <a:schemeClr val="accent1">
                              <a:lumMod val="50000"/>
                            </a:schemeClr>
                          </a:solidFill>
                          <a:effectLst/>
                          <a:latin typeface="Arial Body"/>
                          <a:ea typeface="+mn-ea"/>
                          <a:cs typeface="+mn-cs"/>
                        </a:rPr>
                        <a:t>In Progress</a:t>
                      </a:r>
                      <a:endParaRPr lang="en-GB" sz="900" b="0" i="0" u="none" strike="noStrike" kern="1200" dirty="0">
                        <a:solidFill>
                          <a:schemeClr val="accent1">
                            <a:lumMod val="50000"/>
                          </a:schemeClr>
                        </a:solidFill>
                        <a:effectLst/>
                        <a:latin typeface="Arial Body"/>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329168">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kern="1200" dirty="0" smtClean="0">
                          <a:solidFill>
                            <a:schemeClr val="tx2"/>
                          </a:solidFill>
                          <a:latin typeface="Arial Body"/>
                          <a:ea typeface="Calibri" panose="020F0502020204030204" pitchFamily="34" charset="0"/>
                          <a:cs typeface="Times New Roman" panose="02020603050405020304" pitchFamily="18" charset="0"/>
                        </a:rPr>
                        <a:t>Release  Charges for  Excluded MPRNs </a:t>
                      </a:r>
                      <a:r>
                        <a:rPr lang="en-GB" sz="900" kern="1200" dirty="0" smtClean="0">
                          <a:solidFill>
                            <a:schemeClr val="tx2"/>
                          </a:solidFill>
                          <a:latin typeface="+mn-lt"/>
                          <a:ea typeface="+mn-ea"/>
                          <a:cs typeface="+mn-cs"/>
                        </a:rPr>
                        <a:t>12,186K </a:t>
                      </a:r>
                      <a:r>
                        <a:rPr lang="en-GB" sz="900" kern="1200" dirty="0" smtClean="0">
                          <a:solidFill>
                            <a:schemeClr val="accent1">
                              <a:lumMod val="50000"/>
                            </a:schemeClr>
                          </a:solidFill>
                          <a:latin typeface="Arial Body"/>
                          <a:ea typeface="Calibri" panose="020F0502020204030204" pitchFamily="34" charset="0"/>
                          <a:cs typeface="Times New Roman" panose="02020603050405020304" pitchFamily="18" charset="0"/>
                        </a:rPr>
                        <a:t>(for defects deployed)</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dirty="0" smtClean="0">
                          <a:solidFill>
                            <a:schemeClr val="tx2"/>
                          </a:solidFill>
                          <a:latin typeface="Arial Body"/>
                          <a:ea typeface="Calibri" charset="0"/>
                          <a:cs typeface="Times New Roman" panose="02020603050405020304" pitchFamily="18" charset="0"/>
                        </a:rPr>
                        <a:t>Defect &amp; Exclusions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900" kern="1200" baseline="0" dirty="0" smtClean="0">
                          <a:solidFill>
                            <a:schemeClr val="tx2"/>
                          </a:solidFill>
                          <a:latin typeface="Arial Body"/>
                          <a:ea typeface="Calibri" charset="0"/>
                          <a:cs typeface="Times New Roman" panose="02020603050405020304" pitchFamily="18" charset="0"/>
                        </a:rPr>
                        <a:t>31/12/18</a:t>
                      </a:r>
                      <a:endParaRPr lang="en-GB" sz="900" kern="1200" baseline="0" dirty="0">
                        <a:solidFill>
                          <a:schemeClr val="tx2"/>
                        </a:solidFill>
                        <a:latin typeface="Arial Body"/>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smtClean="0">
                          <a:solidFill>
                            <a:srgbClr val="00B050"/>
                          </a:solidFill>
                          <a:effectLst/>
                          <a:latin typeface="Arial Body"/>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bl>
          </a:graphicData>
        </a:graphic>
      </p:graphicFrame>
      <p:graphicFrame>
        <p:nvGraphicFramePr>
          <p:cNvPr id="10" name="Table 9">
            <a:extLst>
              <a:ext uri="{FF2B5EF4-FFF2-40B4-BE49-F238E27FC236}">
                <a16:creationId xmlns="" xmlns:a16="http://schemas.microsoft.com/office/drawing/2014/main" id="{AB117C66-3576-B549-9507-6BE43690B321}"/>
              </a:ext>
            </a:extLst>
          </p:cNvPr>
          <p:cNvGraphicFramePr>
            <a:graphicFrameLocks noGrp="1"/>
          </p:cNvGraphicFramePr>
          <p:nvPr>
            <p:extLst>
              <p:ext uri="{D42A27DB-BD31-4B8C-83A1-F6EECF244321}">
                <p14:modId xmlns:p14="http://schemas.microsoft.com/office/powerpoint/2010/main" val="3864972039"/>
              </p:ext>
            </p:extLst>
          </p:nvPr>
        </p:nvGraphicFramePr>
        <p:xfrm>
          <a:off x="208682" y="588263"/>
          <a:ext cx="8573338" cy="1363200"/>
        </p:xfrm>
        <a:graphic>
          <a:graphicData uri="http://schemas.openxmlformats.org/drawingml/2006/table">
            <a:tbl>
              <a:tblPr firstRow="1" bandRow="1">
                <a:tableStyleId>{5C22544A-7EE6-4342-B048-85BDC9FD1C3A}</a:tableStyleId>
              </a:tblPr>
              <a:tblGrid>
                <a:gridCol w="7332928">
                  <a:extLst>
                    <a:ext uri="{9D8B030D-6E8A-4147-A177-3AD203B41FA5}">
                      <a16:colId xmlns="" xmlns:a16="http://schemas.microsoft.com/office/drawing/2014/main" val="20000"/>
                    </a:ext>
                  </a:extLst>
                </a:gridCol>
                <a:gridCol w="620205">
                  <a:extLst>
                    <a:ext uri="{9D8B030D-6E8A-4147-A177-3AD203B41FA5}">
                      <a16:colId xmlns="" xmlns:a16="http://schemas.microsoft.com/office/drawing/2014/main" val="20001"/>
                    </a:ext>
                  </a:extLst>
                </a:gridCol>
                <a:gridCol w="620205">
                  <a:extLst>
                    <a:ext uri="{9D8B030D-6E8A-4147-A177-3AD203B41FA5}">
                      <a16:colId xmlns="" xmlns:a16="http://schemas.microsoft.com/office/drawing/2014/main" val="3698224449"/>
                    </a:ext>
                  </a:extLst>
                </a:gridCol>
              </a:tblGrid>
              <a:tr h="126865">
                <a:tc>
                  <a:txBody>
                    <a:bodyPr/>
                    <a:lstStyle/>
                    <a:p>
                      <a:pPr marL="0" algn="ctr" defTabSz="914400" rtl="0" eaLnBrk="1" latinLnBrk="0" hangingPunct="1"/>
                      <a:r>
                        <a:rPr lang="en-US" sz="800" b="1" kern="1200" dirty="0">
                          <a:solidFill>
                            <a:schemeClr val="tx2"/>
                          </a:solidFill>
                          <a:latin typeface="+mn-lt"/>
                          <a:ea typeface="+mn-ea"/>
                          <a:cs typeface="+mn-cs"/>
                        </a:rPr>
                        <a:t>Executive Summary</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296597">
                <a:tc rowSpan="3">
                  <a:txBody>
                    <a:bodyPr/>
                    <a:lstStyle/>
                    <a:p>
                      <a:pPr marL="285750" indent="-285750">
                        <a:buFont typeface="Arial" panose="020B0604020202020204" pitchFamily="34" charset="0"/>
                        <a:buChar char="•"/>
                      </a:pPr>
                      <a:r>
                        <a:rPr lang="en-GB" sz="900" kern="1200" dirty="0" smtClean="0">
                          <a:solidFill>
                            <a:schemeClr val="tx2"/>
                          </a:solidFill>
                          <a:latin typeface="+mn-lt"/>
                          <a:ea typeface="+mn-ea"/>
                          <a:cs typeface="+mn-cs"/>
                        </a:rPr>
                        <a:t>The Amendment Invoice Task Force status will remain at Red.  This is due to the UIG</a:t>
                      </a:r>
                      <a:r>
                        <a:rPr lang="en-GB" sz="900" kern="1200" baseline="0" dirty="0" smtClean="0">
                          <a:solidFill>
                            <a:schemeClr val="tx2"/>
                          </a:solidFill>
                          <a:latin typeface="+mn-lt"/>
                          <a:ea typeface="+mn-ea"/>
                          <a:cs typeface="+mn-cs"/>
                        </a:rPr>
                        <a:t> reconciliation smear and charge issue. </a:t>
                      </a:r>
                      <a:r>
                        <a:rPr lang="en-GB" sz="900" kern="1200" dirty="0" smtClean="0">
                          <a:solidFill>
                            <a:schemeClr val="tx2"/>
                          </a:solidFill>
                          <a:latin typeface="+mn-lt"/>
                          <a:ea typeface="+mn-ea"/>
                          <a:cs typeface="+mn-cs"/>
                        </a:rPr>
                        <a:t>Initially it was thought that July, August &amp; September allocations were incorrect, It has now been confirmed that the UIG</a:t>
                      </a:r>
                      <a:r>
                        <a:rPr lang="en-GB" sz="900" kern="1200" baseline="0" dirty="0" smtClean="0">
                          <a:solidFill>
                            <a:schemeClr val="tx2"/>
                          </a:solidFill>
                          <a:latin typeface="+mn-lt"/>
                          <a:ea typeface="+mn-ea"/>
                          <a:cs typeface="+mn-cs"/>
                        </a:rPr>
                        <a:t> reconciliation </a:t>
                      </a:r>
                      <a:r>
                        <a:rPr lang="en-GB" sz="900" kern="1200" dirty="0" smtClean="0">
                          <a:solidFill>
                            <a:schemeClr val="tx2"/>
                          </a:solidFill>
                          <a:latin typeface="+mn-lt"/>
                          <a:ea typeface="+mn-ea"/>
                          <a:cs typeface="+mn-cs"/>
                        </a:rPr>
                        <a:t>charges issued on</a:t>
                      </a:r>
                      <a:r>
                        <a:rPr lang="en-GB" sz="900" kern="1200" baseline="0" dirty="0" smtClean="0">
                          <a:solidFill>
                            <a:schemeClr val="tx2"/>
                          </a:solidFill>
                          <a:latin typeface="+mn-lt"/>
                          <a:ea typeface="+mn-ea"/>
                          <a:cs typeface="+mn-cs"/>
                        </a:rPr>
                        <a:t> the  A</a:t>
                      </a:r>
                      <a:r>
                        <a:rPr lang="en-GB" sz="900" kern="1200" dirty="0" smtClean="0">
                          <a:solidFill>
                            <a:schemeClr val="tx2"/>
                          </a:solidFill>
                          <a:latin typeface="+mn-lt"/>
                          <a:ea typeface="+mn-ea"/>
                          <a:cs typeface="+mn-cs"/>
                        </a:rPr>
                        <a:t>mendment Invoice are incorrect going back to October 2017 to the present day.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smtClean="0">
                          <a:solidFill>
                            <a:schemeClr val="tx2"/>
                          </a:solidFill>
                          <a:latin typeface="+mn-lt"/>
                          <a:ea typeface="+mn-ea"/>
                          <a:cs typeface="+mn-cs"/>
                        </a:rPr>
                        <a:t>The scope of the taskforce includes 32 defects as at 1st September 2018 and all exclusions associated with the defects.  The aim was to resolve the defects by end of November  and release reconciliation charges in the November invoice issued in December, however we now have 5 Defects that will be deployed in January 2019 and the reconciliation charges for these defects will be released on the February invoice.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smtClean="0">
                          <a:solidFill>
                            <a:schemeClr val="tx2"/>
                          </a:solidFill>
                          <a:latin typeface="+mn-lt"/>
                          <a:ea typeface="+mn-ea"/>
                          <a:cs typeface="+mn-cs"/>
                        </a:rPr>
                        <a:t>Any defects identified after 1st September will continue to be prioritised and resolved as BAU.  </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smtClean="0">
                          <a:solidFill>
                            <a:schemeClr val="tx2"/>
                          </a:solidFill>
                          <a:latin typeface="+mn-lt"/>
                          <a:ea typeface="+mn-ea"/>
                          <a:cs typeface="+mn-cs"/>
                        </a:rPr>
                        <a:t>RCA </a:t>
                      </a:r>
                      <a:endParaRPr lang="en-GB" sz="800" b="1" kern="1200" dirty="0">
                        <a:solidFill>
                          <a:schemeClr val="tx2"/>
                        </a:solidFill>
                        <a:latin typeface="+mn-lt"/>
                        <a:ea typeface="+mn-ea"/>
                        <a:cs typeface="+mn-cs"/>
                      </a:endParaRP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smtClean="0">
                          <a:solidFill>
                            <a:srgbClr val="FFC000"/>
                          </a:solidFill>
                          <a:effectLst/>
                          <a:latin typeface="+mn-lt"/>
                          <a:ea typeface="+mn-ea"/>
                          <a:cs typeface="+mn-cs"/>
                        </a:rPr>
                        <a:t>A</a:t>
                      </a:r>
                      <a:endParaRPr lang="en-GB" sz="1050" b="1" i="0" u="none" strike="noStrike" kern="1200" dirty="0">
                        <a:solidFill>
                          <a:srgbClr val="FFC000"/>
                        </a:solidFill>
                        <a:effectLst/>
                        <a:latin typeface="+mn-lt"/>
                        <a:ea typeface="+mn-ea"/>
                        <a:cs typeface="+mn-cs"/>
                      </a:endParaRP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296597">
                <a:tc vMerge="1">
                  <a:txBody>
                    <a:bodyPr/>
                    <a:lstStyle/>
                    <a:p>
                      <a:pPr marL="171450" indent="-171450">
                        <a:buFontTx/>
                        <a:buChar char="-"/>
                      </a:pPr>
                      <a:endParaRPr lang="en-GB" sz="800" dirty="0"/>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smtClean="0">
                          <a:solidFill>
                            <a:schemeClr val="tx2"/>
                          </a:solidFill>
                          <a:latin typeface="+mn-lt"/>
                          <a:ea typeface="+mn-ea"/>
                          <a:cs typeface="+mn-cs"/>
                        </a:rPr>
                        <a:t> Defects &amp; Exclusion</a:t>
                      </a:r>
                      <a:endParaRPr lang="en-GB" sz="800" b="1" kern="1200" dirty="0">
                        <a:solidFill>
                          <a:schemeClr val="tx2"/>
                        </a:solidFill>
                        <a:latin typeface="+mn-lt"/>
                        <a:ea typeface="+mn-ea"/>
                        <a:cs typeface="+mn-cs"/>
                      </a:endParaRP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smtClean="0">
                          <a:solidFill>
                            <a:srgbClr val="FFC000"/>
                          </a:solidFill>
                          <a:effectLst/>
                          <a:latin typeface="+mn-lt"/>
                          <a:ea typeface="+mn-ea"/>
                          <a:cs typeface="+mn-cs"/>
                        </a:rPr>
                        <a:t>A</a:t>
                      </a:r>
                      <a:endParaRPr lang="en-GB" sz="1050" b="1" i="0" u="none" strike="noStrike" kern="1200" dirty="0">
                        <a:solidFill>
                          <a:srgbClr val="FFC000"/>
                        </a:solidFill>
                        <a:effectLst/>
                        <a:latin typeface="+mn-lt"/>
                        <a:ea typeface="+mn-ea"/>
                        <a:cs typeface="+mn-cs"/>
                      </a:endParaRP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484835">
                <a:tc vMerge="1">
                  <a:txBody>
                    <a:bodyPr/>
                    <a:lstStyle/>
                    <a:p>
                      <a:pPr marL="171450" indent="-171450">
                        <a:buFontTx/>
                        <a:buChar char="-"/>
                      </a:pPr>
                      <a:endParaRPr lang="en-GB" sz="800" dirty="0"/>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smtClean="0">
                          <a:solidFill>
                            <a:schemeClr val="tx2"/>
                          </a:solidFill>
                          <a:latin typeface="+mn-lt"/>
                          <a:ea typeface="+mn-ea"/>
                          <a:cs typeface="+mn-cs"/>
                        </a:rPr>
                        <a:t>BAU</a:t>
                      </a:r>
                      <a:endParaRPr lang="en-GB" sz="800" b="1" kern="1200" dirty="0">
                        <a:solidFill>
                          <a:schemeClr val="tx2"/>
                        </a:solidFill>
                        <a:latin typeface="+mn-lt"/>
                        <a:ea typeface="+mn-ea"/>
                        <a:cs typeface="+mn-cs"/>
                      </a:endParaRP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smtClean="0">
                          <a:solidFill>
                            <a:schemeClr val="tx1"/>
                          </a:solidFill>
                          <a:effectLst/>
                          <a:latin typeface="+mn-lt"/>
                          <a:ea typeface="+mn-ea"/>
                          <a:cs typeface="+mn-cs"/>
                        </a:rPr>
                        <a:t> </a:t>
                      </a:r>
                      <a:r>
                        <a:rPr lang="en-GB" sz="1050" b="1" i="0" u="none" strike="noStrike" kern="1200" dirty="0" smtClean="0">
                          <a:solidFill>
                            <a:srgbClr val="FFC000"/>
                          </a:solidFill>
                          <a:effectLst/>
                          <a:latin typeface="+mn-lt"/>
                          <a:ea typeface="+mn-ea"/>
                          <a:cs typeface="+mn-cs"/>
                        </a:rPr>
                        <a:t>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084878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Box 94"/>
          <p:cNvSpPr txBox="1"/>
          <p:nvPr/>
        </p:nvSpPr>
        <p:spPr>
          <a:xfrm>
            <a:off x="6152693" y="1251262"/>
            <a:ext cx="2310449" cy="2254019"/>
          </a:xfrm>
          <a:prstGeom prst="rect">
            <a:avLst/>
          </a:prstGeom>
          <a:noFill/>
          <a:ln>
            <a:solidFill>
              <a:schemeClr val="tx1"/>
            </a:solidFill>
          </a:ln>
        </p:spPr>
        <p:txBody>
          <a:bodyPr wrap="square" lIns="36000" tIns="36000" rIns="36000" bIns="36000" rtlCol="0" anchor="ctr">
            <a:noAutofit/>
          </a:bodyPr>
          <a:lstStyle/>
          <a:p>
            <a:pPr algn="ctr"/>
            <a:endParaRPr lang="en-GB" sz="1200" dirty="0"/>
          </a:p>
        </p:txBody>
      </p:sp>
      <p:sp>
        <p:nvSpPr>
          <p:cNvPr id="6146" name="Title 1"/>
          <p:cNvSpPr>
            <a:spLocks noGrp="1"/>
          </p:cNvSpPr>
          <p:nvPr>
            <p:ph type="title"/>
          </p:nvPr>
        </p:nvSpPr>
        <p:spPr>
          <a:xfrm>
            <a:off x="225425" y="0"/>
            <a:ext cx="8688388" cy="681037"/>
          </a:xfrm>
        </p:spPr>
        <p:txBody>
          <a:bodyPr/>
          <a:lstStyle/>
          <a:p>
            <a:r>
              <a:rPr lang="en-GB" sz="2400" dirty="0" smtClean="0"/>
              <a:t>Amendment Invoice – Resolution Plan</a:t>
            </a:r>
          </a:p>
        </p:txBody>
      </p:sp>
      <p:sp>
        <p:nvSpPr>
          <p:cNvPr id="11" name="TextBox 10"/>
          <p:cNvSpPr txBox="1"/>
          <p:nvPr/>
        </p:nvSpPr>
        <p:spPr>
          <a:xfrm>
            <a:off x="1544694"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smtClean="0"/>
              <a:t>Sep</a:t>
            </a:r>
            <a:endParaRPr lang="en-GB" sz="1400" dirty="0"/>
          </a:p>
        </p:txBody>
      </p:sp>
      <p:sp>
        <p:nvSpPr>
          <p:cNvPr id="58" name="TextBox 57"/>
          <p:cNvSpPr txBox="1"/>
          <p:nvPr/>
        </p:nvSpPr>
        <p:spPr>
          <a:xfrm>
            <a:off x="2696694"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smtClean="0"/>
              <a:t>Oct</a:t>
            </a:r>
            <a:endParaRPr lang="en-GB" sz="1400" dirty="0"/>
          </a:p>
        </p:txBody>
      </p:sp>
      <p:sp>
        <p:nvSpPr>
          <p:cNvPr id="59" name="TextBox 58"/>
          <p:cNvSpPr txBox="1"/>
          <p:nvPr/>
        </p:nvSpPr>
        <p:spPr>
          <a:xfrm>
            <a:off x="3848694"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smtClean="0"/>
              <a:t>Nov</a:t>
            </a:r>
            <a:endParaRPr lang="en-GB" sz="1400" dirty="0"/>
          </a:p>
        </p:txBody>
      </p:sp>
      <p:sp>
        <p:nvSpPr>
          <p:cNvPr id="60" name="TextBox 59"/>
          <p:cNvSpPr txBox="1"/>
          <p:nvPr/>
        </p:nvSpPr>
        <p:spPr>
          <a:xfrm>
            <a:off x="5000694"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smtClean="0"/>
              <a:t>Dec</a:t>
            </a:r>
            <a:endParaRPr lang="en-GB" sz="1400" dirty="0"/>
          </a:p>
        </p:txBody>
      </p:sp>
      <p:sp>
        <p:nvSpPr>
          <p:cNvPr id="61" name="TextBox 60"/>
          <p:cNvSpPr txBox="1"/>
          <p:nvPr/>
        </p:nvSpPr>
        <p:spPr>
          <a:xfrm>
            <a:off x="6152693" y="1018444"/>
            <a:ext cx="1158451"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smtClean="0"/>
              <a:t>Jan</a:t>
            </a:r>
            <a:endParaRPr lang="en-GB" sz="1400" dirty="0"/>
          </a:p>
        </p:txBody>
      </p:sp>
      <p:sp>
        <p:nvSpPr>
          <p:cNvPr id="62" name="TextBox 61"/>
          <p:cNvSpPr txBox="1"/>
          <p:nvPr/>
        </p:nvSpPr>
        <p:spPr>
          <a:xfrm>
            <a:off x="7311143"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smtClean="0"/>
              <a:t>Feb</a:t>
            </a:r>
            <a:endParaRPr lang="en-GB" sz="1400" dirty="0"/>
          </a:p>
        </p:txBody>
      </p:sp>
      <p:sp>
        <p:nvSpPr>
          <p:cNvPr id="63" name="TextBox 62"/>
          <p:cNvSpPr txBox="1"/>
          <p:nvPr/>
        </p:nvSpPr>
        <p:spPr>
          <a:xfrm>
            <a:off x="1544695" y="745499"/>
            <a:ext cx="4614449"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smtClean="0"/>
              <a:t>2018</a:t>
            </a:r>
            <a:endParaRPr lang="en-GB" sz="1400" dirty="0"/>
          </a:p>
        </p:txBody>
      </p:sp>
      <p:sp>
        <p:nvSpPr>
          <p:cNvPr id="64" name="TextBox 63"/>
          <p:cNvSpPr txBox="1"/>
          <p:nvPr/>
        </p:nvSpPr>
        <p:spPr>
          <a:xfrm>
            <a:off x="6152695" y="745499"/>
            <a:ext cx="2310449"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defPPr>
              <a:defRPr lang="en-US"/>
            </a:defPPr>
            <a:lvl1pPr algn="ctr">
              <a:defRPr sz="1400"/>
            </a:lvl1pPr>
          </a:lstStyle>
          <a:p>
            <a:r>
              <a:rPr lang="en-GB" dirty="0"/>
              <a:t>2019</a:t>
            </a:r>
          </a:p>
        </p:txBody>
      </p:sp>
      <p:sp>
        <p:nvSpPr>
          <p:cNvPr id="67" name="TextBox 66"/>
          <p:cNvSpPr txBox="1"/>
          <p:nvPr/>
        </p:nvSpPr>
        <p:spPr>
          <a:xfrm>
            <a:off x="392694" y="1295443"/>
            <a:ext cx="1152000" cy="589701"/>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200" dirty="0" smtClean="0"/>
              <a:t>Defects</a:t>
            </a:r>
            <a:endParaRPr lang="en-GB" sz="1200" dirty="0"/>
          </a:p>
        </p:txBody>
      </p:sp>
      <p:sp>
        <p:nvSpPr>
          <p:cNvPr id="13" name="Pentagon 12"/>
          <p:cNvSpPr/>
          <p:nvPr/>
        </p:nvSpPr>
        <p:spPr bwMode="auto">
          <a:xfrm>
            <a:off x="1544695" y="1374269"/>
            <a:ext cx="5302420"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rPr>
              <a:t>Eliminate</a:t>
            </a:r>
            <a:r>
              <a:rPr kumimoji="0" lang="en-GB" sz="1200" b="0" i="0" u="none" strike="noStrike" cap="none" normalizeH="0" dirty="0" smtClean="0">
                <a:ln>
                  <a:noFill/>
                </a:ln>
                <a:solidFill>
                  <a:schemeClr val="tx1"/>
                </a:solidFill>
                <a:effectLst/>
                <a:latin typeface="Arial" charset="0"/>
              </a:rPr>
              <a:t> Backlog (32 @ 1/9)</a:t>
            </a:r>
            <a:endParaRPr kumimoji="0" lang="en-GB" sz="1200" b="0" i="0" u="none" strike="noStrike" cap="none" normalizeH="0" baseline="0" dirty="0" smtClean="0">
              <a:ln>
                <a:noFill/>
              </a:ln>
              <a:solidFill>
                <a:schemeClr val="tx1"/>
              </a:solidFill>
              <a:effectLst/>
              <a:latin typeface="Arial" charset="0"/>
            </a:endParaRPr>
          </a:p>
        </p:txBody>
      </p:sp>
      <p:sp>
        <p:nvSpPr>
          <p:cNvPr id="68" name="Pentagon 67"/>
          <p:cNvSpPr/>
          <p:nvPr/>
        </p:nvSpPr>
        <p:spPr bwMode="auto">
          <a:xfrm>
            <a:off x="2771800" y="1643248"/>
            <a:ext cx="5108892"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rPr>
              <a:t>BAU @ M+1</a:t>
            </a:r>
          </a:p>
        </p:txBody>
      </p:sp>
      <p:sp>
        <p:nvSpPr>
          <p:cNvPr id="69" name="TextBox 68"/>
          <p:cNvSpPr txBox="1"/>
          <p:nvPr/>
        </p:nvSpPr>
        <p:spPr>
          <a:xfrm>
            <a:off x="392694" y="1891463"/>
            <a:ext cx="1152000" cy="589701"/>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200" dirty="0" smtClean="0"/>
              <a:t>Exclusions</a:t>
            </a:r>
            <a:endParaRPr lang="en-GB" sz="1200" dirty="0"/>
          </a:p>
        </p:txBody>
      </p:sp>
      <p:sp>
        <p:nvSpPr>
          <p:cNvPr id="70" name="Pentagon 69"/>
          <p:cNvSpPr/>
          <p:nvPr/>
        </p:nvSpPr>
        <p:spPr bwMode="auto">
          <a:xfrm>
            <a:off x="1554549" y="1859272"/>
            <a:ext cx="6342448"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rPr>
              <a:t>Eliminate</a:t>
            </a:r>
            <a:r>
              <a:rPr kumimoji="0" lang="en-GB" sz="1200" b="0" i="0" u="none" strike="noStrike" cap="none" normalizeH="0" dirty="0" smtClean="0">
                <a:ln>
                  <a:noFill/>
                </a:ln>
                <a:solidFill>
                  <a:schemeClr val="tx1"/>
                </a:solidFill>
                <a:effectLst/>
                <a:latin typeface="Arial" charset="0"/>
              </a:rPr>
              <a:t> Backlog to 31/10</a:t>
            </a:r>
            <a:endParaRPr kumimoji="0" lang="en-GB" sz="1200" b="0" i="0" u="none" strike="noStrike" cap="none" normalizeH="0" baseline="0" dirty="0" smtClean="0">
              <a:ln>
                <a:noFill/>
              </a:ln>
              <a:solidFill>
                <a:schemeClr val="tx1"/>
              </a:solidFill>
              <a:effectLst/>
              <a:latin typeface="Arial" charset="0"/>
            </a:endParaRPr>
          </a:p>
        </p:txBody>
      </p:sp>
      <p:sp>
        <p:nvSpPr>
          <p:cNvPr id="71" name="Pentagon 70"/>
          <p:cNvSpPr/>
          <p:nvPr/>
        </p:nvSpPr>
        <p:spPr bwMode="auto">
          <a:xfrm>
            <a:off x="3882756" y="2191435"/>
            <a:ext cx="4048303"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rPr>
              <a:t>BAU @ M+1</a:t>
            </a:r>
          </a:p>
        </p:txBody>
      </p:sp>
      <p:sp>
        <p:nvSpPr>
          <p:cNvPr id="72" name="TextBox 71"/>
          <p:cNvSpPr txBox="1"/>
          <p:nvPr/>
        </p:nvSpPr>
        <p:spPr>
          <a:xfrm>
            <a:off x="392694" y="2476918"/>
            <a:ext cx="1152000" cy="364094"/>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200" dirty="0" smtClean="0"/>
              <a:t>Offline Automation</a:t>
            </a:r>
            <a:endParaRPr lang="en-GB" sz="1200" dirty="0"/>
          </a:p>
        </p:txBody>
      </p:sp>
      <p:sp>
        <p:nvSpPr>
          <p:cNvPr id="73" name="Pentagon 72"/>
          <p:cNvSpPr/>
          <p:nvPr/>
        </p:nvSpPr>
        <p:spPr bwMode="auto">
          <a:xfrm>
            <a:off x="1544696" y="2550241"/>
            <a:ext cx="4003660" cy="216024"/>
          </a:xfrm>
          <a:prstGeom prst="homePlate">
            <a:avLst/>
          </a:prstGeom>
          <a:solidFill>
            <a:schemeClr val="tx2">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200" dirty="0" smtClean="0"/>
              <a:t>ASP Correction file</a:t>
            </a:r>
            <a:endParaRPr kumimoji="0" lang="en-GB" sz="1200" b="0" i="0" u="none" strike="noStrike" cap="none" normalizeH="0" baseline="0" dirty="0" smtClean="0">
              <a:ln>
                <a:noFill/>
              </a:ln>
              <a:solidFill>
                <a:schemeClr val="tx1"/>
              </a:solidFill>
              <a:effectLst/>
              <a:latin typeface="Arial" charset="0"/>
            </a:endParaRPr>
          </a:p>
        </p:txBody>
      </p:sp>
      <p:sp>
        <p:nvSpPr>
          <p:cNvPr id="74" name="TextBox 73"/>
          <p:cNvSpPr txBox="1"/>
          <p:nvPr/>
        </p:nvSpPr>
        <p:spPr>
          <a:xfrm>
            <a:off x="390064" y="2835341"/>
            <a:ext cx="1152000" cy="723988"/>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200" dirty="0" smtClean="0"/>
              <a:t>Design &amp; RCA</a:t>
            </a:r>
            <a:endParaRPr lang="en-GB" sz="1200" dirty="0"/>
          </a:p>
        </p:txBody>
      </p:sp>
      <p:sp>
        <p:nvSpPr>
          <p:cNvPr id="75" name="Pentagon 74"/>
          <p:cNvSpPr/>
          <p:nvPr/>
        </p:nvSpPr>
        <p:spPr bwMode="auto">
          <a:xfrm>
            <a:off x="1542064" y="2935835"/>
            <a:ext cx="1010742"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200" dirty="0" smtClean="0"/>
              <a:t>UBID P1</a:t>
            </a:r>
            <a:endParaRPr kumimoji="0" lang="en-GB" sz="1200" b="0" i="0" u="none" strike="noStrike" cap="none" normalizeH="0" baseline="0" dirty="0" smtClean="0">
              <a:ln>
                <a:noFill/>
              </a:ln>
              <a:solidFill>
                <a:schemeClr val="tx1"/>
              </a:solidFill>
              <a:effectLst/>
              <a:latin typeface="Arial" charset="0"/>
            </a:endParaRPr>
          </a:p>
        </p:txBody>
      </p:sp>
      <p:sp>
        <p:nvSpPr>
          <p:cNvPr id="16" name="Chevron 15"/>
          <p:cNvSpPr/>
          <p:nvPr/>
        </p:nvSpPr>
        <p:spPr bwMode="auto">
          <a:xfrm>
            <a:off x="2482112" y="2935835"/>
            <a:ext cx="843177" cy="216024"/>
          </a:xfrm>
          <a:prstGeom prst="chevron">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r>
              <a:rPr lang="en-GB" sz="1200" dirty="0" smtClean="0"/>
              <a:t>P2</a:t>
            </a:r>
            <a:endParaRPr lang="en-GB" sz="1200" dirty="0"/>
          </a:p>
        </p:txBody>
      </p:sp>
      <p:sp>
        <p:nvSpPr>
          <p:cNvPr id="79" name="TextBox 78"/>
          <p:cNvSpPr txBox="1"/>
          <p:nvPr/>
        </p:nvSpPr>
        <p:spPr>
          <a:xfrm>
            <a:off x="390063" y="3549462"/>
            <a:ext cx="1164485" cy="1110520"/>
          </a:xfrm>
          <a:prstGeom prst="rect">
            <a:avLst/>
          </a:prstGeom>
          <a:solidFill>
            <a:schemeClr val="bg1"/>
          </a:solidFill>
          <a:ln>
            <a:solidFill>
              <a:schemeClr val="tx1"/>
            </a:solidFill>
          </a:ln>
        </p:spPr>
        <p:txBody>
          <a:bodyPr wrap="square" lIns="36000" tIns="36000" rIns="36000" bIns="36000" rtlCol="0" anchor="ctr">
            <a:noAutofit/>
          </a:bodyPr>
          <a:lstStyle/>
          <a:p>
            <a:pPr algn="ctr"/>
            <a:r>
              <a:rPr lang="en-GB" sz="1200" dirty="0" smtClean="0"/>
              <a:t>Benefits Delivery</a:t>
            </a:r>
            <a:endParaRPr lang="en-GB" sz="1200" dirty="0"/>
          </a:p>
        </p:txBody>
      </p:sp>
      <p:sp>
        <p:nvSpPr>
          <p:cNvPr id="82" name="TextBox 81"/>
          <p:cNvSpPr txBox="1"/>
          <p:nvPr/>
        </p:nvSpPr>
        <p:spPr>
          <a:xfrm>
            <a:off x="1542064" y="3534469"/>
            <a:ext cx="6921078" cy="1110520"/>
          </a:xfrm>
          <a:prstGeom prst="rect">
            <a:avLst/>
          </a:prstGeom>
          <a:solidFill>
            <a:schemeClr val="bg1"/>
          </a:solidFill>
          <a:ln>
            <a:solidFill>
              <a:schemeClr val="tx1"/>
            </a:solidFill>
          </a:ln>
        </p:spPr>
        <p:txBody>
          <a:bodyPr wrap="square" lIns="36000" tIns="36000" rIns="36000" bIns="36000" rtlCol="0" anchor="ctr">
            <a:noAutofit/>
          </a:bodyPr>
          <a:lstStyle/>
          <a:p>
            <a:pPr algn="ctr"/>
            <a:endParaRPr lang="en-GB" sz="1200" dirty="0"/>
          </a:p>
        </p:txBody>
      </p:sp>
      <p:sp>
        <p:nvSpPr>
          <p:cNvPr id="83" name="TextBox 82"/>
          <p:cNvSpPr txBox="1"/>
          <p:nvPr/>
        </p:nvSpPr>
        <p:spPr>
          <a:xfrm>
            <a:off x="2086850" y="3604172"/>
            <a:ext cx="1082300" cy="425775"/>
          </a:xfrm>
          <a:prstGeom prst="rect">
            <a:avLst/>
          </a:prstGeom>
          <a:noFill/>
          <a:ln>
            <a:noFill/>
          </a:ln>
        </p:spPr>
        <p:txBody>
          <a:bodyPr wrap="square" lIns="36000" tIns="0" rIns="36000" bIns="0" rtlCol="0" anchor="t">
            <a:noAutofit/>
          </a:bodyPr>
          <a:lstStyle/>
          <a:p>
            <a:r>
              <a:rPr lang="en-GB" sz="1000" dirty="0">
                <a:solidFill>
                  <a:srgbClr val="0000FF"/>
                </a:solidFill>
              </a:rPr>
              <a:t>Mismatch reduction will be measured &amp; reported, visible for October Invoice Cycle</a:t>
            </a:r>
          </a:p>
        </p:txBody>
      </p:sp>
      <p:sp>
        <p:nvSpPr>
          <p:cNvPr id="85" name="TextBox 84"/>
          <p:cNvSpPr txBox="1"/>
          <p:nvPr/>
        </p:nvSpPr>
        <p:spPr>
          <a:xfrm>
            <a:off x="3325290" y="3604172"/>
            <a:ext cx="1082300" cy="425775"/>
          </a:xfrm>
          <a:prstGeom prst="rect">
            <a:avLst/>
          </a:prstGeom>
          <a:noFill/>
          <a:ln>
            <a:noFill/>
          </a:ln>
        </p:spPr>
        <p:txBody>
          <a:bodyPr wrap="square" lIns="36000" tIns="0" rIns="36000" bIns="0" rtlCol="0" anchor="t">
            <a:noAutofit/>
          </a:bodyPr>
          <a:lstStyle/>
          <a:p>
            <a:r>
              <a:rPr lang="en-GB" sz="1000" dirty="0" smtClean="0">
                <a:solidFill>
                  <a:srgbClr val="0000FF"/>
                </a:solidFill>
              </a:rPr>
              <a:t>Accelerated Offline file production + backlog reduction</a:t>
            </a:r>
            <a:endParaRPr lang="en-GB" sz="1000" dirty="0">
              <a:solidFill>
                <a:srgbClr val="0000FF"/>
              </a:solidFill>
            </a:endParaRPr>
          </a:p>
        </p:txBody>
      </p:sp>
      <p:sp>
        <p:nvSpPr>
          <p:cNvPr id="29" name="Oval 28"/>
          <p:cNvSpPr/>
          <p:nvPr/>
        </p:nvSpPr>
        <p:spPr bwMode="auto">
          <a:xfrm>
            <a:off x="3203848" y="2979410"/>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FF"/>
                </a:solidFill>
                <a:effectLst/>
                <a:latin typeface="Arial" charset="0"/>
              </a:rPr>
              <a:t>1</a:t>
            </a:r>
          </a:p>
        </p:txBody>
      </p:sp>
      <p:sp>
        <p:nvSpPr>
          <p:cNvPr id="86" name="Oval 85"/>
          <p:cNvSpPr/>
          <p:nvPr/>
        </p:nvSpPr>
        <p:spPr bwMode="auto">
          <a:xfrm>
            <a:off x="1864443"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FF"/>
                </a:solidFill>
                <a:effectLst/>
                <a:latin typeface="Arial" charset="0"/>
              </a:rPr>
              <a:t>1</a:t>
            </a:r>
          </a:p>
        </p:txBody>
      </p:sp>
      <p:sp>
        <p:nvSpPr>
          <p:cNvPr id="87" name="Oval 86"/>
          <p:cNvSpPr/>
          <p:nvPr/>
        </p:nvSpPr>
        <p:spPr bwMode="auto">
          <a:xfrm>
            <a:off x="5555656" y="2591465"/>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FF"/>
                </a:solidFill>
                <a:effectLst/>
                <a:latin typeface="Arial" charset="0"/>
              </a:rPr>
              <a:t>2</a:t>
            </a:r>
          </a:p>
        </p:txBody>
      </p:sp>
      <p:sp>
        <p:nvSpPr>
          <p:cNvPr id="88" name="Oval 87"/>
          <p:cNvSpPr/>
          <p:nvPr/>
        </p:nvSpPr>
        <p:spPr bwMode="auto">
          <a:xfrm>
            <a:off x="3128870"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FF"/>
                </a:solidFill>
                <a:effectLst/>
                <a:latin typeface="Arial" charset="0"/>
              </a:rPr>
              <a:t>2</a:t>
            </a:r>
          </a:p>
        </p:txBody>
      </p:sp>
      <p:sp>
        <p:nvSpPr>
          <p:cNvPr id="89" name="Oval 88"/>
          <p:cNvSpPr/>
          <p:nvPr/>
        </p:nvSpPr>
        <p:spPr bwMode="auto">
          <a:xfrm>
            <a:off x="6840272" y="1390359"/>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FF"/>
                </a:solidFill>
                <a:effectLst/>
                <a:latin typeface="Arial" charset="0"/>
              </a:rPr>
              <a:t>3</a:t>
            </a:r>
          </a:p>
        </p:txBody>
      </p:sp>
      <p:sp>
        <p:nvSpPr>
          <p:cNvPr id="90" name="Oval 89"/>
          <p:cNvSpPr/>
          <p:nvPr/>
        </p:nvSpPr>
        <p:spPr bwMode="auto">
          <a:xfrm>
            <a:off x="4280998"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FF"/>
                </a:solidFill>
                <a:effectLst/>
                <a:latin typeface="Arial" charset="0"/>
              </a:rPr>
              <a:t>3</a:t>
            </a:r>
          </a:p>
        </p:txBody>
      </p:sp>
      <p:sp>
        <p:nvSpPr>
          <p:cNvPr id="91" name="TextBox 90"/>
          <p:cNvSpPr txBox="1"/>
          <p:nvPr/>
        </p:nvSpPr>
        <p:spPr>
          <a:xfrm>
            <a:off x="4510303" y="3604172"/>
            <a:ext cx="868807" cy="425775"/>
          </a:xfrm>
          <a:prstGeom prst="rect">
            <a:avLst/>
          </a:prstGeom>
          <a:noFill/>
          <a:ln>
            <a:noFill/>
          </a:ln>
        </p:spPr>
        <p:txBody>
          <a:bodyPr wrap="square" lIns="36000" tIns="0" rIns="36000" bIns="0" rtlCol="0" anchor="t">
            <a:noAutofit/>
          </a:bodyPr>
          <a:lstStyle/>
          <a:p>
            <a:r>
              <a:rPr lang="en-GB" sz="1000" dirty="0" smtClean="0">
                <a:solidFill>
                  <a:srgbClr val="0000FF"/>
                </a:solidFill>
              </a:rPr>
              <a:t>Mismatch &amp; Exclusion reduction, will be measured &amp; reported</a:t>
            </a:r>
            <a:endParaRPr lang="en-GB" sz="1000" dirty="0">
              <a:solidFill>
                <a:srgbClr val="0000FF"/>
              </a:solidFill>
            </a:endParaRPr>
          </a:p>
        </p:txBody>
      </p:sp>
      <p:sp>
        <p:nvSpPr>
          <p:cNvPr id="92" name="Oval 91"/>
          <p:cNvSpPr/>
          <p:nvPr/>
        </p:nvSpPr>
        <p:spPr bwMode="auto">
          <a:xfrm>
            <a:off x="7878484" y="1683760"/>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FF"/>
                </a:solidFill>
                <a:effectLst/>
                <a:latin typeface="Arial" charset="0"/>
              </a:rPr>
              <a:t>4</a:t>
            </a:r>
          </a:p>
        </p:txBody>
      </p:sp>
      <p:sp>
        <p:nvSpPr>
          <p:cNvPr id="93" name="Oval 92"/>
          <p:cNvSpPr/>
          <p:nvPr/>
        </p:nvSpPr>
        <p:spPr bwMode="auto">
          <a:xfrm>
            <a:off x="5289110"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FF"/>
                </a:solidFill>
                <a:effectLst/>
                <a:latin typeface="Arial" charset="0"/>
              </a:rPr>
              <a:t>4</a:t>
            </a:r>
          </a:p>
        </p:txBody>
      </p:sp>
      <p:sp>
        <p:nvSpPr>
          <p:cNvPr id="94" name="TextBox 93"/>
          <p:cNvSpPr txBox="1"/>
          <p:nvPr/>
        </p:nvSpPr>
        <p:spPr>
          <a:xfrm>
            <a:off x="5514406" y="3604172"/>
            <a:ext cx="1082300" cy="425775"/>
          </a:xfrm>
          <a:prstGeom prst="rect">
            <a:avLst/>
          </a:prstGeom>
          <a:noFill/>
          <a:ln>
            <a:noFill/>
          </a:ln>
        </p:spPr>
        <p:txBody>
          <a:bodyPr wrap="square" lIns="36000" tIns="0" rIns="36000" bIns="0" rtlCol="0" anchor="t">
            <a:noAutofit/>
          </a:bodyPr>
          <a:lstStyle/>
          <a:p>
            <a:r>
              <a:rPr lang="en-GB" sz="1000" dirty="0" smtClean="0">
                <a:solidFill>
                  <a:srgbClr val="0000FF"/>
                </a:solidFill>
              </a:rPr>
              <a:t>All new defects fixed by end of following month (M+1)</a:t>
            </a:r>
            <a:endParaRPr lang="en-GB" sz="1000" dirty="0">
              <a:solidFill>
                <a:srgbClr val="0000FF"/>
              </a:solidFill>
            </a:endParaRPr>
          </a:p>
        </p:txBody>
      </p:sp>
      <p:sp>
        <p:nvSpPr>
          <p:cNvPr id="76" name="Pentagon 75"/>
          <p:cNvSpPr/>
          <p:nvPr/>
        </p:nvSpPr>
        <p:spPr bwMode="auto">
          <a:xfrm>
            <a:off x="2162463" y="3316783"/>
            <a:ext cx="6300679"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200" dirty="0" smtClean="0"/>
              <a:t>Solution Work Packages </a:t>
            </a:r>
            <a:endParaRPr kumimoji="0" lang="en-GB" sz="1200" b="0" i="0" u="none" strike="noStrike" cap="none" normalizeH="0" baseline="0" dirty="0" smtClean="0">
              <a:ln>
                <a:noFill/>
              </a:ln>
              <a:solidFill>
                <a:schemeClr val="tx1"/>
              </a:solidFill>
              <a:effectLst/>
              <a:latin typeface="Arial" charset="0"/>
            </a:endParaRPr>
          </a:p>
        </p:txBody>
      </p:sp>
      <p:sp>
        <p:nvSpPr>
          <p:cNvPr id="96" name="Oval 95"/>
          <p:cNvSpPr/>
          <p:nvPr/>
        </p:nvSpPr>
        <p:spPr bwMode="auto">
          <a:xfrm>
            <a:off x="8475937" y="3357295"/>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FF"/>
                </a:solidFill>
                <a:effectLst/>
                <a:latin typeface="Arial" charset="0"/>
              </a:rPr>
              <a:t>5</a:t>
            </a:r>
          </a:p>
        </p:txBody>
      </p:sp>
      <p:sp>
        <p:nvSpPr>
          <p:cNvPr id="97" name="Oval 96"/>
          <p:cNvSpPr/>
          <p:nvPr/>
        </p:nvSpPr>
        <p:spPr bwMode="auto">
          <a:xfrm>
            <a:off x="6501749"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FF"/>
                </a:solidFill>
                <a:effectLst/>
                <a:latin typeface="Arial" charset="0"/>
              </a:rPr>
              <a:t>5</a:t>
            </a:r>
          </a:p>
        </p:txBody>
      </p:sp>
      <p:sp>
        <p:nvSpPr>
          <p:cNvPr id="98" name="TextBox 97"/>
          <p:cNvSpPr txBox="1"/>
          <p:nvPr/>
        </p:nvSpPr>
        <p:spPr>
          <a:xfrm>
            <a:off x="6727044" y="3604172"/>
            <a:ext cx="1586402" cy="425775"/>
          </a:xfrm>
          <a:prstGeom prst="rect">
            <a:avLst/>
          </a:prstGeom>
          <a:noFill/>
          <a:ln>
            <a:noFill/>
          </a:ln>
        </p:spPr>
        <p:txBody>
          <a:bodyPr wrap="square" lIns="36000" tIns="0" rIns="36000" bIns="0" rtlCol="0" anchor="t">
            <a:noAutofit/>
          </a:bodyPr>
          <a:lstStyle/>
          <a:p>
            <a:r>
              <a:rPr lang="en-GB" sz="1000" dirty="0" smtClean="0">
                <a:solidFill>
                  <a:srgbClr val="0000FF"/>
                </a:solidFill>
              </a:rPr>
              <a:t>Number of system, scheduling and procedure changes – delivering final set of mismatch fixes</a:t>
            </a:r>
            <a:endParaRPr lang="en-GB" sz="1000" dirty="0">
              <a:solidFill>
                <a:srgbClr val="0000FF"/>
              </a:solidFill>
            </a:endParaRPr>
          </a:p>
        </p:txBody>
      </p:sp>
    </p:spTree>
    <p:extLst>
      <p:ext uri="{BB962C8B-B14F-4D97-AF65-F5344CB8AC3E}">
        <p14:creationId xmlns:p14="http://schemas.microsoft.com/office/powerpoint/2010/main" val="2239262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1" indent="0" algn="ctr">
              <a:buNone/>
            </a:pPr>
            <a:endParaRPr lang="en-GB" sz="3200" dirty="0" smtClean="0"/>
          </a:p>
          <a:p>
            <a:pPr marL="457200" lvl="1" indent="0" algn="ctr">
              <a:buNone/>
            </a:pPr>
            <a:endParaRPr lang="en-GB" sz="3200" dirty="0" smtClean="0"/>
          </a:p>
          <a:p>
            <a:pPr marL="457200" lvl="1" indent="0" algn="ctr">
              <a:buNone/>
            </a:pPr>
            <a:r>
              <a:rPr lang="en-GB" sz="3200" dirty="0" smtClean="0"/>
              <a:t>Task Force Workstream Updates</a:t>
            </a:r>
            <a:endParaRPr lang="en-GB" sz="3200" dirty="0"/>
          </a:p>
        </p:txBody>
      </p:sp>
    </p:spTree>
    <p:extLst>
      <p:ext uri="{BB962C8B-B14F-4D97-AF65-F5344CB8AC3E}">
        <p14:creationId xmlns:p14="http://schemas.microsoft.com/office/powerpoint/2010/main" val="1916273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BAU Stream Update </a:t>
            </a:r>
            <a:endParaRPr lang="en-GB" sz="2400" dirty="0"/>
          </a:p>
        </p:txBody>
      </p:sp>
      <p:graphicFrame>
        <p:nvGraphicFramePr>
          <p:cNvPr id="5" name="Table 4"/>
          <p:cNvGraphicFramePr>
            <a:graphicFrameLocks noGrp="1"/>
          </p:cNvGraphicFramePr>
          <p:nvPr>
            <p:extLst>
              <p:ext uri="{D42A27DB-BD31-4B8C-83A1-F6EECF244321}">
                <p14:modId xmlns:p14="http://schemas.microsoft.com/office/powerpoint/2010/main" val="3927225364"/>
              </p:ext>
            </p:extLst>
          </p:nvPr>
        </p:nvGraphicFramePr>
        <p:xfrm>
          <a:off x="225425" y="555526"/>
          <a:ext cx="8591871" cy="3091718"/>
        </p:xfrm>
        <a:graphic>
          <a:graphicData uri="http://schemas.openxmlformats.org/drawingml/2006/table">
            <a:tbl>
              <a:tblPr firstRow="1" bandRow="1">
                <a:tableStyleId>{5C22544A-7EE6-4342-B048-85BDC9FD1C3A}</a:tableStyleId>
              </a:tblPr>
              <a:tblGrid>
                <a:gridCol w="1607096"/>
                <a:gridCol w="2016224"/>
                <a:gridCol w="4968551"/>
              </a:tblGrid>
              <a:tr h="348518">
                <a:tc>
                  <a:txBody>
                    <a:bodyPr/>
                    <a:lstStyle/>
                    <a:p>
                      <a:r>
                        <a:rPr lang="en-GB" sz="1400" dirty="0" smtClean="0"/>
                        <a:t>Area</a:t>
                      </a:r>
                      <a:endParaRPr lang="en-GB" sz="1400" dirty="0"/>
                    </a:p>
                  </a:txBody>
                  <a:tcPr/>
                </a:tc>
                <a:tc>
                  <a:txBody>
                    <a:bodyPr/>
                    <a:lstStyle/>
                    <a:p>
                      <a:r>
                        <a:rPr lang="en-GB" sz="1400" dirty="0" smtClean="0"/>
                        <a:t>Action</a:t>
                      </a:r>
                      <a:r>
                        <a:rPr lang="en-GB" sz="1400" baseline="0" dirty="0" smtClean="0"/>
                        <a:t> </a:t>
                      </a:r>
                      <a:endParaRPr lang="en-GB" sz="1400" dirty="0"/>
                    </a:p>
                  </a:txBody>
                  <a:tcPr/>
                </a:tc>
                <a:tc>
                  <a:txBody>
                    <a:bodyPr/>
                    <a:lstStyle/>
                    <a:p>
                      <a:r>
                        <a:rPr lang="en-GB" sz="1400" dirty="0" smtClean="0"/>
                        <a:t>Progress</a:t>
                      </a:r>
                      <a:endParaRPr lang="en-GB" sz="1400" dirty="0"/>
                    </a:p>
                  </a:txBody>
                  <a:tcPr/>
                </a:tc>
              </a:tr>
              <a:tr h="1182154">
                <a:tc>
                  <a:txBody>
                    <a:bodyPr/>
                    <a:lstStyle/>
                    <a:p>
                      <a:r>
                        <a:rPr lang="en-GB" sz="1200" dirty="0" smtClean="0">
                          <a:solidFill>
                            <a:schemeClr val="tx2"/>
                          </a:solidFill>
                          <a:latin typeface="Arial" panose="020B0604020202020204" pitchFamily="34" charset="0"/>
                          <a:cs typeface="Arial" panose="020B0604020202020204" pitchFamily="34" charset="0"/>
                        </a:rPr>
                        <a:t>ASP</a:t>
                      </a:r>
                      <a:r>
                        <a:rPr lang="en-GB" sz="1200" baseline="0" dirty="0" smtClean="0">
                          <a:solidFill>
                            <a:schemeClr val="tx2"/>
                          </a:solidFill>
                          <a:latin typeface="Arial" panose="020B0604020202020204" pitchFamily="34" charset="0"/>
                          <a:cs typeface="Arial" panose="020B0604020202020204" pitchFamily="34" charset="0"/>
                        </a:rPr>
                        <a:t> Mismatch Files</a:t>
                      </a:r>
                    </a:p>
                    <a:p>
                      <a:endParaRPr lang="en-GB" sz="1200" baseline="0" dirty="0" smtClean="0">
                        <a:solidFill>
                          <a:schemeClr val="tx2"/>
                        </a:solidFill>
                        <a:latin typeface="Arial" panose="020B0604020202020204" pitchFamily="34" charset="0"/>
                        <a:cs typeface="Arial" panose="020B0604020202020204" pitchFamily="34" charset="0"/>
                      </a:endParaRPr>
                    </a:p>
                    <a:p>
                      <a:endParaRPr lang="en-GB" sz="1200" baseline="0" dirty="0" smtClean="0">
                        <a:solidFill>
                          <a:schemeClr val="tx2"/>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GB" sz="1200" dirty="0" smtClean="0">
                          <a:solidFill>
                            <a:schemeClr val="tx2"/>
                          </a:solidFill>
                          <a:latin typeface="Arial" panose="020B0604020202020204" pitchFamily="34" charset="0"/>
                          <a:cs typeface="Arial" panose="020B0604020202020204" pitchFamily="34" charset="0"/>
                        </a:rPr>
                        <a:t>Reduce the delay</a:t>
                      </a:r>
                      <a:r>
                        <a:rPr lang="en-GB" sz="1200" baseline="0" dirty="0" smtClean="0">
                          <a:solidFill>
                            <a:schemeClr val="tx2"/>
                          </a:solidFill>
                          <a:latin typeface="Arial" panose="020B0604020202020204" pitchFamily="34" charset="0"/>
                          <a:cs typeface="Arial" panose="020B0604020202020204" pitchFamily="34" charset="0"/>
                        </a:rPr>
                        <a:t> issuing mismatch files</a:t>
                      </a:r>
                    </a:p>
                    <a:p>
                      <a:pPr marL="285750" indent="-285750">
                        <a:buFont typeface="Arial" panose="020B0604020202020204" pitchFamily="34" charset="0"/>
                        <a:buChar char="•"/>
                      </a:pPr>
                      <a:r>
                        <a:rPr lang="en-GB" sz="1200" baseline="0" dirty="0" smtClean="0">
                          <a:solidFill>
                            <a:schemeClr val="tx2"/>
                          </a:solidFill>
                          <a:latin typeface="Arial" panose="020B0604020202020204" pitchFamily="34" charset="0"/>
                          <a:cs typeface="Arial" panose="020B0604020202020204" pitchFamily="34" charset="0"/>
                        </a:rPr>
                        <a:t>Remove manual error within the files</a:t>
                      </a:r>
                    </a:p>
                    <a:p>
                      <a:pPr marL="285750" indent="-285750">
                        <a:buFont typeface="Arial" panose="020B0604020202020204" pitchFamily="34" charset="0"/>
                        <a:buChar char="•"/>
                      </a:pPr>
                      <a:endParaRPr lang="en-GB" sz="1200" baseline="0" dirty="0" smtClean="0">
                        <a:solidFill>
                          <a:schemeClr val="tx2"/>
                        </a:solidFill>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1200" b="1" baseline="0" dirty="0" smtClean="0">
                        <a:solidFill>
                          <a:srgbClr val="FF0000"/>
                        </a:solidFill>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1200" b="1" baseline="0" dirty="0" smtClean="0">
                        <a:solidFill>
                          <a:srgbClr val="FF0000"/>
                        </a:solidFill>
                        <a:latin typeface="Arial" panose="020B0604020202020204" pitchFamily="34" charset="0"/>
                        <a:cs typeface="Arial" panose="020B0604020202020204" pitchFamily="34" charset="0"/>
                      </a:endParaRPr>
                    </a:p>
                  </a:txBody>
                  <a:tcPr/>
                </a:tc>
                <a:tc>
                  <a:txBody>
                    <a:bodyPr/>
                    <a:lstStyle/>
                    <a:p>
                      <a:pPr marL="285750" indent="-285750" algn="l" defTabSz="914400" rtl="0" eaLnBrk="1" latinLnBrk="0" hangingPunct="1">
                        <a:buFont typeface="Arial" panose="020B0604020202020204" pitchFamily="34" charset="0"/>
                        <a:buChar char="•"/>
                      </a:pPr>
                      <a:r>
                        <a:rPr lang="en-GB" sz="1200" kern="1200" dirty="0" smtClean="0">
                          <a:solidFill>
                            <a:schemeClr val="tx2"/>
                          </a:solidFill>
                          <a:latin typeface="Arial" panose="020B0604020202020204" pitchFamily="34" charset="0"/>
                          <a:ea typeface="+mn-ea"/>
                          <a:cs typeface="Arial" panose="020B0604020202020204" pitchFamily="34" charset="0"/>
                        </a:rPr>
                        <a:t>The backlog</a:t>
                      </a:r>
                      <a:r>
                        <a:rPr lang="en-GB" sz="1200" kern="1200" baseline="0" dirty="0" smtClean="0">
                          <a:solidFill>
                            <a:schemeClr val="tx2"/>
                          </a:solidFill>
                          <a:latin typeface="Arial" panose="020B0604020202020204" pitchFamily="34" charset="0"/>
                          <a:ea typeface="+mn-ea"/>
                          <a:cs typeface="Arial" panose="020B0604020202020204" pitchFamily="34" charset="0"/>
                        </a:rPr>
                        <a:t> continues to reduce slowly. </a:t>
                      </a:r>
                      <a:endParaRPr lang="en-GB" sz="1200" kern="1200" dirty="0" smtClean="0">
                        <a:solidFill>
                          <a:schemeClr val="tx2"/>
                        </a:solidFill>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baseline="0" dirty="0" smtClean="0">
                          <a:solidFill>
                            <a:schemeClr val="tx2"/>
                          </a:solidFill>
                          <a:latin typeface="Arial" panose="020B0604020202020204" pitchFamily="34" charset="0"/>
                          <a:ea typeface="+mn-ea"/>
                          <a:cs typeface="Arial" panose="020B0604020202020204" pitchFamily="34" charset="0"/>
                        </a:rPr>
                        <a:t>From October (September billing period), the aim was for the ASP correction files to be issued prior to invoice payment due date, this has not been achievable to date, however Xoserve continue to work on the automated solution</a:t>
                      </a:r>
                      <a:r>
                        <a:rPr lang="en-GB" sz="1200" kern="1200" baseline="0" dirty="0" smtClean="0">
                          <a:solidFill>
                            <a:schemeClr val="tx1"/>
                          </a:solidFill>
                          <a:latin typeface="Arial" panose="020B0604020202020204" pitchFamily="34" charset="0"/>
                          <a:ea typeface="+mn-ea"/>
                          <a:cs typeface="Arial" panose="020B0604020202020204" pitchFamily="34" charset="0"/>
                        </a:rPr>
                        <a:t>.  </a:t>
                      </a:r>
                      <a:r>
                        <a:rPr lang="en-GB" sz="1200" kern="1200" baseline="0" dirty="0" smtClean="0">
                          <a:solidFill>
                            <a:schemeClr val="tx2"/>
                          </a:solidFill>
                          <a:latin typeface="Arial" panose="020B0604020202020204" pitchFamily="34" charset="0"/>
                          <a:ea typeface="+mn-ea"/>
                          <a:cs typeface="Arial" panose="020B0604020202020204" pitchFamily="34" charset="0"/>
                        </a:rPr>
                        <a:t>The volume of backlog is reducing each month due to UBID and efficiencies  within the billing team.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baseline="0" dirty="0" smtClean="0">
                          <a:solidFill>
                            <a:schemeClr val="tx2"/>
                          </a:solidFill>
                          <a:latin typeface="Arial" panose="020B0604020202020204" pitchFamily="34" charset="0"/>
                          <a:ea typeface="+mn-ea"/>
                          <a:cs typeface="Arial" panose="020B0604020202020204" pitchFamily="34" charset="0"/>
                        </a:rPr>
                        <a:t>The number of shippers with an ASP file mismatch for October billing period is down to 16 (for September it was 22,  August it was 30).  </a:t>
                      </a:r>
                      <a:endParaRPr lang="en-GB" sz="1200" b="0" baseline="0" dirty="0" smtClean="0">
                        <a:solidFill>
                          <a:schemeClr val="tx2"/>
                        </a:solidFill>
                        <a:latin typeface="Arial" panose="020B0604020202020204" pitchFamily="34" charset="0"/>
                        <a:cs typeface="Arial" panose="020B0604020202020204" pitchFamily="34" charset="0"/>
                      </a:endParaRPr>
                    </a:p>
                  </a:txBody>
                  <a:tcPr/>
                </a:tc>
              </a:tr>
              <a:tr h="3485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2"/>
                          </a:solidFill>
                          <a:latin typeface="Arial" panose="020B0604020202020204" pitchFamily="34" charset="0"/>
                          <a:ea typeface="+mn-ea"/>
                          <a:cs typeface="Arial" panose="020B0604020202020204" pitchFamily="34" charset="0"/>
                        </a:rPr>
                        <a:t>AML correction File</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2"/>
                          </a:solidFill>
                          <a:latin typeface="Arial" panose="020B0604020202020204" pitchFamily="34" charset="0"/>
                          <a:ea typeface="+mn-ea"/>
                          <a:cs typeface="Arial" panose="020B0604020202020204" pitchFamily="34" charset="0"/>
                        </a:rPr>
                        <a:t>(Data Extraction)</a:t>
                      </a:r>
                      <a:endParaRPr lang="en-GB" sz="1200" kern="1200" baseline="0" dirty="0">
                        <a:solidFill>
                          <a:schemeClr val="tx2"/>
                        </a:solidFill>
                        <a:latin typeface="Arial" panose="020B0604020202020204" pitchFamily="34" charset="0"/>
                        <a:ea typeface="+mn-ea"/>
                        <a:cs typeface="Arial" panose="020B0604020202020204" pitchFamily="34" charset="0"/>
                      </a:endParaRPr>
                    </a:p>
                  </a:txBody>
                  <a:tcPr/>
                </a:tc>
                <a:tc>
                  <a:txBody>
                    <a:bodyPr/>
                    <a:lstStyle/>
                    <a:p>
                      <a:pPr marL="285750" indent="-285750">
                        <a:buFont typeface="Arial" panose="020B0604020202020204" pitchFamily="34" charset="0"/>
                        <a:buChar char="•"/>
                      </a:pPr>
                      <a:r>
                        <a:rPr lang="en-GB" sz="1200" kern="1200" baseline="0" dirty="0" smtClean="0">
                          <a:solidFill>
                            <a:schemeClr val="tx2"/>
                          </a:solidFill>
                          <a:latin typeface="Arial" panose="020B0604020202020204" pitchFamily="34" charset="0"/>
                          <a:ea typeface="+mn-ea"/>
                          <a:cs typeface="Arial" panose="020B0604020202020204" pitchFamily="34" charset="0"/>
                        </a:rPr>
                        <a:t>Change in the extraction script from SQL to ABAP</a:t>
                      </a:r>
                    </a:p>
                  </a:txBody>
                  <a:tcPr/>
                </a:tc>
                <a:tc>
                  <a:txBody>
                    <a:bodyPr/>
                    <a:lstStyle/>
                    <a:p>
                      <a:pPr marL="285750" indent="-285750" algn="l" defTabSz="914400" rtl="0" eaLnBrk="1" latinLnBrk="0" hangingPunct="1">
                        <a:buFont typeface="Arial" panose="020B0604020202020204" pitchFamily="34" charset="0"/>
                        <a:buChar char="•"/>
                      </a:pPr>
                      <a:r>
                        <a:rPr lang="en-GB" sz="1200" kern="1200" baseline="0" dirty="0" smtClean="0">
                          <a:solidFill>
                            <a:schemeClr val="tx2"/>
                          </a:solidFill>
                          <a:latin typeface="Arial" panose="020B0604020202020204" pitchFamily="34" charset="0"/>
                          <a:ea typeface="+mn-ea"/>
                          <a:cs typeface="Arial" panose="020B0604020202020204" pitchFamily="34" charset="0"/>
                        </a:rPr>
                        <a:t>This will make the extraction for the AML correction data more efficient and will enable Xoserve to issue the files on time, fully complete and accurate.(previous incomplete files had missing data)</a:t>
                      </a:r>
                      <a:endParaRPr lang="en-GB" sz="1200" kern="1200" baseline="0" dirty="0">
                        <a:solidFill>
                          <a:schemeClr val="tx2"/>
                        </a:solidFill>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86601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57" y="261410"/>
            <a:ext cx="8688388" cy="432048"/>
          </a:xfrm>
        </p:spPr>
        <p:txBody>
          <a:bodyPr/>
          <a:lstStyle/>
          <a:p>
            <a:r>
              <a:rPr lang="en-GB" sz="2400" dirty="0" smtClean="0">
                <a:solidFill>
                  <a:schemeClr val="tx2"/>
                </a:solidFill>
              </a:rPr>
              <a:t>RCA Stream </a:t>
            </a:r>
            <a:r>
              <a:rPr lang="en-GB" sz="2400" dirty="0" smtClean="0"/>
              <a:t>Actions</a:t>
            </a:r>
            <a:r>
              <a:rPr lang="en-GB" dirty="0" smtClean="0"/>
              <a:t/>
            </a:r>
            <a:br>
              <a:rPr lang="en-GB" dirty="0" smtClean="0"/>
            </a:br>
            <a:endParaRPr lang="en-GB" dirty="0"/>
          </a:p>
        </p:txBody>
      </p:sp>
      <p:graphicFrame>
        <p:nvGraphicFramePr>
          <p:cNvPr id="10" name="Table 9">
            <a:extLst>
              <a:ext uri="{FF2B5EF4-FFF2-40B4-BE49-F238E27FC236}">
                <a16:creationId xmlns:a16="http://schemas.microsoft.com/office/drawing/2014/main" xmlns="" id="{727B91E4-3035-2845-AA02-9EA7589D3A04}"/>
              </a:ext>
            </a:extLst>
          </p:cNvPr>
          <p:cNvGraphicFramePr>
            <a:graphicFrameLocks noGrp="1"/>
          </p:cNvGraphicFramePr>
          <p:nvPr>
            <p:extLst>
              <p:ext uri="{D42A27DB-BD31-4B8C-83A1-F6EECF244321}">
                <p14:modId xmlns:p14="http://schemas.microsoft.com/office/powerpoint/2010/main" val="108591030"/>
              </p:ext>
            </p:extLst>
          </p:nvPr>
        </p:nvGraphicFramePr>
        <p:xfrm>
          <a:off x="179512" y="483518"/>
          <a:ext cx="8568952" cy="4421383"/>
        </p:xfrm>
        <a:graphic>
          <a:graphicData uri="http://schemas.openxmlformats.org/drawingml/2006/table">
            <a:tbl>
              <a:tblPr firstRow="1" bandRow="1">
                <a:tableStyleId>{5C22544A-7EE6-4342-B048-85BDC9FD1C3A}</a:tableStyleId>
              </a:tblPr>
              <a:tblGrid>
                <a:gridCol w="4032448">
                  <a:extLst>
                    <a:ext uri="{9D8B030D-6E8A-4147-A177-3AD203B41FA5}">
                      <a16:colId xmlns:a16="http://schemas.microsoft.com/office/drawing/2014/main" xmlns="" val="20001"/>
                    </a:ext>
                  </a:extLst>
                </a:gridCol>
                <a:gridCol w="1080120">
                  <a:extLst>
                    <a:ext uri="{9D8B030D-6E8A-4147-A177-3AD203B41FA5}">
                      <a16:colId xmlns:a16="http://schemas.microsoft.com/office/drawing/2014/main" xmlns="" val="20003"/>
                    </a:ext>
                  </a:extLst>
                </a:gridCol>
                <a:gridCol w="2664296">
                  <a:extLst>
                    <a:ext uri="{9D8B030D-6E8A-4147-A177-3AD203B41FA5}">
                      <a16:colId xmlns:a16="http://schemas.microsoft.com/office/drawing/2014/main" xmlns="" val="20004"/>
                    </a:ext>
                  </a:extLst>
                </a:gridCol>
                <a:gridCol w="792088">
                  <a:extLst>
                    <a:ext uri="{9D8B030D-6E8A-4147-A177-3AD203B41FA5}">
                      <a16:colId xmlns:a16="http://schemas.microsoft.com/office/drawing/2014/main" xmlns="" val="20005"/>
                    </a:ext>
                  </a:extLst>
                </a:gridCol>
              </a:tblGrid>
              <a:tr h="292262">
                <a:tc>
                  <a:txBody>
                    <a:bodyPr/>
                    <a:lstStyle/>
                    <a:p>
                      <a:pPr algn="ctr" rtl="0" fontAlgn="ctr"/>
                      <a:r>
                        <a:rPr lang="en-GB" sz="1000" b="1" i="0" u="none" strike="noStrike" dirty="0" smtClean="0">
                          <a:solidFill>
                            <a:schemeClr val="tx2"/>
                          </a:solidFill>
                          <a:effectLst/>
                          <a:latin typeface="+mj-lt"/>
                        </a:rPr>
                        <a:t>Activity</a:t>
                      </a:r>
                      <a:endParaRPr lang="en-GB" sz="1000" b="1" i="0" u="none" strike="noStrike" dirty="0">
                        <a:solidFill>
                          <a:schemeClr val="tx2"/>
                        </a:solidFill>
                        <a:effectLst/>
                        <a:latin typeface="+mj-lt"/>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1000" b="1" i="0" u="none" strike="noStrike" dirty="0" smtClean="0">
                          <a:solidFill>
                            <a:schemeClr val="tx2"/>
                          </a:solidFill>
                          <a:effectLst/>
                          <a:latin typeface="+mj-lt"/>
                        </a:rPr>
                        <a:t>Target Completion Date</a:t>
                      </a:r>
                      <a:endParaRPr lang="en-GB" sz="1000" b="1" i="0" u="none" strike="noStrike" dirty="0">
                        <a:solidFill>
                          <a:schemeClr val="tx2"/>
                        </a:solidFill>
                        <a:effectLst/>
                        <a:latin typeface="+mj-lt"/>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1000" b="1" i="0" u="none" strike="noStrike" dirty="0" smtClean="0">
                          <a:solidFill>
                            <a:schemeClr val="tx2"/>
                          </a:solidFill>
                          <a:effectLst/>
                          <a:latin typeface="+mj-lt"/>
                        </a:rPr>
                        <a:t>Benefits</a:t>
                      </a:r>
                      <a:endParaRPr lang="en-GB" sz="1000" b="1" i="0" u="none" strike="noStrike" dirty="0">
                        <a:solidFill>
                          <a:schemeClr val="tx2"/>
                        </a:solidFill>
                        <a:effectLst/>
                        <a:latin typeface="+mj-lt"/>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000" b="1" i="0" u="none" strike="noStrike" kern="1200" dirty="0">
                          <a:solidFill>
                            <a:schemeClr val="tx2"/>
                          </a:solidFill>
                          <a:effectLst/>
                          <a:latin typeface="+mj-lt"/>
                          <a:ea typeface="+mn-ea"/>
                          <a:cs typeface="+mn-cs"/>
                        </a:rPr>
                        <a:t>Target </a:t>
                      </a:r>
                      <a:r>
                        <a:rPr lang="en-GB" sz="1000" b="1" i="0" u="none" strike="noStrike" kern="1200" dirty="0" smtClean="0">
                          <a:solidFill>
                            <a:schemeClr val="tx2"/>
                          </a:solidFill>
                          <a:effectLst/>
                          <a:latin typeface="+mj-lt"/>
                          <a:ea typeface="+mn-ea"/>
                          <a:cs typeface="+mn-cs"/>
                        </a:rPr>
                        <a:t>Status</a:t>
                      </a:r>
                      <a:endParaRPr lang="en-GB" sz="1000" b="1" i="0" u="none" strike="noStrike" kern="1200" dirty="0">
                        <a:solidFill>
                          <a:schemeClr val="tx2"/>
                        </a:solidFill>
                        <a:effectLst/>
                        <a:latin typeface="+mj-lt"/>
                        <a:ea typeface="+mn-ea"/>
                        <a:cs typeface="+mn-cs"/>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dirty="0" smtClean="0">
                          <a:solidFill>
                            <a:schemeClr val="tx2"/>
                          </a:solidFill>
                        </a:rPr>
                        <a:t>Package 3B:  </a:t>
                      </a:r>
                      <a:r>
                        <a:rPr lang="en-US" sz="900" dirty="0" smtClean="0">
                          <a:solidFill>
                            <a:schemeClr val="tx2"/>
                          </a:solidFill>
                        </a:rPr>
                        <a:t>Additional Analysis: DM Rec Interface</a:t>
                      </a:r>
                      <a:endParaRPr lang="en-GB" sz="9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900" b="0" kern="1200" dirty="0" smtClean="0">
                          <a:solidFill>
                            <a:schemeClr val="tx2"/>
                          </a:solidFill>
                          <a:latin typeface="+mn-lt"/>
                          <a:ea typeface="Calibri" charset="0"/>
                          <a:cs typeface="Times New Roman" panose="02020603050405020304" pitchFamily="18" charset="0"/>
                        </a:rPr>
                        <a:t>08/02/2019</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rowSpan="2">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900" b="0" kern="1200" dirty="0" smtClean="0">
                          <a:solidFill>
                            <a:schemeClr val="tx2"/>
                          </a:solidFill>
                          <a:latin typeface="+mn-lt"/>
                          <a:ea typeface="Calibri" charset="0"/>
                          <a:cs typeface="Times New Roman" panose="02020603050405020304" pitchFamily="18" charset="0"/>
                        </a:rPr>
                        <a:t>Additional analysis</a:t>
                      </a:r>
                      <a:r>
                        <a:rPr lang="en-GB" sz="900" b="0" kern="1200" baseline="0" dirty="0" smtClean="0">
                          <a:solidFill>
                            <a:schemeClr val="tx2"/>
                          </a:solidFill>
                          <a:latin typeface="+mn-lt"/>
                          <a:ea typeface="Calibri" charset="0"/>
                          <a:cs typeface="Times New Roman" panose="02020603050405020304" pitchFamily="18" charset="0"/>
                        </a:rPr>
                        <a:t> required before benefits are understood. Areas were identified during RCA work as potential reasons for mismatches</a:t>
                      </a:r>
                      <a:endParaRPr lang="en-GB" sz="900" b="0" kern="1200" dirty="0">
                        <a:solidFill>
                          <a:schemeClr val="tx2"/>
                        </a:solidFill>
                        <a:latin typeface="+mn-lt"/>
                        <a:ea typeface="Calibri" charset="0"/>
                        <a:cs typeface="Times New Roman" panose="02020603050405020304" pitchFamily="18" charset="0"/>
                      </a:endParaRPr>
                    </a:p>
                  </a:txBody>
                  <a:tcPr marL="36000" marR="36000" marT="36000" marB="3600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smtClean="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r>
              <a:tr h="411058">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dirty="0" smtClean="0">
                          <a:solidFill>
                            <a:schemeClr val="tx2"/>
                          </a:solidFill>
                        </a:rPr>
                        <a:t>Package 3C: Additional Analysis: AML Extraction Process</a:t>
                      </a:r>
                      <a:endParaRPr lang="en-GB" sz="9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900" b="0" kern="1200" dirty="0" smtClean="0">
                          <a:solidFill>
                            <a:schemeClr val="tx2"/>
                          </a:solidFill>
                          <a:latin typeface="+mn-lt"/>
                          <a:ea typeface="Calibri" charset="0"/>
                          <a:cs typeface="Times New Roman" panose="02020603050405020304" pitchFamily="18" charset="0"/>
                        </a:rPr>
                        <a:t>11/01/2019</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vMerge="1">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smtClean="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dirty="0" smtClean="0">
                          <a:solidFill>
                            <a:schemeClr val="tx2"/>
                          </a:solidFill>
                        </a:rPr>
                        <a:t>Package 4A:</a:t>
                      </a:r>
                      <a:r>
                        <a:rPr lang="en-GB" sz="900" baseline="0" dirty="0" smtClean="0">
                          <a:solidFill>
                            <a:schemeClr val="tx2"/>
                          </a:solidFill>
                        </a:rPr>
                        <a:t> </a:t>
                      </a:r>
                      <a:r>
                        <a:rPr lang="en-GB" sz="900" dirty="0" smtClean="0">
                          <a:solidFill>
                            <a:schemeClr val="tx2"/>
                          </a:solidFill>
                        </a:rPr>
                        <a:t>Exception Analysis: Procedure Update</a:t>
                      </a:r>
                      <a:endParaRPr lang="en-GB" sz="9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900" b="0" strike="sngStrike" kern="1200" baseline="0" dirty="0" smtClean="0">
                          <a:solidFill>
                            <a:schemeClr val="tx2"/>
                          </a:solidFill>
                          <a:latin typeface="+mn-lt"/>
                          <a:ea typeface="Calibri" charset="0"/>
                          <a:cs typeface="Times New Roman" panose="02020603050405020304" pitchFamily="18" charset="0"/>
                        </a:rPr>
                        <a:t>05/10/2018</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900" b="0" strike="sngStrike" kern="1200" baseline="0" dirty="0" smtClean="0">
                          <a:solidFill>
                            <a:schemeClr val="tx2"/>
                          </a:solidFill>
                          <a:latin typeface="+mn-lt"/>
                          <a:ea typeface="Calibri" charset="0"/>
                          <a:cs typeface="Times New Roman" panose="02020603050405020304" pitchFamily="18" charset="0"/>
                        </a:rPr>
                        <a:t>30/11/2018</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900" b="0" strike="noStrike" kern="1200" baseline="0" dirty="0" smtClean="0">
                          <a:solidFill>
                            <a:schemeClr val="tx2"/>
                          </a:solidFill>
                          <a:latin typeface="+mn-lt"/>
                          <a:ea typeface="Calibri" charset="0"/>
                          <a:cs typeface="Times New Roman" panose="02020603050405020304" pitchFamily="18" charset="0"/>
                        </a:rPr>
                        <a:t>07/12/2018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rowSpan="2">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900" b="0" kern="1200" dirty="0" smtClean="0">
                          <a:solidFill>
                            <a:schemeClr val="tx2"/>
                          </a:solidFill>
                          <a:latin typeface="+mn-lt"/>
                          <a:ea typeface="Calibri" charset="0"/>
                          <a:cs typeface="Times New Roman" panose="02020603050405020304" pitchFamily="18" charset="0"/>
                        </a:rPr>
                        <a:t>Process</a:t>
                      </a:r>
                      <a:r>
                        <a:rPr lang="en-GB" sz="900" b="0" kern="1200" baseline="0" dirty="0" smtClean="0">
                          <a:solidFill>
                            <a:schemeClr val="tx2"/>
                          </a:solidFill>
                          <a:latin typeface="+mn-lt"/>
                          <a:ea typeface="Calibri" charset="0"/>
                          <a:cs typeface="Times New Roman" panose="02020603050405020304" pitchFamily="18" charset="0"/>
                        </a:rPr>
                        <a:t> improvements to ensure speedier closure of exceptions to release charges on the invoice and reduce mismatches</a:t>
                      </a:r>
                      <a:endParaRPr lang="en-GB" sz="900" b="0" kern="1200" dirty="0">
                        <a:solidFill>
                          <a:schemeClr val="tx2"/>
                        </a:solidFill>
                        <a:latin typeface="+mn-lt"/>
                        <a:ea typeface="Calibri" charset="0"/>
                        <a:cs typeface="Times New Roman" panose="02020603050405020304" pitchFamily="18" charset="0"/>
                      </a:endParaRPr>
                    </a:p>
                  </a:txBody>
                  <a:tcPr marL="36000" marR="36000" marT="36000" marB="3600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smtClean="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r>
              <a:tr h="288754">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dirty="0" smtClean="0">
                          <a:solidFill>
                            <a:schemeClr val="tx2"/>
                          </a:solidFill>
                        </a:rPr>
                        <a:t>Package 4B:</a:t>
                      </a:r>
                      <a:r>
                        <a:rPr lang="en-GB" sz="900" baseline="0" dirty="0" smtClean="0">
                          <a:solidFill>
                            <a:schemeClr val="tx2"/>
                          </a:solidFill>
                        </a:rPr>
                        <a:t> </a:t>
                      </a:r>
                      <a:r>
                        <a:rPr lang="en-GB" sz="900" dirty="0" smtClean="0">
                          <a:solidFill>
                            <a:schemeClr val="tx2"/>
                          </a:solidFill>
                        </a:rPr>
                        <a:t>Exclusion Analysis: Procedure Update</a:t>
                      </a:r>
                      <a:endParaRPr lang="en-GB" sz="9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900" b="0" strike="sngStrike" kern="1200" baseline="0" dirty="0" smtClean="0">
                          <a:solidFill>
                            <a:schemeClr val="tx2"/>
                          </a:solidFill>
                          <a:latin typeface="+mn-lt"/>
                          <a:ea typeface="Calibri" charset="0"/>
                          <a:cs typeface="Times New Roman" panose="02020603050405020304" pitchFamily="18" charset="0"/>
                        </a:rPr>
                        <a:t>28/09/2018</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900" b="0" kern="1200" dirty="0" smtClean="0">
                          <a:solidFill>
                            <a:schemeClr val="tx2"/>
                          </a:solidFill>
                          <a:latin typeface="+mn-lt"/>
                          <a:ea typeface="Calibri" charset="0"/>
                          <a:cs typeface="Times New Roman" panose="02020603050405020304" pitchFamily="18" charset="0"/>
                        </a:rPr>
                        <a:t>16/11/2018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vMerge="1">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smtClean="0">
                          <a:solidFill>
                            <a:schemeClr val="tx2"/>
                          </a:solidFill>
                          <a:latin typeface="+mn-lt"/>
                          <a:ea typeface="Calibri" charset="0"/>
                          <a:cs typeface="Times New Roman" panose="02020603050405020304" pitchFamily="18" charset="0"/>
                        </a:rPr>
                        <a:t>Complete</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dirty="0" smtClean="0">
                          <a:solidFill>
                            <a:schemeClr val="tx2"/>
                          </a:solidFill>
                        </a:rPr>
                        <a:t>Package 5A:</a:t>
                      </a:r>
                      <a:r>
                        <a:rPr lang="en-GB" sz="900" baseline="0" dirty="0" smtClean="0">
                          <a:solidFill>
                            <a:schemeClr val="tx2"/>
                          </a:solidFill>
                        </a:rPr>
                        <a:t> </a:t>
                      </a:r>
                      <a:r>
                        <a:rPr lang="en-US" sz="900" dirty="0" smtClean="0">
                          <a:solidFill>
                            <a:schemeClr val="tx2"/>
                          </a:solidFill>
                        </a:rPr>
                        <a:t>Service Improvement CRs: Automation and Reporting</a:t>
                      </a:r>
                      <a:endParaRPr lang="en-GB" sz="9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900" b="0" kern="1200" dirty="0" smtClean="0">
                          <a:solidFill>
                            <a:schemeClr val="tx2"/>
                          </a:solidFill>
                          <a:latin typeface="+mn-lt"/>
                          <a:ea typeface="Calibri" charset="0"/>
                          <a:cs typeface="Times New Roman" panose="02020603050405020304" pitchFamily="18" charset="0"/>
                        </a:rPr>
                        <a:t>28/12/2018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rowSpan="2">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900" b="0" kern="1200" dirty="0" smtClean="0">
                          <a:solidFill>
                            <a:schemeClr val="tx2"/>
                          </a:solidFill>
                          <a:latin typeface="+mn-lt"/>
                          <a:ea typeface="Calibri" charset="0"/>
                          <a:cs typeface="Times New Roman" panose="02020603050405020304" pitchFamily="18" charset="0"/>
                        </a:rPr>
                        <a:t>Automated reporting internally</a:t>
                      </a:r>
                      <a:r>
                        <a:rPr lang="en-GB" sz="900" b="0" kern="1200" baseline="0" dirty="0" smtClean="0">
                          <a:solidFill>
                            <a:schemeClr val="tx2"/>
                          </a:solidFill>
                          <a:latin typeface="+mn-lt"/>
                          <a:ea typeface="Calibri" charset="0"/>
                          <a:cs typeface="Times New Roman" panose="02020603050405020304" pitchFamily="18" charset="0"/>
                        </a:rPr>
                        <a:t> to enable validation &amp; invoice analysis prior to issue</a:t>
                      </a:r>
                      <a:endParaRPr lang="en-GB" sz="900" b="0" kern="1200" dirty="0">
                        <a:solidFill>
                          <a:schemeClr val="tx2"/>
                        </a:solidFill>
                        <a:latin typeface="+mn-lt"/>
                        <a:ea typeface="Calibri" charset="0"/>
                        <a:cs typeface="Times New Roman" panose="02020603050405020304" pitchFamily="18" charset="0"/>
                      </a:endParaRPr>
                    </a:p>
                  </a:txBody>
                  <a:tcPr marL="36000" marR="36000" marT="36000" marB="3600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smtClean="0">
                          <a:solidFill>
                            <a:schemeClr val="tx2"/>
                          </a:solidFill>
                          <a:latin typeface="+mn-lt"/>
                          <a:ea typeface="Calibri" charset="0"/>
                          <a:cs typeface="Times New Roman" panose="02020603050405020304" pitchFamily="18" charset="0"/>
                        </a:rPr>
                        <a:t>On Target </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dirty="0" smtClean="0">
                          <a:solidFill>
                            <a:schemeClr val="tx2"/>
                          </a:solidFill>
                        </a:rPr>
                        <a:t>Package 5B:</a:t>
                      </a:r>
                      <a:r>
                        <a:rPr lang="en-GB" sz="900" baseline="0" dirty="0" smtClean="0">
                          <a:solidFill>
                            <a:schemeClr val="tx2"/>
                          </a:solidFill>
                        </a:rPr>
                        <a:t> </a:t>
                      </a:r>
                      <a:r>
                        <a:rPr lang="en-US" sz="900" dirty="0" smtClean="0">
                          <a:solidFill>
                            <a:schemeClr val="tx2"/>
                          </a:solidFill>
                        </a:rPr>
                        <a:t>Service Improvement CRs: Automation and Reporting</a:t>
                      </a:r>
                      <a:endParaRPr lang="en-GB" sz="9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900" b="0" kern="1200" dirty="0" smtClean="0">
                          <a:solidFill>
                            <a:schemeClr val="tx2"/>
                          </a:solidFill>
                          <a:latin typeface="+mn-lt"/>
                          <a:ea typeface="Calibri" charset="0"/>
                          <a:cs typeface="Times New Roman" panose="02020603050405020304" pitchFamily="18" charset="0"/>
                        </a:rPr>
                        <a:t>18/01/2019</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vMerge="1">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smtClean="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dirty="0" smtClean="0">
                          <a:solidFill>
                            <a:schemeClr val="tx2"/>
                          </a:solidFill>
                        </a:rPr>
                        <a:t>Package 6: Code Review</a:t>
                      </a:r>
                      <a:endParaRPr lang="en-GB" sz="9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900" b="0" kern="1200" dirty="0" smtClean="0">
                          <a:solidFill>
                            <a:schemeClr val="tx2"/>
                          </a:solidFill>
                          <a:latin typeface="+mn-lt"/>
                          <a:ea typeface="Calibri" charset="0"/>
                          <a:cs typeface="Times New Roman" panose="02020603050405020304" pitchFamily="18" charset="0"/>
                        </a:rPr>
                        <a:t>22/02/2019</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900" b="0" kern="1200" dirty="0" smtClean="0">
                          <a:solidFill>
                            <a:schemeClr val="tx2"/>
                          </a:solidFill>
                          <a:latin typeface="+mn-lt"/>
                          <a:ea typeface="Calibri" charset="0"/>
                          <a:cs typeface="Times New Roman" panose="02020603050405020304" pitchFamily="18" charset="0"/>
                        </a:rPr>
                        <a:t>Identify</a:t>
                      </a:r>
                      <a:r>
                        <a:rPr lang="en-GB" sz="900" b="0" kern="1200" baseline="0" dirty="0" smtClean="0">
                          <a:solidFill>
                            <a:schemeClr val="tx2"/>
                          </a:solidFill>
                          <a:latin typeface="+mn-lt"/>
                          <a:ea typeface="Calibri" charset="0"/>
                          <a:cs typeface="Times New Roman" panose="02020603050405020304" pitchFamily="18" charset="0"/>
                        </a:rPr>
                        <a:t> any further improvements areas to reduce mismatches</a:t>
                      </a:r>
                      <a:endParaRPr lang="en-GB" sz="9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smtClean="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dirty="0" smtClean="0">
                          <a:solidFill>
                            <a:srgbClr val="1D3E61"/>
                          </a:solidFill>
                        </a:rPr>
                        <a:t>Package 7: AML Scheduling Plan </a:t>
                      </a:r>
                      <a:r>
                        <a:rPr lang="en-US" sz="900" b="0" strike="noStrike" kern="1200" baseline="0" dirty="0" smtClean="0">
                          <a:solidFill>
                            <a:srgbClr val="1D3E61"/>
                          </a:solidFill>
                          <a:latin typeface="+mn-lt"/>
                          <a:ea typeface="Calibri" charset="0"/>
                          <a:cs typeface="Times New Roman" panose="02020603050405020304" pitchFamily="18" charset="0"/>
                        </a:rPr>
                        <a:t> (Phase 1)</a:t>
                      </a:r>
                    </a:p>
                    <a:p>
                      <a:pPr marL="0" marR="0" lvl="0" indent="0" algn="l" defTabSz="685800" rtl="0" eaLnBrk="1" fontAlgn="t" latinLnBrk="0" hangingPunct="1">
                        <a:lnSpc>
                          <a:spcPct val="100000"/>
                        </a:lnSpc>
                        <a:spcBef>
                          <a:spcPts val="0"/>
                        </a:spcBef>
                        <a:spcAft>
                          <a:spcPts val="0"/>
                        </a:spcAft>
                        <a:buClrTx/>
                        <a:buSzTx/>
                        <a:buFontTx/>
                        <a:buNone/>
                        <a:tabLst/>
                        <a:defRPr/>
                      </a:pPr>
                      <a:r>
                        <a:rPr lang="en-GB" sz="900" dirty="0" smtClean="0">
                          <a:solidFill>
                            <a:srgbClr val="1D3E61"/>
                          </a:solidFill>
                        </a:rPr>
                        <a:t>*</a:t>
                      </a:r>
                      <a:r>
                        <a:rPr lang="en-US" sz="900" b="0" strike="noStrike" kern="1200" baseline="0" dirty="0" smtClean="0">
                          <a:solidFill>
                            <a:srgbClr val="1D3E61"/>
                          </a:solidFill>
                          <a:latin typeface="+mn-lt"/>
                          <a:ea typeface="Calibri" charset="0"/>
                          <a:cs typeface="Times New Roman" panose="02020603050405020304" pitchFamily="18" charset="0"/>
                        </a:rPr>
                        <a:t>Previous date given was for production of the plans to deliver the activity </a:t>
                      </a:r>
                    </a:p>
                    <a:p>
                      <a:pPr marL="0" marR="0" lvl="0" indent="0" algn="l" defTabSz="685800" rtl="0" eaLnBrk="1" fontAlgn="t" latinLnBrk="0" hangingPunct="1">
                        <a:lnSpc>
                          <a:spcPct val="100000"/>
                        </a:lnSpc>
                        <a:spcBef>
                          <a:spcPts val="0"/>
                        </a:spcBef>
                        <a:spcAft>
                          <a:spcPts val="0"/>
                        </a:spcAft>
                        <a:buClrTx/>
                        <a:buSzTx/>
                        <a:buFontTx/>
                        <a:buNone/>
                        <a:tabLst/>
                        <a:defRPr/>
                      </a:pPr>
                      <a:r>
                        <a:rPr lang="en-US" sz="900" b="0" strike="noStrike" kern="1200" baseline="0" dirty="0" smtClean="0">
                          <a:solidFill>
                            <a:srgbClr val="1D3E61"/>
                          </a:solidFill>
                          <a:latin typeface="+mn-lt"/>
                          <a:ea typeface="Calibri" charset="0"/>
                          <a:cs typeface="Times New Roman" panose="02020603050405020304" pitchFamily="18" charset="0"/>
                        </a:rPr>
                        <a:t>(Phase 2) is the actual plan to deliver AML files</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900" b="0" strike="noStrike" kern="1200" baseline="0" dirty="0" smtClean="0">
                          <a:solidFill>
                            <a:srgbClr val="002060"/>
                          </a:solidFill>
                          <a:latin typeface="+mn-lt"/>
                          <a:ea typeface="Calibri" charset="0"/>
                          <a:cs typeface="Times New Roman" panose="02020603050405020304" pitchFamily="18" charset="0"/>
                        </a:rPr>
                        <a:t>05/10/18</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endParaRPr lang="en-US" sz="900" b="0" strike="noStrike" kern="1200" baseline="0" dirty="0" smtClean="0">
                        <a:solidFill>
                          <a:srgbClr val="002060"/>
                        </a:solidFill>
                        <a:latin typeface="+mn-lt"/>
                        <a:ea typeface="Calibri" charset="0"/>
                        <a:cs typeface="Times New Roman" panose="02020603050405020304" pitchFamily="18" charset="0"/>
                      </a:endParaRP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900" b="0" strike="noStrike" kern="1200" baseline="0" dirty="0" smtClean="0">
                          <a:solidFill>
                            <a:srgbClr val="002060"/>
                          </a:solidFill>
                          <a:latin typeface="+mn-lt"/>
                          <a:ea typeface="Calibri" charset="0"/>
                          <a:cs typeface="Times New Roman" panose="02020603050405020304" pitchFamily="18" charset="0"/>
                        </a:rPr>
                        <a:t>31/12/18*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900" b="0" kern="1200" dirty="0" smtClean="0">
                          <a:solidFill>
                            <a:schemeClr val="tx2"/>
                          </a:solidFill>
                          <a:latin typeface="+mn-lt"/>
                          <a:ea typeface="Calibri" charset="0"/>
                          <a:cs typeface="Times New Roman" panose="02020603050405020304" pitchFamily="18" charset="0"/>
                        </a:rPr>
                        <a:t>Delivery of file before payment</a:t>
                      </a:r>
                      <a:r>
                        <a:rPr lang="en-GB" sz="900" b="0" kern="1200" baseline="0" dirty="0" smtClean="0">
                          <a:solidFill>
                            <a:schemeClr val="tx2"/>
                          </a:solidFill>
                          <a:latin typeface="+mn-lt"/>
                          <a:ea typeface="Calibri" charset="0"/>
                          <a:cs typeface="Times New Roman" panose="02020603050405020304" pitchFamily="18" charset="0"/>
                        </a:rPr>
                        <a:t> due date</a:t>
                      </a:r>
                      <a:endParaRPr lang="en-GB" sz="9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smtClean="0">
                          <a:solidFill>
                            <a:schemeClr val="tx2"/>
                          </a:solidFill>
                          <a:latin typeface="+mn-lt"/>
                          <a:ea typeface="Calibri" charset="0"/>
                          <a:cs typeface="Times New Roman" panose="02020603050405020304" pitchFamily="18" charset="0"/>
                        </a:rPr>
                        <a:t>Complete</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endParaRPr lang="en-GB" sz="1000" b="0" strike="noStrike" kern="1200" baseline="0" dirty="0" smtClean="0">
                        <a:solidFill>
                          <a:schemeClr val="tx2"/>
                        </a:solidFill>
                        <a:latin typeface="+mn-lt"/>
                        <a:ea typeface="Calibri" charset="0"/>
                        <a:cs typeface="Times New Roman" panose="02020603050405020304" pitchFamily="18" charset="0"/>
                      </a:endParaRP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smtClean="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r>
              <a:tr h="42448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900" dirty="0" smtClean="0">
                          <a:solidFill>
                            <a:srgbClr val="1D3E61"/>
                          </a:solidFill>
                        </a:rPr>
                        <a:t>Package 8: Single AML/ASP merge file</a:t>
                      </a:r>
                    </a:p>
                    <a:p>
                      <a:pPr marL="0" marR="0" lvl="0" indent="0" algn="l" defTabSz="685800" rtl="0" eaLnBrk="1" fontAlgn="t" latinLnBrk="0" hangingPunct="1">
                        <a:lnSpc>
                          <a:spcPct val="100000"/>
                        </a:lnSpc>
                        <a:spcBef>
                          <a:spcPts val="0"/>
                        </a:spcBef>
                        <a:spcAft>
                          <a:spcPts val="0"/>
                        </a:spcAft>
                        <a:buClrTx/>
                        <a:buSzTx/>
                        <a:buFontTx/>
                        <a:buNone/>
                        <a:tabLst/>
                        <a:defRPr/>
                      </a:pPr>
                      <a:r>
                        <a:rPr lang="en-GB" sz="900" dirty="0" smtClean="0">
                          <a:solidFill>
                            <a:srgbClr val="1D3E61"/>
                          </a:solidFill>
                        </a:rPr>
                        <a:t>*</a:t>
                      </a:r>
                      <a:r>
                        <a:rPr lang="en-US" sz="900" b="0" strike="noStrike" kern="1200" baseline="0" dirty="0" smtClean="0">
                          <a:solidFill>
                            <a:srgbClr val="1D3E61"/>
                          </a:solidFill>
                          <a:latin typeface="+mn-lt"/>
                          <a:ea typeface="Calibri" charset="0"/>
                          <a:cs typeface="Times New Roman" panose="02020603050405020304" pitchFamily="18" charset="0"/>
                        </a:rPr>
                        <a:t>Previous date given was for POC and delivery of the supporting plans to deliver activity (Phase 1)</a:t>
                      </a:r>
                    </a:p>
                    <a:p>
                      <a:pPr marL="0" marR="0" lvl="0" indent="0" algn="l" defTabSz="685800" rtl="0" eaLnBrk="1" fontAlgn="t" latinLnBrk="0" hangingPunct="1">
                        <a:lnSpc>
                          <a:spcPct val="100000"/>
                        </a:lnSpc>
                        <a:spcBef>
                          <a:spcPts val="0"/>
                        </a:spcBef>
                        <a:spcAft>
                          <a:spcPts val="0"/>
                        </a:spcAft>
                        <a:buClrTx/>
                        <a:buSzTx/>
                        <a:buFontTx/>
                        <a:buNone/>
                        <a:tabLst/>
                        <a:defRPr/>
                      </a:pPr>
                      <a:r>
                        <a:rPr lang="en-US" sz="900" b="0" strike="noStrike" kern="1200" baseline="0" dirty="0" smtClean="0">
                          <a:solidFill>
                            <a:srgbClr val="1D3E61"/>
                          </a:solidFill>
                          <a:latin typeface="+mn-lt"/>
                          <a:ea typeface="Calibri" charset="0"/>
                          <a:cs typeface="Times New Roman" panose="02020603050405020304" pitchFamily="18" charset="0"/>
                        </a:rPr>
                        <a:t>Delivery Of PoC (Proof of Concept) for AML merge files </a:t>
                      </a:r>
                    </a:p>
                    <a:p>
                      <a:pPr marL="0" marR="0" lvl="0" indent="0" algn="l" defTabSz="685800" rtl="0" eaLnBrk="1" fontAlgn="t" latinLnBrk="0" hangingPunct="1">
                        <a:lnSpc>
                          <a:spcPct val="100000"/>
                        </a:lnSpc>
                        <a:spcBef>
                          <a:spcPts val="0"/>
                        </a:spcBef>
                        <a:spcAft>
                          <a:spcPts val="0"/>
                        </a:spcAft>
                        <a:buClrTx/>
                        <a:buSzTx/>
                        <a:buFontTx/>
                        <a:buNone/>
                        <a:tabLst/>
                        <a:defRPr/>
                      </a:pPr>
                      <a:r>
                        <a:rPr lang="en-US" sz="900" b="0" strike="noStrike" kern="1200" baseline="0" dirty="0" smtClean="0">
                          <a:solidFill>
                            <a:srgbClr val="1D3E61"/>
                          </a:solidFill>
                          <a:latin typeface="+mn-lt"/>
                          <a:ea typeface="Calibri" charset="0"/>
                          <a:cs typeface="Times New Roman" panose="02020603050405020304" pitchFamily="18" charset="0"/>
                        </a:rPr>
                        <a:t>PoC (Proof of Concept) for ASP merge file </a:t>
                      </a:r>
                    </a:p>
                    <a:p>
                      <a:pPr marL="0" marR="0" lvl="0" indent="0" algn="l" defTabSz="685800" rtl="0" eaLnBrk="1" fontAlgn="t" latinLnBrk="0" hangingPunct="1">
                        <a:lnSpc>
                          <a:spcPct val="100000"/>
                        </a:lnSpc>
                        <a:spcBef>
                          <a:spcPts val="0"/>
                        </a:spcBef>
                        <a:spcAft>
                          <a:spcPts val="0"/>
                        </a:spcAft>
                        <a:buClrTx/>
                        <a:buSzTx/>
                        <a:buFontTx/>
                        <a:buNone/>
                        <a:tabLst/>
                        <a:defRPr/>
                      </a:pPr>
                      <a:endParaRPr lang="en-US" sz="900" b="0" strike="noStrike" kern="1200" baseline="0" dirty="0" smtClean="0">
                        <a:solidFill>
                          <a:srgbClr val="FF0000"/>
                        </a:solidFill>
                        <a:latin typeface="+mn-lt"/>
                        <a:ea typeface="Calibri" charset="0"/>
                        <a:cs typeface="Times New Roman" panose="02020603050405020304" pitchFamily="18" charset="0"/>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endParaRPr lang="en-US" sz="900" b="0" strike="noStrike" kern="1200" baseline="0" dirty="0" smtClean="0">
                        <a:solidFill>
                          <a:srgbClr val="1D3E61"/>
                        </a:solidFill>
                        <a:latin typeface="+mn-lt"/>
                        <a:ea typeface="Calibri" charset="0"/>
                        <a:cs typeface="Times New Roman" panose="02020603050405020304" pitchFamily="18" charset="0"/>
                      </a:endParaRP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900" b="0" strike="noStrike" kern="1200" baseline="0" dirty="0" smtClean="0">
                          <a:solidFill>
                            <a:srgbClr val="1D3E61"/>
                          </a:solidFill>
                          <a:latin typeface="+mn-lt"/>
                          <a:ea typeface="Calibri" charset="0"/>
                          <a:cs typeface="Times New Roman" panose="02020603050405020304" pitchFamily="18" charset="0"/>
                        </a:rPr>
                        <a:t>05/10/18</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endParaRPr lang="en-US" sz="900" b="0" strike="noStrike" kern="1200" baseline="0" dirty="0" smtClean="0">
                        <a:solidFill>
                          <a:srgbClr val="1D3E61"/>
                        </a:solidFill>
                        <a:latin typeface="+mn-lt"/>
                        <a:ea typeface="Calibri" charset="0"/>
                        <a:cs typeface="Times New Roman" panose="02020603050405020304" pitchFamily="18" charset="0"/>
                      </a:endParaRP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900" b="0" strike="noStrike" kern="1200" baseline="0" dirty="0" smtClean="0">
                          <a:solidFill>
                            <a:srgbClr val="1D3E61"/>
                          </a:solidFill>
                          <a:latin typeface="+mn-lt"/>
                          <a:ea typeface="Calibri" charset="0"/>
                          <a:cs typeface="Times New Roman" panose="02020603050405020304" pitchFamily="18" charset="0"/>
                        </a:rPr>
                        <a:t>30/11/18</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900" b="0" strike="noStrike" kern="1200" baseline="0" dirty="0" smtClean="0">
                          <a:solidFill>
                            <a:srgbClr val="1D3E61"/>
                          </a:solidFill>
                          <a:latin typeface="+mn-lt"/>
                          <a:ea typeface="Calibri" charset="0"/>
                          <a:cs typeface="Times New Roman" panose="02020603050405020304" pitchFamily="18" charset="0"/>
                        </a:rPr>
                        <a:t>22/02/18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900" b="0" kern="1200" dirty="0" smtClean="0">
                          <a:solidFill>
                            <a:schemeClr val="tx2"/>
                          </a:solidFill>
                          <a:latin typeface="+mn-lt"/>
                          <a:ea typeface="Calibri" charset="0"/>
                          <a:cs typeface="Times New Roman" panose="02020603050405020304" pitchFamily="18" charset="0"/>
                        </a:rPr>
                        <a:t>Merge of files</a:t>
                      </a:r>
                      <a:endParaRPr lang="en-GB" sz="9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endParaRPr lang="en-GB" sz="1000" b="0" strike="noStrike" kern="1200" baseline="0" dirty="0" smtClean="0">
                        <a:solidFill>
                          <a:schemeClr val="tx2"/>
                        </a:solidFill>
                        <a:latin typeface="+mn-lt"/>
                        <a:ea typeface="Calibri" charset="0"/>
                        <a:cs typeface="Times New Roman" panose="02020603050405020304" pitchFamily="18" charset="0"/>
                      </a:endParaRP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smtClean="0">
                          <a:solidFill>
                            <a:schemeClr val="tx2"/>
                          </a:solidFill>
                          <a:latin typeface="+mn-lt"/>
                          <a:ea typeface="Calibri" charset="0"/>
                          <a:cs typeface="Times New Roman" panose="02020603050405020304" pitchFamily="18" charset="0"/>
                        </a:rPr>
                        <a:t>Complete </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endParaRPr lang="en-GB" sz="1000" b="0" strike="noStrike" kern="1200" baseline="0" dirty="0" smtClean="0">
                        <a:solidFill>
                          <a:schemeClr val="tx2"/>
                        </a:solidFill>
                        <a:latin typeface="+mn-lt"/>
                        <a:ea typeface="Calibri" charset="0"/>
                        <a:cs typeface="Times New Roman" panose="02020603050405020304" pitchFamily="18" charset="0"/>
                      </a:endParaRP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smtClean="0">
                          <a:solidFill>
                            <a:schemeClr val="tx2"/>
                          </a:solidFill>
                          <a:latin typeface="+mn-lt"/>
                          <a:ea typeface="Calibri" charset="0"/>
                          <a:cs typeface="Times New Roman" panose="02020603050405020304" pitchFamily="18" charset="0"/>
                        </a:rPr>
                        <a:t>Complete</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smtClean="0">
                          <a:solidFill>
                            <a:schemeClr val="tx2"/>
                          </a:solidFill>
                          <a:latin typeface="+mn-lt"/>
                          <a:ea typeface="Calibri" charset="0"/>
                          <a:cs typeface="Times New Roman" panose="02020603050405020304" pitchFamily="18" charset="0"/>
                        </a:rPr>
                        <a:t>In Progress</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900" dirty="0" smtClean="0">
                          <a:solidFill>
                            <a:schemeClr val="tx2"/>
                          </a:solidFill>
                        </a:rPr>
                        <a:t>SAP Automation of Offline ASP Mismatch files</a:t>
                      </a:r>
                      <a:endParaRPr lang="en-GB" sz="900" dirty="0">
                        <a:solidFill>
                          <a:srgbClr val="FF0000"/>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900" b="0" strike="sngStrike" kern="1200" baseline="0" dirty="0" smtClean="0">
                          <a:solidFill>
                            <a:schemeClr val="tx2"/>
                          </a:solidFill>
                          <a:latin typeface="+mn-lt"/>
                          <a:ea typeface="Calibri" charset="0"/>
                          <a:cs typeface="Times New Roman" panose="02020603050405020304" pitchFamily="18" charset="0"/>
                        </a:rPr>
                        <a:t>12/10/2018</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900" b="0" strike="sngStrike" kern="1200" baseline="0" dirty="0" smtClean="0">
                          <a:solidFill>
                            <a:schemeClr val="tx2"/>
                          </a:solidFill>
                          <a:latin typeface="+mn-lt"/>
                          <a:ea typeface="Calibri" charset="0"/>
                          <a:cs typeface="Times New Roman" panose="02020603050405020304" pitchFamily="18" charset="0"/>
                        </a:rPr>
                        <a:t>23/11/2018</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900" b="0" kern="1200" dirty="0" smtClean="0">
                          <a:solidFill>
                            <a:schemeClr val="tx2"/>
                          </a:solidFill>
                          <a:latin typeface="+mn-lt"/>
                          <a:ea typeface="Calibri" charset="0"/>
                          <a:cs typeface="Times New Roman" panose="02020603050405020304" pitchFamily="18" charset="0"/>
                        </a:rPr>
                        <a:t>14/12/2018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900" b="0" kern="1200" dirty="0" smtClean="0">
                          <a:solidFill>
                            <a:schemeClr val="tx2"/>
                          </a:solidFill>
                          <a:latin typeface="+mn-lt"/>
                          <a:ea typeface="Calibri" charset="0"/>
                          <a:cs typeface="Times New Roman" panose="02020603050405020304" pitchFamily="18" charset="0"/>
                        </a:rPr>
                        <a:t>Earlier delivery of files</a:t>
                      </a:r>
                      <a:endParaRPr lang="en-GB" sz="9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smtClean="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982537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Defect and Exclusions Resolution Plan</a:t>
            </a:r>
            <a:endParaRPr lang="en-GB" sz="2400" dirty="0"/>
          </a:p>
        </p:txBody>
      </p:sp>
      <p:sp>
        <p:nvSpPr>
          <p:cNvPr id="3" name="Content Placeholder 2"/>
          <p:cNvSpPr>
            <a:spLocks noGrp="1"/>
          </p:cNvSpPr>
          <p:nvPr>
            <p:ph idx="1"/>
          </p:nvPr>
        </p:nvSpPr>
        <p:spPr>
          <a:xfrm>
            <a:off x="228600" y="681540"/>
            <a:ext cx="8686800" cy="3834426"/>
          </a:xfrm>
        </p:spPr>
        <p:txBody>
          <a:bodyPr/>
          <a:lstStyle/>
          <a:p>
            <a:r>
              <a:rPr lang="en-GB" dirty="0">
                <a:solidFill>
                  <a:schemeClr val="accent1"/>
                </a:solidFill>
              </a:rPr>
              <a:t>Defect Resolution Plan as at </a:t>
            </a:r>
            <a:r>
              <a:rPr lang="en-GB" dirty="0" smtClean="0">
                <a:solidFill>
                  <a:schemeClr val="accent1"/>
                </a:solidFill>
              </a:rPr>
              <a:t>29</a:t>
            </a:r>
            <a:r>
              <a:rPr lang="en-GB" baseline="30000" dirty="0" smtClean="0">
                <a:solidFill>
                  <a:schemeClr val="accent1"/>
                </a:solidFill>
              </a:rPr>
              <a:t>th </a:t>
            </a:r>
            <a:r>
              <a:rPr lang="en-GB" dirty="0" smtClean="0">
                <a:solidFill>
                  <a:schemeClr val="accent1"/>
                </a:solidFill>
              </a:rPr>
              <a:t>November </a:t>
            </a:r>
            <a:r>
              <a:rPr lang="en-GB" dirty="0" smtClean="0">
                <a:solidFill>
                  <a:schemeClr val="accent1"/>
                </a:solidFill>
              </a:rPr>
              <a:t>2018</a:t>
            </a:r>
            <a:endParaRPr lang="en-GB" dirty="0" smtClean="0">
              <a:solidFill>
                <a:schemeClr val="accent1"/>
              </a:solidFill>
            </a:endParaRPr>
          </a:p>
          <a:p>
            <a:pPr marL="0" indent="0">
              <a:buNone/>
            </a:pPr>
            <a:r>
              <a:rPr lang="en-GB" dirty="0">
                <a:solidFill>
                  <a:schemeClr val="accent1"/>
                </a:solidFill>
                <a:hlinkClick r:id="rId2"/>
              </a:rPr>
              <a:t>https://</a:t>
            </a:r>
            <a:r>
              <a:rPr lang="en-GB" dirty="0" smtClean="0">
                <a:solidFill>
                  <a:schemeClr val="accent1"/>
                </a:solidFill>
                <a:hlinkClick r:id="rId2"/>
              </a:rPr>
              <a:t>www.xoserve.com/wp-content/uploads/Customer-Defects.pdf</a:t>
            </a:r>
            <a:r>
              <a:rPr lang="en-GB" dirty="0" smtClean="0">
                <a:solidFill>
                  <a:schemeClr val="accent1"/>
                </a:solidFill>
              </a:rPr>
              <a:t> </a:t>
            </a:r>
            <a:endParaRPr lang="en-GB" dirty="0">
              <a:solidFill>
                <a:schemeClr val="accent1"/>
              </a:solidFill>
            </a:endParaRPr>
          </a:p>
          <a:p>
            <a:r>
              <a:rPr lang="en-GB" dirty="0">
                <a:solidFill>
                  <a:schemeClr val="accent1"/>
                </a:solidFill>
              </a:rPr>
              <a:t>Exclusion Resolution Plan as at </a:t>
            </a:r>
            <a:r>
              <a:rPr lang="en-GB" dirty="0" smtClean="0">
                <a:solidFill>
                  <a:schemeClr val="accent1"/>
                </a:solidFill>
              </a:rPr>
              <a:t>29</a:t>
            </a:r>
            <a:r>
              <a:rPr lang="en-GB" baseline="30000" dirty="0" smtClean="0">
                <a:solidFill>
                  <a:schemeClr val="accent1"/>
                </a:solidFill>
              </a:rPr>
              <a:t>th</a:t>
            </a:r>
            <a:r>
              <a:rPr lang="en-GB" dirty="0" smtClean="0">
                <a:solidFill>
                  <a:schemeClr val="accent1"/>
                </a:solidFill>
              </a:rPr>
              <a:t> November 2018</a:t>
            </a:r>
            <a:endParaRPr lang="en-GB" dirty="0">
              <a:solidFill>
                <a:schemeClr val="accent1"/>
              </a:solidFill>
            </a:endParaRPr>
          </a:p>
          <a:p>
            <a:pPr marL="0" indent="0">
              <a:buNone/>
            </a:pPr>
            <a:r>
              <a:rPr lang="en-GB" dirty="0">
                <a:solidFill>
                  <a:schemeClr val="accent1"/>
                </a:solidFill>
                <a:hlinkClick r:id="rId3"/>
              </a:rPr>
              <a:t>https://</a:t>
            </a:r>
            <a:r>
              <a:rPr lang="en-GB" dirty="0" smtClean="0">
                <a:solidFill>
                  <a:schemeClr val="accent1"/>
                </a:solidFill>
                <a:hlinkClick r:id="rId3"/>
              </a:rPr>
              <a:t>www.xoserve.com/wp-content/uploads/Customer-Exclusions.pdf</a:t>
            </a:r>
            <a:r>
              <a:rPr lang="en-GB" dirty="0" smtClean="0">
                <a:solidFill>
                  <a:schemeClr val="accent1"/>
                </a:solidFill>
              </a:rPr>
              <a:t> </a:t>
            </a:r>
            <a:endParaRPr lang="en-GB" dirty="0" smtClean="0">
              <a:solidFill>
                <a:schemeClr val="accent1"/>
              </a:solidFill>
            </a:endParaRPr>
          </a:p>
          <a:p>
            <a:r>
              <a:rPr lang="en-GB" dirty="0" smtClean="0">
                <a:solidFill>
                  <a:schemeClr val="accent1"/>
                </a:solidFill>
              </a:rPr>
              <a:t>These documents will be updated, tracked and published weekly on Xoserve.com</a:t>
            </a:r>
          </a:p>
          <a:p>
            <a:pPr lvl="1"/>
            <a:endParaRPr lang="en-GB" dirty="0">
              <a:solidFill>
                <a:schemeClr val="accent1"/>
              </a:solidFill>
            </a:endParaRPr>
          </a:p>
          <a:p>
            <a:pPr marL="457200" lvl="1" indent="0">
              <a:buNone/>
            </a:pPr>
            <a:endParaRPr lang="en-GB" dirty="0" smtClean="0">
              <a:solidFill>
                <a:schemeClr val="accent1"/>
              </a:solidFill>
            </a:endParaRPr>
          </a:p>
          <a:p>
            <a:pPr marL="0" indent="0">
              <a:buNone/>
            </a:pPr>
            <a:endParaRPr lang="en-GB" dirty="0">
              <a:solidFill>
                <a:srgbClr val="FF0000"/>
              </a:solidFill>
            </a:endParaRPr>
          </a:p>
        </p:txBody>
      </p:sp>
    </p:spTree>
    <p:extLst>
      <p:ext uri="{BB962C8B-B14F-4D97-AF65-F5344CB8AC3E}">
        <p14:creationId xmlns:p14="http://schemas.microsoft.com/office/powerpoint/2010/main" val="2546536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D588E8A49059D4B92A0753744C98138" ma:contentTypeVersion="0" ma:contentTypeDescription="Create a new document." ma:contentTypeScope="" ma:versionID="b432480649562d7518ba1a35fb1b2ea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0FB764B-4231-4FE4-B230-B5D1B1ACE1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3.xml><?xml version="1.0" encoding="utf-8"?>
<ds:datastoreItem xmlns:ds="http://schemas.openxmlformats.org/officeDocument/2006/customXml" ds:itemID="{D816BD45-1F0F-47D0-B7A9-6D6F1B37FA54}">
  <ds:schemaRefs>
    <ds:schemaRef ds:uri="http://schemas.microsoft.com/office/2006/documentManagement/types"/>
    <ds:schemaRef ds:uri="http://purl.org/dc/terms/"/>
    <ds:schemaRef ds:uri="http://www.w3.org/XML/1998/namespace"/>
    <ds:schemaRef ds:uri="http://purl.org/dc/dcmitype/"/>
    <ds:schemaRef ds:uri="http://schemas.openxmlformats.org/package/2006/metadata/core-properties"/>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24082</TotalTime>
  <Words>1606</Words>
  <Application>Microsoft Office PowerPoint</Application>
  <PresentationFormat>On-screen Show (16:9)</PresentationFormat>
  <Paragraphs>242</Paragraphs>
  <Slides>11</Slides>
  <Notes>4</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xoserve templates</vt:lpstr>
      <vt:lpstr>1_xoserve templates</vt:lpstr>
      <vt:lpstr>Amendment Invoice Task Force Progress Report</vt:lpstr>
      <vt:lpstr>Background</vt:lpstr>
      <vt:lpstr>Task Force Focus Areas (Workstreams)</vt:lpstr>
      <vt:lpstr>Amendment Task Force: dashboard </vt:lpstr>
      <vt:lpstr>Amendment Invoice – Resolution Plan</vt:lpstr>
      <vt:lpstr>PowerPoint Presentation</vt:lpstr>
      <vt:lpstr>BAU Stream Update </vt:lpstr>
      <vt:lpstr>RCA Stream Actions </vt:lpstr>
      <vt:lpstr>Defect and Exclusions Resolution Plan</vt:lpstr>
      <vt:lpstr>UBID Implementation Update </vt:lpstr>
      <vt:lpstr>Customer Engagement</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584</cp:revision>
  <cp:lastPrinted>2018-11-28T14:03:48Z</cp:lastPrinted>
  <dcterms:created xsi:type="dcterms:W3CDTF">2011-09-20T14:58:41Z</dcterms:created>
  <dcterms:modified xsi:type="dcterms:W3CDTF">2018-12-04T13:00:11Z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-194593481</vt:i4>
  </property>
  <property fmtid="{D5CDD505-2E9C-101B-9397-08002B2CF9AE}" pid="4" name="_NewReviewCycle">
    <vt:lpwstr/>
  </property>
  <property fmtid="{D5CDD505-2E9C-101B-9397-08002B2CF9AE}" pid="5" name="_EmailSubject">
    <vt:lpwstr>Section 10. Amendment Invoice Update</vt:lpwstr>
  </property>
  <property fmtid="{D5CDD505-2E9C-101B-9397-08002B2CF9AE}" pid="6" name="_AuthorEmail">
    <vt:lpwstr>Richard.Johnson@Xoserve.com</vt:lpwstr>
  </property>
  <property fmtid="{D5CDD505-2E9C-101B-9397-08002B2CF9AE}" pid="7" name="_AuthorEmailDisplayName">
    <vt:lpwstr>Johnson, Richard</vt:lpwstr>
  </property>
  <property fmtid="{D5CDD505-2E9C-101B-9397-08002B2CF9AE}" pid="8" name="ContentTypeId">
    <vt:lpwstr>0x0101004D588E8A49059D4B92A0753744C98138</vt:lpwstr>
  </property>
  <property fmtid="{D5CDD505-2E9C-101B-9397-08002B2CF9AE}" pid="9" name="_PreviousAdHocReviewCycleID">
    <vt:i4>-1035962919</vt:i4>
  </property>
</Properties>
</file>