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298" r:id="rId6"/>
    <p:sldId id="299" r:id="rId7"/>
    <p:sldId id="318" r:id="rId8"/>
    <p:sldId id="311" r:id="rId9"/>
    <p:sldId id="307" r:id="rId10"/>
    <p:sldId id="34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58" autoAdjust="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19/12/2018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22 lines require findings templates publishing of which 13 require recommendation, 9 do not </a:t>
            </a:r>
          </a:p>
          <a:p>
            <a:pPr marL="285750" indent="-285750">
              <a:buFont typeface="Arial" panose="020B0604020202020204" pitchFamily="34" charset="0"/>
              <a:buChar char="•"/>
            </a:pPr>
            <a:r>
              <a:rPr lang="en-GB" sz="1200" dirty="0"/>
              <a:t>13 that require recommendations – 5 due 12/12/18.  6 due 21/12/18.  2 due 04/01/19.14 </a:t>
            </a:r>
          </a:p>
          <a:p>
            <a:pPr marL="285750" indent="-285750">
              <a:buFont typeface="Arial" panose="020B0604020202020204" pitchFamily="34" charset="0"/>
              <a:buChar char="•"/>
            </a:pPr>
            <a:r>
              <a:rPr lang="en-GB" sz="1200" dirty="0"/>
              <a:t>9 that require findings only – 2 due 14/12/18.  5 due 21/12/18. 2 due 04/01/19.</a:t>
            </a:r>
          </a:p>
          <a:p>
            <a:pPr marL="285750" indent="-285750">
              <a:buFont typeface="Arial" panose="020B0604020202020204" pitchFamily="34" charset="0"/>
              <a:buChar char="•"/>
            </a:pPr>
            <a:r>
              <a:rPr lang="en-GB" sz="1200" dirty="0"/>
              <a:t>6 work </a:t>
            </a:r>
            <a:r>
              <a:rPr lang="en-GB" sz="1200"/>
              <a:t>in progress</a:t>
            </a:r>
            <a:endParaRPr lang="en-GB" sz="1200" dirty="0"/>
          </a:p>
          <a:p>
            <a:pPr marL="285750" indent="-285750">
              <a:buFont typeface="Arial" panose="020B0604020202020204" pitchFamily="34" charset="0"/>
              <a:buChar char="•"/>
            </a:pPr>
            <a:endParaRPr lang="en-GB" sz="1200" dirty="0"/>
          </a:p>
          <a:p>
            <a:r>
              <a:rPr lang="en-GB" sz="1200" dirty="0"/>
              <a:t>Commercials in place with our external data analytics partner to carry out further analysis in the new year.</a:t>
            </a:r>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836378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6"/>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Contract Management Committee 19/12/18</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1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0"/>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3752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59996">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57623481"/>
              </p:ext>
            </p:extLst>
          </p:nvPr>
        </p:nvGraphicFramePr>
        <p:xfrm>
          <a:off x="247134" y="2355726"/>
          <a:ext cx="4202558" cy="2641742"/>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Complete Sprint 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Sprint 3 Kick off Workshop / Deliverable</a:t>
                      </a:r>
                      <a:r>
                        <a:rPr lang="en-GB" sz="800" kern="1200" baseline="0" dirty="0">
                          <a:solidFill>
                            <a:schemeClr val="tx2"/>
                          </a:solidFill>
                          <a:latin typeface="+mn-lt"/>
                          <a:ea typeface="Calibri" panose="020F0502020204030204" pitchFamily="34" charset="0"/>
                          <a:cs typeface="Times New Roman" panose="02020603050405020304" pitchFamily="18" charset="0"/>
                        </a:rPr>
                        <a:t> prioritisation</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Agree</a:t>
                      </a:r>
                      <a:r>
                        <a:rPr lang="en-GB" sz="800" kern="1200" baseline="0" dirty="0">
                          <a:solidFill>
                            <a:schemeClr val="tx2"/>
                          </a:solidFill>
                          <a:latin typeface="+mn-lt"/>
                          <a:ea typeface="Calibri" panose="020F0502020204030204" pitchFamily="34" charset="0"/>
                          <a:cs typeface="Times New Roman" panose="02020603050405020304" pitchFamily="18" charset="0"/>
                        </a:rPr>
                        <a:t> appropriate forum for creation of shipper dashboards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Customer</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10/10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Publish Data Tree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AA +</a:t>
                      </a:r>
                      <a:r>
                        <a:rPr lang="en-GB" sz="800" kern="1200" baseline="0" dirty="0">
                          <a:solidFill>
                            <a:schemeClr val="tx2"/>
                          </a:solidFill>
                          <a:latin typeface="+mj-lt"/>
                          <a:ea typeface="Calibri" charset="0"/>
                          <a:cs typeface="Times New Roman" panose="02020603050405020304" pitchFamily="18" charset="0"/>
                        </a:rPr>
                        <a:t> 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Publication of Sprint </a:t>
                      </a:r>
                      <a:r>
                        <a:rPr lang="en-US" sz="800" kern="1200" baseline="0" dirty="0">
                          <a:solidFill>
                            <a:schemeClr val="tx2"/>
                          </a:solidFill>
                          <a:latin typeface="+mj-lt"/>
                          <a:cs typeface="Times New Roman" panose="02020603050405020304" pitchFamily="18" charset="0"/>
                        </a:rPr>
                        <a:t> 2 </a:t>
                      </a:r>
                      <a:r>
                        <a:rPr lang="en-US" sz="800" kern="1200" dirty="0">
                          <a:solidFill>
                            <a:schemeClr val="tx2"/>
                          </a:solidFill>
                          <a:latin typeface="+mj-lt"/>
                          <a:cs typeface="Times New Roman" panose="02020603050405020304" pitchFamily="18" charset="0"/>
                        </a:rPr>
                        <a:t>Executive Summary</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AA +</a:t>
                      </a:r>
                      <a:r>
                        <a:rPr lang="en-GB" sz="800" kern="1200" baseline="0" dirty="0">
                          <a:solidFill>
                            <a:schemeClr val="tx2"/>
                          </a:solidFill>
                          <a:latin typeface="+mn-lt"/>
                          <a:ea typeface="Calibri" charset="0"/>
                          <a:cs typeface="Times New Roman" panose="02020603050405020304" pitchFamily="18" charset="0"/>
                        </a:rPr>
                        <a:t> IA</a:t>
                      </a:r>
                      <a:endParaRPr lang="en-GB" sz="800" kern="120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Publication of Sprint 3 Executive Summary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25/10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Attend UIG working group - dashboard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4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panose="020F0502020204030204" pitchFamily="34" charset="0"/>
                          <a:cs typeface="Times New Roman" panose="02020603050405020304" pitchFamily="18" charset="0"/>
                        </a:rPr>
                        <a:t>Publication of Sprint 5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899243042"/>
              </p:ext>
            </p:extLst>
          </p:nvPr>
        </p:nvGraphicFramePr>
        <p:xfrm>
          <a:off x="4644007" y="2381308"/>
          <a:ext cx="4176464" cy="1924299"/>
        </p:xfrm>
        <a:graphic>
          <a:graphicData uri="http://schemas.openxmlformats.org/drawingml/2006/table">
            <a:tbl>
              <a:tblPr firstRow="1" bandRow="1">
                <a:tableStyleId>{5C22544A-7EE6-4342-B048-85BDC9FD1C3A}</a:tableStyleId>
              </a:tblPr>
              <a:tblGrid>
                <a:gridCol w="2313516">
                  <a:extLst>
                    <a:ext uri="{9D8B030D-6E8A-4147-A177-3AD203B41FA5}">
                      <a16:colId xmlns:a16="http://schemas.microsoft.com/office/drawing/2014/main" val="20000"/>
                    </a:ext>
                  </a:extLst>
                </a:gridCol>
                <a:gridCol w="71082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139407">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0045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6 Executive Summary</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06/12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158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Present</a:t>
                      </a:r>
                      <a:r>
                        <a:rPr lang="en-GB" sz="800" kern="1200" baseline="0" dirty="0">
                          <a:solidFill>
                            <a:schemeClr val="tx2"/>
                          </a:solidFill>
                          <a:latin typeface="+mn-lt"/>
                          <a:ea typeface="Calibri" panose="020F0502020204030204" pitchFamily="34" charset="0"/>
                          <a:cs typeface="Times New Roman" panose="02020603050405020304" pitchFamily="18" charset="0"/>
                        </a:rPr>
                        <a:t> documented Recommendations at </a:t>
                      </a:r>
                      <a:r>
                        <a:rPr lang="en-GB" sz="800" kern="1200" baseline="0" dirty="0" err="1">
                          <a:solidFill>
                            <a:schemeClr val="tx2"/>
                          </a:solidFill>
                          <a:latin typeface="+mn-lt"/>
                          <a:ea typeface="Calibri" panose="020F0502020204030204" pitchFamily="34" charset="0"/>
                          <a:cs typeface="Times New Roman" panose="02020603050405020304" pitchFamily="18" charset="0"/>
                        </a:rPr>
                        <a:t>ChMC</a:t>
                      </a:r>
                      <a:r>
                        <a:rPr lang="en-GB" sz="800" kern="1200" baseline="0" dirty="0">
                          <a:solidFill>
                            <a:schemeClr val="tx2"/>
                          </a:solidFill>
                          <a:latin typeface="+mn-lt"/>
                          <a:ea typeface="Calibri" panose="020F0502020204030204" pitchFamily="34" charset="0"/>
                          <a:cs typeface="Times New Roman" panose="02020603050405020304" pitchFamily="18" charset="0"/>
                        </a:rPr>
                        <a:t> December</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panose="020F0502020204030204" pitchFamily="34" charset="0"/>
                          <a:cs typeface="Times New Roman" panose="02020603050405020304" pitchFamily="18" charset="0"/>
                        </a:rPr>
                        <a:t>Attend UIG working group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Jan 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AUGE</a:t>
                      </a:r>
                      <a:r>
                        <a:rPr lang="en-GB" sz="800" kern="1200" baseline="0" dirty="0">
                          <a:solidFill>
                            <a:schemeClr val="tx2"/>
                          </a:solidFill>
                          <a:latin typeface="+mj-lt"/>
                          <a:ea typeface="Calibri" panose="020F0502020204030204" pitchFamily="34" charset="0"/>
                          <a:cs typeface="Times New Roman" panose="02020603050405020304" pitchFamily="18" charset="0"/>
                        </a:rPr>
                        <a:t>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6"/>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                    Plan on Page</a:t>
            </a:r>
          </a:p>
        </p:txBody>
      </p:sp>
      <p:sp>
        <p:nvSpPr>
          <p:cNvPr id="12" name="Rectangle 11">
            <a:extLst>
              <a:ext uri="{FF2B5EF4-FFF2-40B4-BE49-F238E27FC236}">
                <a16:creationId xmlns:a16="http://schemas.microsoft.com/office/drawing/2014/main" id="{B64306B3-3585-5E46-BA3A-D8B3C1223180}"/>
              </a:ext>
            </a:extLst>
          </p:cNvPr>
          <p:cNvSpPr/>
          <p:nvPr/>
        </p:nvSpPr>
        <p:spPr bwMode="auto">
          <a:xfrm>
            <a:off x="5508104" y="195486"/>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3" name="Diamond 12">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4" name="TextBox 13">
            <a:extLst>
              <a:ext uri="{FF2B5EF4-FFF2-40B4-BE49-F238E27FC236}">
                <a16:creationId xmlns:a16="http://schemas.microsoft.com/office/drawing/2014/main" id="{F6B8063B-A63C-804E-BE6B-8BA555583BC4}"/>
              </a:ext>
            </a:extLst>
          </p:cNvPr>
          <p:cNvSpPr txBox="1"/>
          <p:nvPr/>
        </p:nvSpPr>
        <p:spPr>
          <a:xfrm>
            <a:off x="6479193"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5" name="Diamond 14">
            <a:extLst>
              <a:ext uri="{FF2B5EF4-FFF2-40B4-BE49-F238E27FC236}">
                <a16:creationId xmlns:a16="http://schemas.microsoft.com/office/drawing/2014/main" id="{5F6F08A8-4516-2149-B434-0B4218F20DA7}"/>
              </a:ext>
            </a:extLst>
          </p:cNvPr>
          <p:cNvSpPr/>
          <p:nvPr/>
        </p:nvSpPr>
        <p:spPr>
          <a:xfrm>
            <a:off x="7236296" y="254951"/>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6" name="TextBox 15">
            <a:extLst>
              <a:ext uri="{FF2B5EF4-FFF2-40B4-BE49-F238E27FC236}">
                <a16:creationId xmlns:a16="http://schemas.microsoft.com/office/drawing/2014/main" id="{B28A795C-A89F-7E4F-AFD7-DF1859237223}"/>
              </a:ext>
            </a:extLst>
          </p:cNvPr>
          <p:cNvSpPr txBox="1"/>
          <p:nvPr/>
        </p:nvSpPr>
        <p:spPr>
          <a:xfrm>
            <a:off x="7415297"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17" name="Triangle 152">
            <a:extLst>
              <a:ext uri="{FF2B5EF4-FFF2-40B4-BE49-F238E27FC236}">
                <a16:creationId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8" name="TextBox 17">
            <a:extLst>
              <a:ext uri="{FF2B5EF4-FFF2-40B4-BE49-F238E27FC236}">
                <a16:creationId xmlns:a16="http://schemas.microsoft.com/office/drawing/2014/main" id="{AD6031FF-D932-4F45-9D83-CFA5F6CB41C5}"/>
              </a:ext>
            </a:extLst>
          </p:cNvPr>
          <p:cNvSpPr txBox="1"/>
          <p:nvPr/>
        </p:nvSpPr>
        <p:spPr>
          <a:xfrm>
            <a:off x="8207385"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19" name="Oval 18"/>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0" name="TextBox 19">
            <a:extLst>
              <a:ext uri="{FF2B5EF4-FFF2-40B4-BE49-F238E27FC236}">
                <a16:creationId xmlns:a16="http://schemas.microsoft.com/office/drawing/2014/main" id="{F6B8063B-A63C-804E-BE6B-8BA555583BC4}"/>
              </a:ext>
            </a:extLst>
          </p:cNvPr>
          <p:cNvSpPr txBox="1"/>
          <p:nvPr/>
        </p:nvSpPr>
        <p:spPr>
          <a:xfrm>
            <a:off x="5724128" y="262500"/>
            <a:ext cx="613087" cy="221018"/>
          </a:xfrm>
          <a:prstGeom prst="rect">
            <a:avLst/>
          </a:prstGeom>
          <a:noFill/>
        </p:spPr>
        <p:txBody>
          <a:bodyPr wrap="square" lIns="18000" tIns="18000" rIns="18000" bIns="18000" rtlCol="0">
            <a:spAutoFit/>
          </a:bodyPr>
          <a:lstStyle/>
          <a:p>
            <a:r>
              <a:rPr lang="en-US" sz="600" dirty="0"/>
              <a:t>Completed activity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99541"/>
            <a:ext cx="9036495" cy="4124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69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25" y="843558"/>
            <a:ext cx="7953375" cy="3792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539940"/>
          </a:xfrm>
        </p:spPr>
        <p:txBody>
          <a:bodyPr>
            <a:normAutofit/>
          </a:bodyPr>
          <a:lstStyle/>
          <a:p>
            <a:r>
              <a:rPr lang="en-GB" dirty="0"/>
              <a:t>Task Force Update – Where we are</a:t>
            </a:r>
          </a:p>
        </p:txBody>
      </p:sp>
      <p:sp>
        <p:nvSpPr>
          <p:cNvPr id="20" name="Rectangle 19"/>
          <p:cNvSpPr/>
          <p:nvPr/>
        </p:nvSpPr>
        <p:spPr>
          <a:xfrm>
            <a:off x="840386" y="663418"/>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41 lines of Investigation</a:t>
            </a:r>
          </a:p>
        </p:txBody>
      </p:sp>
      <p:sp>
        <p:nvSpPr>
          <p:cNvPr id="22" name="Rectangle 21"/>
          <p:cNvSpPr/>
          <p:nvPr/>
        </p:nvSpPr>
        <p:spPr>
          <a:xfrm>
            <a:off x="827584" y="1635646"/>
            <a:ext cx="494736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28 lines of Investigation analysed</a:t>
            </a:r>
          </a:p>
        </p:txBody>
      </p:sp>
      <p:sp>
        <p:nvSpPr>
          <p:cNvPr id="24" name="Rectangle 23"/>
          <p:cNvSpPr/>
          <p:nvPr/>
        </p:nvSpPr>
        <p:spPr>
          <a:xfrm>
            <a:off x="5868144" y="1635646"/>
            <a:ext cx="2043844"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13 to go</a:t>
            </a:r>
          </a:p>
        </p:txBody>
      </p:sp>
      <p:sp>
        <p:nvSpPr>
          <p:cNvPr id="26" name="Rectangle 25"/>
          <p:cNvSpPr/>
          <p:nvPr/>
        </p:nvSpPr>
        <p:spPr>
          <a:xfrm>
            <a:off x="807786" y="2643758"/>
            <a:ext cx="43204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22 Completed lines of investigation</a:t>
            </a:r>
          </a:p>
        </p:txBody>
      </p:sp>
      <p:sp>
        <p:nvSpPr>
          <p:cNvPr id="28" name="Rectangle 27"/>
          <p:cNvSpPr/>
          <p:nvPr/>
        </p:nvSpPr>
        <p:spPr>
          <a:xfrm>
            <a:off x="5272453" y="2643758"/>
            <a:ext cx="502497" cy="43204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6 </a:t>
            </a:r>
            <a:r>
              <a:rPr lang="en-GB" sz="1100" dirty="0" err="1">
                <a:solidFill>
                  <a:prstClr val="white"/>
                </a:solidFill>
              </a:rPr>
              <a:t>wip</a:t>
            </a:r>
            <a:endParaRPr lang="en-GB" sz="1100" dirty="0">
              <a:solidFill>
                <a:prstClr val="white"/>
              </a:solidFill>
            </a:endParaRPr>
          </a:p>
        </p:txBody>
      </p:sp>
      <p:sp>
        <p:nvSpPr>
          <p:cNvPr id="30" name="Rectangle 29"/>
          <p:cNvSpPr/>
          <p:nvPr/>
        </p:nvSpPr>
        <p:spPr>
          <a:xfrm>
            <a:off x="3347865" y="3579862"/>
            <a:ext cx="1728192" cy="4320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9 Findings only – None or minimal UIG contributors</a:t>
            </a:r>
          </a:p>
        </p:txBody>
      </p:sp>
      <p:sp>
        <p:nvSpPr>
          <p:cNvPr id="31" name="Rectangle 30"/>
          <p:cNvSpPr/>
          <p:nvPr/>
        </p:nvSpPr>
        <p:spPr>
          <a:xfrm>
            <a:off x="755576" y="3579862"/>
            <a:ext cx="24736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13 Findings &amp; Recommendations – UIG contributors</a:t>
            </a:r>
          </a:p>
        </p:txBody>
      </p:sp>
      <p:sp>
        <p:nvSpPr>
          <p:cNvPr id="33" name="Down Arrow 32"/>
          <p:cNvSpPr/>
          <p:nvPr/>
        </p:nvSpPr>
        <p:spPr>
          <a:xfrm>
            <a:off x="2615081" y="113159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Down Arrow 34"/>
          <p:cNvSpPr/>
          <p:nvPr/>
        </p:nvSpPr>
        <p:spPr>
          <a:xfrm>
            <a:off x="6431504" y="113159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6" name="Down Arrow 35"/>
          <p:cNvSpPr/>
          <p:nvPr/>
        </p:nvSpPr>
        <p:spPr>
          <a:xfrm>
            <a:off x="2627784" y="2139702"/>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Down Arrow 36"/>
          <p:cNvSpPr/>
          <p:nvPr/>
        </p:nvSpPr>
        <p:spPr>
          <a:xfrm>
            <a:off x="5135360" y="2139702"/>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4" name="Oval 43"/>
          <p:cNvSpPr/>
          <p:nvPr/>
        </p:nvSpPr>
        <p:spPr>
          <a:xfrm>
            <a:off x="5868144" y="2895786"/>
            <a:ext cx="3275856" cy="1800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2" name="Heptagon 31"/>
          <p:cNvSpPr/>
          <p:nvPr/>
        </p:nvSpPr>
        <p:spPr>
          <a:xfrm>
            <a:off x="6156176" y="3075806"/>
            <a:ext cx="1440160" cy="1368152"/>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19 lines of investigation - Continue analysis </a:t>
            </a:r>
          </a:p>
        </p:txBody>
      </p:sp>
      <p:sp>
        <p:nvSpPr>
          <p:cNvPr id="38" name="Down Arrow 37"/>
          <p:cNvSpPr/>
          <p:nvPr/>
        </p:nvSpPr>
        <p:spPr>
          <a:xfrm>
            <a:off x="1763688" y="3075806"/>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9" name="Down Arrow 38"/>
          <p:cNvSpPr/>
          <p:nvPr/>
        </p:nvSpPr>
        <p:spPr>
          <a:xfrm>
            <a:off x="3779912" y="3075806"/>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Down Arrow 39"/>
          <p:cNvSpPr/>
          <p:nvPr/>
        </p:nvSpPr>
        <p:spPr>
          <a:xfrm>
            <a:off x="6583904" y="2139702"/>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2" name="Right Arrow 41"/>
          <p:cNvSpPr/>
          <p:nvPr/>
        </p:nvSpPr>
        <p:spPr>
          <a:xfrm>
            <a:off x="5796136" y="2787774"/>
            <a:ext cx="71576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3" name="Oval 42"/>
          <p:cNvSpPr/>
          <p:nvPr/>
        </p:nvSpPr>
        <p:spPr>
          <a:xfrm>
            <a:off x="7740352" y="3219822"/>
            <a:ext cx="113932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Commercials in place for  draw down with external analysis partner</a:t>
            </a:r>
          </a:p>
        </p:txBody>
      </p:sp>
      <p:sp>
        <p:nvSpPr>
          <p:cNvPr id="21" name="Rectangle 20"/>
          <p:cNvSpPr/>
          <p:nvPr/>
        </p:nvSpPr>
        <p:spPr>
          <a:xfrm>
            <a:off x="755575" y="4515966"/>
            <a:ext cx="24736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Publish on Xoserve.com - Take to UIG Working Group for progression (Jan)</a:t>
            </a:r>
          </a:p>
        </p:txBody>
      </p:sp>
      <p:sp>
        <p:nvSpPr>
          <p:cNvPr id="23" name="Down Arrow 22"/>
          <p:cNvSpPr/>
          <p:nvPr/>
        </p:nvSpPr>
        <p:spPr>
          <a:xfrm>
            <a:off x="1763688" y="401191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844614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purl.org/dc/dcmitype/"/>
    <ds:schemaRef ds:uri="c78a4dae-5fc0-4ed3-ad80-da51122ab114"/>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5844fa40-a696-4ac9-bd38-c0330d295109"/>
    <ds:schemaRef ds:uri="http://www.w3.org/XML/1998/namespace"/>
  </ds:schemaRefs>
</ds:datastoreItem>
</file>

<file path=customXml/itemProps2.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21814</TotalTime>
  <Words>537</Words>
  <Application>Microsoft Office PowerPoint</Application>
  <PresentationFormat>On-screen Show (16:9)</PresentationFormat>
  <Paragraphs>119</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Office Theme</vt:lpstr>
      <vt:lpstr>xoserve templates</vt:lpstr>
      <vt:lpstr>UIG Task Force Progress Report</vt:lpstr>
      <vt:lpstr>Background</vt:lpstr>
      <vt:lpstr>UIG Task Force: Dashboard</vt:lpstr>
      <vt:lpstr>                    Plan on Page</vt:lpstr>
      <vt:lpstr>Overview Of Taskforce Funding</vt:lpstr>
      <vt:lpstr>Task Force Update – Where we are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Bennett</cp:lastModifiedBy>
  <cp:revision>124</cp:revision>
  <dcterms:created xsi:type="dcterms:W3CDTF">2018-09-02T17:12:15Z</dcterms:created>
  <dcterms:modified xsi:type="dcterms:W3CDTF">2018-12-19T11:34:03Z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-498269071</vt:i4>
  </property>
  <property fmtid="{D5CDD505-2E9C-101B-9397-08002B2CF9AE}" pid="3" name="_NewReviewCycle">
    <vt:lpwstr/>
  </property>
  <property fmtid="{D5CDD505-2E9C-101B-9397-08002B2CF9AE}" pid="4" name="_EmailSubject">
    <vt:lpwstr>ChMC November Pack 1.0.pptx</vt:lpwstr>
  </property>
  <property fmtid="{D5CDD505-2E9C-101B-9397-08002B2CF9AE}" pid="5" name="_AuthorEmail">
    <vt:lpwstr>fiona.cottam@xoserve.com</vt:lpwstr>
  </property>
  <property fmtid="{D5CDD505-2E9C-101B-9397-08002B2CF9AE}" pid="6" name="_AuthorEmailDisplayName">
    <vt:lpwstr>Cottam, Fiona</vt:lpwstr>
  </property>
  <property fmtid="{D5CDD505-2E9C-101B-9397-08002B2CF9AE}" pid="7" name="_PreviousAdHocReviewCycleID">
    <vt:i4>1696637420</vt:i4>
  </property>
  <property fmtid="{D5CDD505-2E9C-101B-9397-08002B2CF9AE}" pid="8" name="ContentTypeId">
    <vt:lpwstr>0x0101002A9D4E94D94ABB48A35A572EF9A60258</vt:lpwstr>
  </property>
</Properties>
</file>