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2"/>
  </p:notesMasterIdLst>
  <p:sldIdLst>
    <p:sldId id="299" r:id="rId6"/>
    <p:sldId id="300" r:id="rId7"/>
    <p:sldId id="301" r:id="rId8"/>
    <p:sldId id="305" r:id="rId9"/>
    <p:sldId id="304" r:id="rId10"/>
    <p:sldId id="303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AAB"/>
    <a:srgbClr val="40D1F5"/>
    <a:srgbClr val="FFFFFF"/>
    <a:srgbClr val="B1D6E8"/>
    <a:srgbClr val="84B8DA"/>
    <a:srgbClr val="9C4877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79" autoAdjust="0"/>
  </p:normalViewPr>
  <p:slideViewPr>
    <p:cSldViewPr>
      <p:cViewPr>
        <p:scale>
          <a:sx n="100" d="100"/>
          <a:sy n="100" d="100"/>
        </p:scale>
        <p:origin x="-46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4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08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48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84021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35696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9573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226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14193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638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2392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8396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204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004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5212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1216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7220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202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8031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7403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0039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6043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204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7373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9767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R&amp;N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997176"/>
              </p:ext>
            </p:extLst>
          </p:nvPr>
        </p:nvGraphicFramePr>
        <p:xfrm>
          <a:off x="107512" y="945780"/>
          <a:ext cx="9000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42599"/>
              </p:ext>
            </p:extLst>
          </p:nvPr>
        </p:nvGraphicFramePr>
        <p:xfrm>
          <a:off x="107504" y="682260"/>
          <a:ext cx="900098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/>
                <a:gridCol w="4210140"/>
                <a:gridCol w="3774607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2018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Right Arrow 34"/>
          <p:cNvSpPr/>
          <p:nvPr/>
        </p:nvSpPr>
        <p:spPr>
          <a:xfrm>
            <a:off x="107504" y="1330332"/>
            <a:ext cx="720080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Release 2</a:t>
            </a:r>
            <a:endParaRPr lang="en-GB" sz="800" dirty="0"/>
          </a:p>
        </p:txBody>
      </p:sp>
      <p:sp>
        <p:nvSpPr>
          <p:cNvPr id="36" name="Right Arrow 35"/>
          <p:cNvSpPr/>
          <p:nvPr/>
        </p:nvSpPr>
        <p:spPr>
          <a:xfrm>
            <a:off x="107504" y="1546356"/>
            <a:ext cx="1368152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Release 3</a:t>
            </a:r>
            <a:endParaRPr lang="en-GB" sz="800" dirty="0"/>
          </a:p>
        </p:txBody>
      </p:sp>
      <p:sp>
        <p:nvSpPr>
          <p:cNvPr id="37" name="Right Arrow 36"/>
          <p:cNvSpPr/>
          <p:nvPr/>
        </p:nvSpPr>
        <p:spPr>
          <a:xfrm>
            <a:off x="1187624" y="1762380"/>
            <a:ext cx="648072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Feb-19</a:t>
            </a:r>
            <a:endParaRPr lang="en-GB" sz="800" dirty="0"/>
          </a:p>
        </p:txBody>
      </p:sp>
      <p:sp>
        <p:nvSpPr>
          <p:cNvPr id="38" name="Right Arrow 37"/>
          <p:cNvSpPr/>
          <p:nvPr/>
        </p:nvSpPr>
        <p:spPr>
          <a:xfrm>
            <a:off x="107504" y="2016210"/>
            <a:ext cx="345638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June-19</a:t>
            </a:r>
            <a:endParaRPr lang="en-GB" sz="800" dirty="0"/>
          </a:p>
        </p:txBody>
      </p:sp>
      <p:sp>
        <p:nvSpPr>
          <p:cNvPr id="39" name="Right Arrow 38"/>
          <p:cNvSpPr/>
          <p:nvPr/>
        </p:nvSpPr>
        <p:spPr>
          <a:xfrm>
            <a:off x="107504" y="2247511"/>
            <a:ext cx="4680520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Sept-19 (EUC)</a:t>
            </a:r>
            <a:endParaRPr lang="en-GB" sz="800" dirty="0"/>
          </a:p>
        </p:txBody>
      </p:sp>
      <p:sp>
        <p:nvSpPr>
          <p:cNvPr id="40" name="Right Arrow 39"/>
          <p:cNvSpPr/>
          <p:nvPr/>
        </p:nvSpPr>
        <p:spPr>
          <a:xfrm>
            <a:off x="107504" y="2480138"/>
            <a:ext cx="489654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Nov-19</a:t>
            </a:r>
            <a:endParaRPr lang="en-GB" sz="800" dirty="0"/>
          </a:p>
        </p:txBody>
      </p:sp>
      <p:sp>
        <p:nvSpPr>
          <p:cNvPr id="41" name="Right Arrow 40"/>
          <p:cNvSpPr/>
          <p:nvPr/>
        </p:nvSpPr>
        <p:spPr>
          <a:xfrm>
            <a:off x="467544" y="2696162"/>
            <a:ext cx="1296144" cy="241903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Minor Release D3</a:t>
            </a:r>
            <a:endParaRPr lang="en-GB" sz="800" dirty="0"/>
          </a:p>
        </p:txBody>
      </p:sp>
      <p:sp>
        <p:nvSpPr>
          <p:cNvPr id="42" name="Right Arrow 41"/>
          <p:cNvSpPr/>
          <p:nvPr/>
        </p:nvSpPr>
        <p:spPr>
          <a:xfrm>
            <a:off x="107584" y="2949367"/>
            <a:ext cx="9036416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CSS</a:t>
            </a:r>
            <a:endParaRPr lang="en-GB" sz="800" dirty="0"/>
          </a:p>
        </p:txBody>
      </p:sp>
      <p:sp>
        <p:nvSpPr>
          <p:cNvPr id="43" name="Right Arrow 42"/>
          <p:cNvSpPr/>
          <p:nvPr/>
        </p:nvSpPr>
        <p:spPr>
          <a:xfrm>
            <a:off x="2843808" y="3190015"/>
            <a:ext cx="453650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RAASP</a:t>
            </a:r>
            <a:endParaRPr lang="en-GB" sz="800" dirty="0"/>
          </a:p>
        </p:txBody>
      </p:sp>
      <p:sp>
        <p:nvSpPr>
          <p:cNvPr id="44" name="Right Arrow 43"/>
          <p:cNvSpPr/>
          <p:nvPr/>
        </p:nvSpPr>
        <p:spPr>
          <a:xfrm>
            <a:off x="1115616" y="3443845"/>
            <a:ext cx="802838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UIG</a:t>
            </a:r>
            <a:endParaRPr lang="en-GB" sz="800" dirty="0"/>
          </a:p>
        </p:txBody>
      </p:sp>
      <p:sp>
        <p:nvSpPr>
          <p:cNvPr id="45" name="Right Arrow 44"/>
          <p:cNvSpPr/>
          <p:nvPr/>
        </p:nvSpPr>
        <p:spPr>
          <a:xfrm>
            <a:off x="107504" y="3698212"/>
            <a:ext cx="489654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Mod 621 – GB Charging</a:t>
            </a:r>
            <a:endParaRPr lang="en-GB" sz="800" dirty="0"/>
          </a:p>
        </p:txBody>
      </p:sp>
      <p:sp>
        <p:nvSpPr>
          <p:cNvPr id="46" name="Right Arrow 45"/>
          <p:cNvSpPr/>
          <p:nvPr/>
        </p:nvSpPr>
        <p:spPr>
          <a:xfrm>
            <a:off x="5508104" y="3958624"/>
            <a:ext cx="57606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Feb-20</a:t>
            </a:r>
            <a:endParaRPr lang="en-GB" sz="800" dirty="0"/>
          </a:p>
        </p:txBody>
      </p:sp>
      <p:sp>
        <p:nvSpPr>
          <p:cNvPr id="47" name="Right Arrow 46"/>
          <p:cNvSpPr/>
          <p:nvPr/>
        </p:nvSpPr>
        <p:spPr>
          <a:xfrm>
            <a:off x="2915816" y="4189729"/>
            <a:ext cx="4680520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June-20</a:t>
            </a:r>
            <a:endParaRPr lang="en-GB" sz="800" dirty="0"/>
          </a:p>
        </p:txBody>
      </p:sp>
      <p:sp>
        <p:nvSpPr>
          <p:cNvPr id="48" name="Right Arrow 47"/>
          <p:cNvSpPr/>
          <p:nvPr/>
        </p:nvSpPr>
        <p:spPr>
          <a:xfrm>
            <a:off x="4644008" y="4405753"/>
            <a:ext cx="4499992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Nov-20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RAASP will be June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36 months</a:t>
            </a:r>
            <a:endParaRPr lang="en-GB" sz="800" b="1" dirty="0"/>
          </a:p>
        </p:txBody>
      </p:sp>
      <p:sp>
        <p:nvSpPr>
          <p:cNvPr id="49" name="Right Arrow 48"/>
          <p:cNvSpPr/>
          <p:nvPr/>
        </p:nvSpPr>
        <p:spPr>
          <a:xfrm>
            <a:off x="2627784" y="2715766"/>
            <a:ext cx="1296144" cy="241903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Minor Release D4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3312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Connector 77"/>
          <p:cNvCxnSpPr/>
          <p:nvPr/>
        </p:nvCxnSpPr>
        <p:spPr>
          <a:xfrm>
            <a:off x="971600" y="1203598"/>
            <a:ext cx="0" cy="368686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484021" y="11927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51720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62778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203848" y="1131590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0790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211960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78802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36408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86814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44420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94826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52432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2838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60444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2018 / 2019 R&amp;N Delivery Timeline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87863"/>
              </p:ext>
            </p:extLst>
          </p:nvPr>
        </p:nvGraphicFramePr>
        <p:xfrm>
          <a:off x="413305" y="1020609"/>
          <a:ext cx="8730688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</a:tblGrid>
              <a:tr h="16852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708043"/>
              </p:ext>
            </p:extLst>
          </p:nvPr>
        </p:nvGraphicFramePr>
        <p:xfrm>
          <a:off x="413297" y="757089"/>
          <a:ext cx="87307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97"/>
                <a:gridCol w="6425807"/>
                <a:gridCol w="628599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2018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496" y="1275606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R2</a:t>
            </a:r>
            <a:endParaRPr lang="en-GB" sz="800" b="1" dirty="0"/>
          </a:p>
        </p:txBody>
      </p:sp>
      <p:sp>
        <p:nvSpPr>
          <p:cNvPr id="4" name="Rectangle 3"/>
          <p:cNvSpPr/>
          <p:nvPr/>
        </p:nvSpPr>
        <p:spPr>
          <a:xfrm>
            <a:off x="413284" y="1275606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496" y="1563638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R3</a:t>
            </a:r>
            <a:endParaRPr lang="en-GB" sz="800" b="1" dirty="0"/>
          </a:p>
        </p:txBody>
      </p:sp>
      <p:sp>
        <p:nvSpPr>
          <p:cNvPr id="12" name="Rectangle 11"/>
          <p:cNvSpPr/>
          <p:nvPr/>
        </p:nvSpPr>
        <p:spPr>
          <a:xfrm>
            <a:off x="413284" y="1563638"/>
            <a:ext cx="567190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T1 - 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0474" y="1563638"/>
            <a:ext cx="166505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496" y="1866131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Feb-19</a:t>
            </a:r>
            <a:endParaRPr lang="en-GB" sz="600" b="1" dirty="0"/>
          </a:p>
        </p:txBody>
      </p:sp>
      <p:sp>
        <p:nvSpPr>
          <p:cNvPr id="15" name="Rectangle 14"/>
          <p:cNvSpPr/>
          <p:nvPr/>
        </p:nvSpPr>
        <p:spPr>
          <a:xfrm>
            <a:off x="2213484" y="1866131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496" y="2154163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Jun-19</a:t>
            </a:r>
            <a:endParaRPr lang="en-GB" sz="600" b="1" dirty="0"/>
          </a:p>
        </p:txBody>
      </p:sp>
      <p:sp>
        <p:nvSpPr>
          <p:cNvPr id="18" name="Rectangle 17"/>
          <p:cNvSpPr/>
          <p:nvPr/>
        </p:nvSpPr>
        <p:spPr>
          <a:xfrm>
            <a:off x="413284" y="2154163"/>
            <a:ext cx="220562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27784" y="2154163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19872" y="2154163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8024" y="2154163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64088" y="2154163"/>
            <a:ext cx="108012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496" y="2427734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EUC</a:t>
            </a:r>
            <a:endParaRPr lang="en-GB" sz="700" b="1" dirty="0"/>
          </a:p>
        </p:txBody>
      </p:sp>
      <p:sp>
        <p:nvSpPr>
          <p:cNvPr id="27" name="Rectangle 26"/>
          <p:cNvSpPr/>
          <p:nvPr/>
        </p:nvSpPr>
        <p:spPr>
          <a:xfrm>
            <a:off x="980474" y="2442195"/>
            <a:ext cx="16384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27784" y="2442195"/>
            <a:ext cx="90897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91880" y="2442195"/>
            <a:ext cx="216024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52120" y="2442195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#1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44208" y="2442195"/>
            <a:ext cx="50405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#2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496" y="2730227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Nov-19</a:t>
            </a:r>
            <a:endParaRPr lang="en-GB" sz="600" b="1" dirty="0"/>
          </a:p>
        </p:txBody>
      </p:sp>
      <p:sp>
        <p:nvSpPr>
          <p:cNvPr id="39" name="Rectangle 38"/>
          <p:cNvSpPr/>
          <p:nvPr/>
        </p:nvSpPr>
        <p:spPr>
          <a:xfrm>
            <a:off x="413284" y="2730227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Capture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21396" y="2730227"/>
            <a:ext cx="93610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Governance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57500" y="2730227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25652" y="2730227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&amp; 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49788" y="2730227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25852" y="2730227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01916" y="2730227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UAT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77980" y="2730227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MT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54044" y="2730227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46132" y="2730227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496" y="3018259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MR</a:t>
            </a:r>
            <a:endParaRPr lang="en-GB" sz="800" b="1" dirty="0"/>
          </a:p>
        </p:txBody>
      </p:sp>
      <p:sp>
        <p:nvSpPr>
          <p:cNvPr id="52" name="Rectangle 51"/>
          <p:cNvSpPr/>
          <p:nvPr/>
        </p:nvSpPr>
        <p:spPr>
          <a:xfrm>
            <a:off x="35496" y="3306291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/>
              <a:t>css</a:t>
            </a:r>
            <a:endParaRPr lang="en-GB" sz="700" b="1" dirty="0"/>
          </a:p>
        </p:txBody>
      </p:sp>
      <p:sp>
        <p:nvSpPr>
          <p:cNvPr id="53" name="Rectangle 52"/>
          <p:cNvSpPr/>
          <p:nvPr/>
        </p:nvSpPr>
        <p:spPr>
          <a:xfrm>
            <a:off x="2141476" y="3306291"/>
            <a:ext cx="6696744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3284" y="3306291"/>
            <a:ext cx="252028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Procurement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496" y="357986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Retro</a:t>
            </a:r>
            <a:endParaRPr lang="en-GB" sz="600" b="1" dirty="0"/>
          </a:p>
        </p:txBody>
      </p:sp>
      <p:sp>
        <p:nvSpPr>
          <p:cNvPr id="56" name="Rectangle 55"/>
          <p:cNvSpPr/>
          <p:nvPr/>
        </p:nvSpPr>
        <p:spPr>
          <a:xfrm>
            <a:off x="4788024" y="3579862"/>
            <a:ext cx="4050196" cy="201563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Jun-2020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5496" y="3867894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UIG</a:t>
            </a:r>
            <a:endParaRPr lang="en-GB" sz="700" b="1" dirty="0"/>
          </a:p>
        </p:txBody>
      </p:sp>
      <p:sp>
        <p:nvSpPr>
          <p:cNvPr id="59" name="Rectangle 58"/>
          <p:cNvSpPr/>
          <p:nvPr/>
        </p:nvSpPr>
        <p:spPr>
          <a:xfrm>
            <a:off x="2141476" y="3867894"/>
            <a:ext cx="6696744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2019 / 2020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96" y="4155926"/>
            <a:ext cx="288032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/>
              <a:t>Mod621 – </a:t>
            </a:r>
            <a:r>
              <a:rPr lang="en-GB" sz="700" b="1" dirty="0" err="1" smtClean="0"/>
              <a:t>Uk</a:t>
            </a:r>
            <a:r>
              <a:rPr lang="en-GB" sz="700" b="1" dirty="0" smtClean="0"/>
              <a:t> Link Impacts</a:t>
            </a:r>
            <a:endParaRPr lang="en-GB" sz="700" b="1" dirty="0"/>
          </a:p>
        </p:txBody>
      </p:sp>
      <p:sp>
        <p:nvSpPr>
          <p:cNvPr id="62" name="Rectangle 61"/>
          <p:cNvSpPr/>
          <p:nvPr/>
        </p:nvSpPr>
        <p:spPr>
          <a:xfrm>
            <a:off x="395536" y="4242395"/>
            <a:ext cx="1152128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47664" y="4242395"/>
            <a:ext cx="167393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03848" y="4242395"/>
            <a:ext cx="665820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69668" y="4242395"/>
            <a:ext cx="1566428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UAT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436096" y="4242395"/>
            <a:ext cx="576064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012160" y="4242395"/>
            <a:ext cx="449796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IDR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44208" y="4242395"/>
            <a:ext cx="23377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50" b="1" dirty="0" smtClean="0">
                <a:solidFill>
                  <a:schemeClr val="bg1"/>
                </a:solidFill>
              </a:rPr>
              <a:t>Imp</a:t>
            </a:r>
            <a:endParaRPr lang="en-GB" sz="550" b="1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77980" y="4242395"/>
            <a:ext cx="142241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259632" y="4602435"/>
            <a:ext cx="95385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CUT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267744" y="4602435"/>
            <a:ext cx="115212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45632" y="4602435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AT &amp; RT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949788" y="4602435"/>
            <a:ext cx="48630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PT</a:t>
            </a:r>
            <a:endParaRPr lang="en-GB" sz="800" b="1" dirty="0">
              <a:solidFill>
                <a:schemeClr val="bg1"/>
              </a:solidFill>
            </a:endParaRPr>
          </a:p>
        </p:txBody>
      </p:sp>
      <p:cxnSp>
        <p:nvCxnSpPr>
          <p:cNvPr id="75" name="Elbow Connector 74"/>
          <p:cNvCxnSpPr>
            <a:endCxn id="66" idx="2"/>
          </p:cNvCxnSpPr>
          <p:nvPr/>
        </p:nvCxnSpPr>
        <p:spPr>
          <a:xfrm flipV="1">
            <a:off x="5398520" y="4458419"/>
            <a:ext cx="325608" cy="14401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585628" y="4515966"/>
            <a:ext cx="449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UKL RT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496" y="4774381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RAASP will be June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36 months</a:t>
            </a:r>
            <a:endParaRPr lang="en-GB" sz="800" b="1" dirty="0"/>
          </a:p>
        </p:txBody>
      </p:sp>
      <p:sp>
        <p:nvSpPr>
          <p:cNvPr id="96" name="Rectangle 95"/>
          <p:cNvSpPr/>
          <p:nvPr/>
        </p:nvSpPr>
        <p:spPr>
          <a:xfrm>
            <a:off x="4572000" y="4602435"/>
            <a:ext cx="36889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Code Merge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71600" y="3003798"/>
            <a:ext cx="30578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Design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59632" y="3003798"/>
            <a:ext cx="30578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Build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547664" y="3003798"/>
            <a:ext cx="66582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ST &amp; Assurance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195736" y="3003798"/>
            <a:ext cx="18889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CM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394012" y="3003798"/>
            <a:ext cx="44979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PT / RT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843808" y="3003798"/>
            <a:ext cx="15289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IMP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987824" y="3003798"/>
            <a:ext cx="23377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PIS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211960" y="3003798"/>
            <a:ext cx="2232248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971600" y="1275606"/>
            <a:ext cx="108012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Closedown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27784" y="1563638"/>
            <a:ext cx="305780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 smtClean="0">
                <a:solidFill>
                  <a:schemeClr val="bg1"/>
                </a:solidFill>
              </a:rPr>
              <a:t>T2 - IMP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915816" y="1563638"/>
            <a:ext cx="166505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Closedown</a:t>
            </a:r>
            <a:endParaRPr lang="en-GB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2018 / 2019 R&amp;N Governance Timeline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22956"/>
              </p:ext>
            </p:extLst>
          </p:nvPr>
        </p:nvGraphicFramePr>
        <p:xfrm>
          <a:off x="413305" y="948601"/>
          <a:ext cx="8730688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</a:tblGrid>
              <a:tr h="16852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58740"/>
              </p:ext>
            </p:extLst>
          </p:nvPr>
        </p:nvGraphicFramePr>
        <p:xfrm>
          <a:off x="413297" y="685081"/>
          <a:ext cx="87307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97"/>
                <a:gridCol w="6425807"/>
                <a:gridCol w="628599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2018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5496" y="1203598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Feb-19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67856" y="1203598"/>
            <a:ext cx="115374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496" y="150609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500" b="1" dirty="0" smtClean="0">
                <a:solidFill>
                  <a:prstClr val="white"/>
                </a:solidFill>
              </a:rPr>
              <a:t>Jun-19</a:t>
            </a:r>
            <a:endParaRPr lang="en-GB" sz="500" b="1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3284" y="1491630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21396" y="149163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45532" y="1491630"/>
            <a:ext cx="345638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496" y="1779661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Sep-19 / EUC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3284" y="1779662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13484" y="1779662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21596" y="1779662"/>
            <a:ext cx="64807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17740" y="177966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69668" y="1779662"/>
            <a:ext cx="64807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93804" y="177966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69868" y="177966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5932" y="1779662"/>
            <a:ext cx="43204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05372" y="1779662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77980" y="1779662"/>
            <a:ext cx="43204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496" y="2067694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Nov-19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13284" y="2067694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21396" y="2067694"/>
            <a:ext cx="93610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57500" y="2067694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25652" y="2067694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49788" y="206769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25852" y="206769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01916" y="206769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77980" y="206769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54044" y="2067694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46132" y="2067694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496" y="2355726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prstClr val="white"/>
                </a:solidFill>
              </a:rPr>
              <a:t>MR</a:t>
            </a:r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71600" y="2355726"/>
            <a:ext cx="2077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5496" y="2643758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>
                <a:solidFill>
                  <a:prstClr val="white"/>
                </a:solidFill>
              </a:rPr>
              <a:t>css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141476" y="2643758"/>
            <a:ext cx="6696744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3284" y="2643757"/>
            <a:ext cx="2376264" cy="21637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496" y="2917329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RAASP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141476" y="2917329"/>
            <a:ext cx="6696744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prstClr val="white"/>
                </a:solidFill>
              </a:rPr>
              <a:t>Potential Activity</a:t>
            </a:r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96" y="3219822"/>
            <a:ext cx="288032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Mod621 – </a:t>
            </a:r>
            <a:r>
              <a:rPr lang="en-GB" sz="700" b="1" dirty="0" err="1" smtClean="0">
                <a:solidFill>
                  <a:prstClr val="white"/>
                </a:solidFill>
              </a:rPr>
              <a:t>Uk</a:t>
            </a:r>
            <a:r>
              <a:rPr lang="en-GB" sz="700" b="1" dirty="0" smtClean="0">
                <a:solidFill>
                  <a:prstClr val="white"/>
                </a:solidFill>
              </a:rPr>
              <a:t> Link Impacts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5536" y="3306291"/>
            <a:ext cx="1152128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47664" y="3306291"/>
            <a:ext cx="167393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03848" y="3306291"/>
            <a:ext cx="665820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69668" y="3306291"/>
            <a:ext cx="1566428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436096" y="3306291"/>
            <a:ext cx="576064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012160" y="3306291"/>
            <a:ext cx="449796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44208" y="3306291"/>
            <a:ext cx="23377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50" b="1" dirty="0">
              <a:solidFill>
                <a:prstClr val="white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77980" y="3306291"/>
            <a:ext cx="142241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259632" y="3666331"/>
            <a:ext cx="115212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483768" y="3666331"/>
            <a:ext cx="10618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613609" y="3666331"/>
            <a:ext cx="10618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734272" y="3666331"/>
            <a:ext cx="50354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92080" y="3666331"/>
            <a:ext cx="25177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prstClr val="white"/>
              </a:solidFill>
            </a:endParaRPr>
          </a:p>
        </p:txBody>
      </p:sp>
      <p:cxnSp>
        <p:nvCxnSpPr>
          <p:cNvPr id="75" name="Elbow Connector 74"/>
          <p:cNvCxnSpPr>
            <a:endCxn id="66" idx="2"/>
          </p:cNvCxnSpPr>
          <p:nvPr/>
        </p:nvCxnSpPr>
        <p:spPr>
          <a:xfrm flipV="1">
            <a:off x="5398520" y="3522315"/>
            <a:ext cx="325608" cy="14401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47676" y="1491630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455788" y="149163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1" y="233598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Change Pack Issue 07/12/18</a:t>
            </a:r>
            <a:endParaRPr lang="en-GB" sz="700" dirty="0"/>
          </a:p>
        </p:txBody>
      </p:sp>
      <p:sp>
        <p:nvSpPr>
          <p:cNvPr id="7" name="5-Point Star 6"/>
          <p:cNvSpPr/>
          <p:nvPr/>
        </p:nvSpPr>
        <p:spPr>
          <a:xfrm>
            <a:off x="1115616" y="1477169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5-Point Star 111"/>
          <p:cNvSpPr/>
          <p:nvPr/>
        </p:nvSpPr>
        <p:spPr>
          <a:xfrm>
            <a:off x="1331640" y="2355726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179512" y="145742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09/11/18</a:t>
            </a:r>
          </a:p>
        </p:txBody>
      </p:sp>
      <p:sp>
        <p:nvSpPr>
          <p:cNvPr id="114" name="5-Point Star 113"/>
          <p:cNvSpPr/>
          <p:nvPr/>
        </p:nvSpPr>
        <p:spPr>
          <a:xfrm>
            <a:off x="1619672" y="2053233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415404" y="2047949"/>
            <a:ext cx="14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err="1" smtClean="0">
                <a:solidFill>
                  <a:schemeClr val="bg1">
                    <a:lumMod val="95000"/>
                  </a:schemeClr>
                </a:solidFill>
              </a:rPr>
              <a:t>ChMC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 Scope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12/12/18</a:t>
            </a:r>
          </a:p>
        </p:txBody>
      </p:sp>
      <p:sp>
        <p:nvSpPr>
          <p:cNvPr id="118" name="5-Point Star 117"/>
          <p:cNvSpPr/>
          <p:nvPr/>
        </p:nvSpPr>
        <p:spPr>
          <a:xfrm>
            <a:off x="2267744" y="2053233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Box 118"/>
          <p:cNvSpPr txBox="1"/>
          <p:nvPr/>
        </p:nvSpPr>
        <p:spPr>
          <a:xfrm>
            <a:off x="2339752" y="204794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EQR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09/01/18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0" name="5-Point Star 119"/>
          <p:cNvSpPr/>
          <p:nvPr/>
        </p:nvSpPr>
        <p:spPr>
          <a:xfrm>
            <a:off x="4427984" y="2053233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4644008" y="204794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14/06/18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2051720" y="1477169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extBox 122"/>
          <p:cNvSpPr txBox="1"/>
          <p:nvPr/>
        </p:nvSpPr>
        <p:spPr>
          <a:xfrm>
            <a:off x="2249996" y="1493138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2629297"/>
            <a:ext cx="40324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>
                <a:solidFill>
                  <a:schemeClr val="bg1">
                    <a:lumMod val="95000"/>
                  </a:schemeClr>
                </a:solidFill>
              </a:rPr>
              <a:t>No Governance planned - Awaiting BID Outcome Jan 2019</a:t>
            </a:r>
            <a:endParaRPr lang="en-GB" sz="9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-57628" y="451355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RAASP will be June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36 months</a:t>
            </a:r>
            <a:endParaRPr lang="en-GB" sz="800" b="1" dirty="0"/>
          </a:p>
        </p:txBody>
      </p:sp>
      <p:sp>
        <p:nvSpPr>
          <p:cNvPr id="141" name="5-Point Star 140"/>
          <p:cNvSpPr/>
          <p:nvPr/>
        </p:nvSpPr>
        <p:spPr>
          <a:xfrm>
            <a:off x="3923928" y="2067694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/>
          <p:cNvSpPr txBox="1"/>
          <p:nvPr/>
        </p:nvSpPr>
        <p:spPr>
          <a:xfrm>
            <a:off x="3131840" y="204794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3" name="5-Point Star 142"/>
          <p:cNvSpPr/>
          <p:nvPr/>
        </p:nvSpPr>
        <p:spPr>
          <a:xfrm>
            <a:off x="467544" y="1203598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TextBox 143"/>
          <p:cNvSpPr txBox="1"/>
          <p:nvPr/>
        </p:nvSpPr>
        <p:spPr>
          <a:xfrm>
            <a:off x="755576" y="1203598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Change Pack Issued</a:t>
            </a:r>
          </a:p>
          <a:p>
            <a:pPr algn="ctr"/>
            <a:r>
              <a:rPr lang="en-GB" sz="700" dirty="0" smtClean="0"/>
              <a:t>June 18</a:t>
            </a:r>
            <a:endParaRPr lang="en-GB" sz="700" dirty="0"/>
          </a:p>
        </p:txBody>
      </p:sp>
      <p:sp>
        <p:nvSpPr>
          <p:cNvPr id="152" name="5-Point Star 151"/>
          <p:cNvSpPr/>
          <p:nvPr/>
        </p:nvSpPr>
        <p:spPr>
          <a:xfrm>
            <a:off x="3203848" y="3306291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TextBox 152"/>
          <p:cNvSpPr txBox="1"/>
          <p:nvPr/>
        </p:nvSpPr>
        <p:spPr>
          <a:xfrm>
            <a:off x="3419872" y="3322260"/>
            <a:ext cx="1129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1619672" y="2370187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1857983" y="2355726"/>
            <a:ext cx="1129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09/01/10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95536" y="1779662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403648" y="1779662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29928" y="1779662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438040" y="1779662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2" name="5-Point Star 91"/>
          <p:cNvSpPr/>
          <p:nvPr/>
        </p:nvSpPr>
        <p:spPr>
          <a:xfrm>
            <a:off x="1547664" y="1765201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5-Point Star 92"/>
          <p:cNvSpPr/>
          <p:nvPr/>
        </p:nvSpPr>
        <p:spPr>
          <a:xfrm>
            <a:off x="2033972" y="1765201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2232248" y="1781170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67544" y="175991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21/12/18</a:t>
            </a:r>
          </a:p>
        </p:txBody>
      </p:sp>
    </p:spTree>
    <p:extLst>
      <p:ext uri="{BB962C8B-B14F-4D97-AF65-F5344CB8AC3E}">
        <p14:creationId xmlns:p14="http://schemas.microsoft.com/office/powerpoint/2010/main" val="9423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75611"/>
              </p:ext>
            </p:extLst>
          </p:nvPr>
        </p:nvGraphicFramePr>
        <p:xfrm>
          <a:off x="35496" y="1011658"/>
          <a:ext cx="9009941" cy="2217340"/>
        </p:xfrm>
        <a:graphic>
          <a:graphicData uri="http://schemas.openxmlformats.org/drawingml/2006/table">
            <a:tbl>
              <a:tblPr/>
              <a:tblGrid>
                <a:gridCol w="505908">
                  <a:extLst>
                    <a:ext uri="{9D8B030D-6E8A-4147-A177-3AD203B41FA5}">
                      <a16:colId xmlns="" xmlns:a16="http://schemas.microsoft.com/office/drawing/2014/main" val="594677324"/>
                    </a:ext>
                  </a:extLst>
                </a:gridCol>
                <a:gridCol w="437530">
                  <a:extLst>
                    <a:ext uri="{9D8B030D-6E8A-4147-A177-3AD203B41FA5}">
                      <a16:colId xmlns="" xmlns:a16="http://schemas.microsoft.com/office/drawing/2014/main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="" xmlns:a16="http://schemas.microsoft.com/office/drawing/2014/main" val="2588561940"/>
                    </a:ext>
                  </a:extLst>
                </a:gridCol>
                <a:gridCol w="1520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10">
                  <a:extLst>
                    <a:ext uri="{9D8B030D-6E8A-4147-A177-3AD203B41FA5}">
                      <a16:colId xmlns="" xmlns:a16="http://schemas.microsoft.com/office/drawing/2014/main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="" xmlns:a16="http://schemas.microsoft.com/office/drawing/2014/main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="" xmlns:a16="http://schemas.microsoft.com/office/drawing/2014/main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="" xmlns:a16="http://schemas.microsoft.com/office/drawing/2014/main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5720419"/>
                  </a:ext>
                </a:extLst>
              </a:tr>
              <a:tr h="208772">
                <a:tc rowSpan="9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Awaiting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Solution Approval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Awaiting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Solution Approval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CSEPs: IGT and GT File Formats</a:t>
                      </a:r>
                      <a:b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Files Affected: CIC, CIR, CAI, CAO, DCI, DCO, CIN, CCN, CUN.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Awaiting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Solution Approval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CSEPs: IGT and GT File Formats (Create new data validations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Awaiting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Solution Approval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Awaiting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Solution Approval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4725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read reason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for LIS estimate readings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Awaiting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Solution Approval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4621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Suspension of the validation between  meter index and  unconverted index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Awaiting ChMC Solution Approval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CMS – Increase information provided in .QCL response file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Awaiting ChMC Solution Approval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November 2019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IGT</a:t>
                      </a:r>
                      <a:r>
                        <a:rPr lang="en-GB" sz="7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DNs</a:t>
                      </a:r>
                      <a:endParaRPr lang="en-GB" sz="700" b="0" i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of Contact Details Updates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Solution Development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November 2019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0"/>
            <a:ext cx="8688388" cy="52587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Change </a:t>
            </a:r>
            <a:r>
              <a:rPr lang="en-GB" dirty="0" smtClean="0"/>
              <a:t>Index – November 2019 Proposed Release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2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85267"/>
              </p:ext>
            </p:extLst>
          </p:nvPr>
        </p:nvGraphicFramePr>
        <p:xfrm>
          <a:off x="35496" y="699542"/>
          <a:ext cx="9009941" cy="2419264"/>
        </p:xfrm>
        <a:graphic>
          <a:graphicData uri="http://schemas.openxmlformats.org/drawingml/2006/table">
            <a:tbl>
              <a:tblPr/>
              <a:tblGrid>
                <a:gridCol w="505908">
                  <a:extLst>
                    <a:ext uri="{9D8B030D-6E8A-4147-A177-3AD203B41FA5}">
                      <a16:colId xmlns="" xmlns:a16="http://schemas.microsoft.com/office/drawing/2014/main" val="594677324"/>
                    </a:ext>
                  </a:extLst>
                </a:gridCol>
                <a:gridCol w="437530">
                  <a:extLst>
                    <a:ext uri="{9D8B030D-6E8A-4147-A177-3AD203B41FA5}">
                      <a16:colId xmlns="" xmlns:a16="http://schemas.microsoft.com/office/drawing/2014/main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="" xmlns:a16="http://schemas.microsoft.com/office/drawing/2014/main" val="2588561940"/>
                    </a:ext>
                  </a:extLst>
                </a:gridCol>
                <a:gridCol w="1520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10">
                  <a:extLst>
                    <a:ext uri="{9D8B030D-6E8A-4147-A177-3AD203B41FA5}">
                      <a16:colId xmlns="" xmlns:a16="http://schemas.microsoft.com/office/drawing/2014/main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="" xmlns:a16="http://schemas.microsoft.com/office/drawing/2014/main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="" xmlns:a16="http://schemas.microsoft.com/office/drawing/2014/main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="" xmlns:a16="http://schemas.microsoft.com/office/drawing/2014/main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5720419"/>
                  </a:ext>
                </a:extLst>
              </a:tr>
              <a:tr h="22576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9357169"/>
                  </a:ext>
                </a:extLst>
              </a:tr>
              <a:tr h="17427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0296342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Feb-19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4454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Cadent Billing – DN Sales (outbound services)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Cadent Gas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 19 Doc Release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4453.1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Amendment to Job/UPD hierarchies to show ‘irrelevant’ datasets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4770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NDM Sample Data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Mod 0654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Awaiting HLE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Shipper/DN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1972.7 Ability to Accept Extended Reading Indexes of up to 12 characters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 The inclusion of rejection code  SAN00001 in the rejection code list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GB" sz="7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 Charging &amp; Incremental (IP PARCA) Capacity Allocation Change Delivery (2019)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0523622"/>
                  </a:ext>
                </a:extLst>
              </a:tr>
              <a:tr h="20877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new End User Categories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June/Sep-2019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1021043"/>
                  </a:ext>
                </a:extLst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 Drop 3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read following estimated transfer read calculating AQ of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Use of up to date Forecast weather data in first NDM Nominations Run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Undergoing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0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Change </a:t>
            </a:r>
            <a:r>
              <a:rPr lang="en-GB" dirty="0" smtClean="0"/>
              <a:t>Index – R&amp;N Allocated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8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15964"/>
              </p:ext>
            </p:extLst>
          </p:nvPr>
        </p:nvGraphicFramePr>
        <p:xfrm>
          <a:off x="35860" y="827269"/>
          <a:ext cx="9009941" cy="2953720"/>
        </p:xfrm>
        <a:graphic>
          <a:graphicData uri="http://schemas.openxmlformats.org/drawingml/2006/table">
            <a:tbl>
              <a:tblPr/>
              <a:tblGrid>
                <a:gridCol w="505908">
                  <a:extLst>
                    <a:ext uri="{9D8B030D-6E8A-4147-A177-3AD203B41FA5}">
                      <a16:colId xmlns="" xmlns:a16="http://schemas.microsoft.com/office/drawing/2014/main" val="594677324"/>
                    </a:ext>
                  </a:extLst>
                </a:gridCol>
                <a:gridCol w="437530">
                  <a:extLst>
                    <a:ext uri="{9D8B030D-6E8A-4147-A177-3AD203B41FA5}">
                      <a16:colId xmlns="" xmlns:a16="http://schemas.microsoft.com/office/drawing/2014/main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="" xmlns:a16="http://schemas.microsoft.com/office/drawing/2014/main" val="2588561940"/>
                    </a:ext>
                  </a:extLst>
                </a:gridCol>
                <a:gridCol w="15105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02101">
                  <a:extLst>
                    <a:ext uri="{9D8B030D-6E8A-4147-A177-3AD203B41FA5}">
                      <a16:colId xmlns="" xmlns:a16="http://schemas.microsoft.com/office/drawing/2014/main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="" xmlns:a16="http://schemas.microsoft.com/office/drawing/2014/main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="" xmlns:a16="http://schemas.microsoft.com/office/drawing/2014/main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="" xmlns:a16="http://schemas.microsoft.com/office/drawing/2014/main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5720419"/>
                  </a:ext>
                </a:extLst>
              </a:tr>
              <a:tr h="225764">
                <a:tc rowSpan="1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4044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of ‘Must Read’ process to include Annual Read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A7 - CP awaiting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76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 of 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9417920"/>
                  </a:ext>
                </a:extLst>
              </a:tr>
              <a:tr h="183395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Design Gaps - Missing 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Override 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Flags In RGMA and Retro Files</a:t>
                      </a:r>
                      <a:b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 Retro (4474)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66576701"/>
                  </a:ext>
                </a:extLst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A5a - Solution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Shipper/DN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 read following estimated transfer read calculating AQ of 1 (linked to XRN4690)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A5b - Undergoing Solution Impact Assessment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Shipper/DN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4779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UNC Modification 0657S - Adding AQ reporting to the PARR Schedule reporting suite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4789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Updating Shipper Reporting Packs and glossary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– Proposed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7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Amendments to the PARR (520a) reporting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A5b - Undergoing Solution Impact Assessment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Budget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A2 - CP proposed for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101656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sz="2000" dirty="0"/>
              <a:t>Change </a:t>
            </a:r>
            <a:r>
              <a:rPr lang="en-GB" sz="2000" dirty="0" smtClean="0"/>
              <a:t>Index – R&amp;N Unallocated External Impacting Changes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19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1166</Words>
  <Application>Microsoft Office PowerPoint</Application>
  <PresentationFormat>On-screen Show (16:9)</PresentationFormat>
  <Paragraphs>455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xoserve templates</vt:lpstr>
      <vt:lpstr>R&amp;N Timeline</vt:lpstr>
      <vt:lpstr>2018 / 2019 R&amp;N Delivery Timeline</vt:lpstr>
      <vt:lpstr>2018 / 2019 R&amp;N Governance Timeline</vt:lpstr>
      <vt:lpstr>Change Index – November 2019 Proposed Release</vt:lpstr>
      <vt:lpstr>Change Index – R&amp;N Allocated Change</vt:lpstr>
      <vt:lpstr>Change Index – R&amp;N Unallocated External Impacting Changes 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117</cp:revision>
  <cp:lastPrinted>2018-12-03T11:30:36Z</cp:lastPrinted>
  <dcterms:created xsi:type="dcterms:W3CDTF">2018-09-02T17:12:15Z</dcterms:created>
  <dcterms:modified xsi:type="dcterms:W3CDTF">2018-12-04T14:36:44Z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622308561</vt:i4>
  </property>
  <property fmtid="{D5CDD505-2E9C-101B-9397-08002B2CF9AE}" pid="3" name="_NewReviewCycle">
    <vt:lpwstr/>
  </property>
  <property fmtid="{D5CDD505-2E9C-101B-9397-08002B2CF9AE}" pid="4" name="_EmailSubject">
    <vt:lpwstr>ChMC Material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609576800</vt:i4>
  </property>
  <property fmtid="{D5CDD505-2E9C-101B-9397-08002B2CF9AE}" pid="8" name="ContentTypeId">
    <vt:lpwstr>0x0101006E927B77B7F39148B9CB17AE711C8D35</vt:lpwstr>
  </property>
</Properties>
</file>