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88" r:id="rId5"/>
    <p:sldId id="303" r:id="rId6"/>
    <p:sldId id="300" r:id="rId7"/>
    <p:sldId id="301"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18" y="-2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04/12/2018</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Change Assurance </a:t>
            </a:r>
            <a:r>
              <a:rPr lang="en-GB" dirty="0" smtClean="0"/>
              <a:t>Findings for UK Link Release 3 Health-check 2</a:t>
            </a:r>
            <a:endParaRPr lang="en-GB" dirty="0"/>
          </a:p>
        </p:txBody>
      </p:sp>
      <p:sp>
        <p:nvSpPr>
          <p:cNvPr id="3" name="Subtitle 2"/>
          <p:cNvSpPr>
            <a:spLocks noGrp="1"/>
          </p:cNvSpPr>
          <p:nvPr>
            <p:ph type="subTitle" idx="1"/>
          </p:nvPr>
        </p:nvSpPr>
        <p:spPr/>
        <p:txBody>
          <a:bodyPr/>
          <a:lstStyle/>
          <a:p>
            <a:r>
              <a:rPr lang="en-GB" dirty="0" smtClean="0"/>
              <a:t>December 2018</a:t>
            </a:r>
            <a:endParaRPr lang="en-GB" dirty="0"/>
          </a:p>
        </p:txBody>
      </p:sp>
    </p:spTree>
    <p:extLst>
      <p:ext uri="{BB962C8B-B14F-4D97-AF65-F5344CB8AC3E}">
        <p14:creationId xmlns:p14="http://schemas.microsoft.com/office/powerpoint/2010/main" val="365374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432048"/>
          </a:xfrm>
        </p:spPr>
        <p:txBody>
          <a:bodyPr>
            <a:normAutofit/>
          </a:bodyPr>
          <a:lstStyle/>
          <a:p>
            <a:r>
              <a:rPr lang="en-GB" sz="2000" dirty="0" smtClean="0"/>
              <a:t>UK Link – R3 Health-check 2 Summary</a:t>
            </a:r>
            <a:endParaRPr lang="en-GB" sz="2000" dirty="0"/>
          </a:p>
        </p:txBody>
      </p:sp>
      <p:graphicFrame>
        <p:nvGraphicFramePr>
          <p:cNvPr id="3" name="Table 2"/>
          <p:cNvGraphicFramePr>
            <a:graphicFrameLocks noGrp="1"/>
          </p:cNvGraphicFramePr>
          <p:nvPr>
            <p:extLst>
              <p:ext uri="{D42A27DB-BD31-4B8C-83A1-F6EECF244321}">
                <p14:modId xmlns:p14="http://schemas.microsoft.com/office/powerpoint/2010/main" val="343843044"/>
              </p:ext>
            </p:extLst>
          </p:nvPr>
        </p:nvGraphicFramePr>
        <p:xfrm>
          <a:off x="395536" y="1927886"/>
          <a:ext cx="8352927" cy="2689069"/>
        </p:xfrm>
        <a:graphic>
          <a:graphicData uri="http://schemas.openxmlformats.org/drawingml/2006/table">
            <a:tbl>
              <a:tblPr firstRow="1" bandRow="1"/>
              <a:tblGrid>
                <a:gridCol w="348038"/>
                <a:gridCol w="487254"/>
                <a:gridCol w="835292"/>
                <a:gridCol w="1929816"/>
                <a:gridCol w="942420"/>
                <a:gridCol w="3810107"/>
              </a:tblGrid>
              <a:tr h="18095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Area</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Date</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Change</a:t>
                      </a:r>
                      <a:r>
                        <a:rPr lang="en-GB" sz="800" baseline="0" dirty="0" smtClean="0"/>
                        <a:t> Project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RAYG by Area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CA1</a:t>
                      </a:r>
                      <a:r>
                        <a:rPr lang="en-GB" sz="800" baseline="0" dirty="0" smtClean="0"/>
                        <a:t> – CA4</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GB" sz="800" dirty="0" smtClean="0"/>
                        <a:t>Summary</a:t>
                      </a:r>
                      <a:r>
                        <a:rPr lang="en-GB" sz="800" baseline="0" dirty="0" smtClean="0"/>
                        <a:t> </a:t>
                      </a:r>
                      <a:endParaRPr lang="en-GB" sz="800" dirty="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solidFill>
                  </a:tcPr>
                </a:tc>
              </a:tr>
              <a:tr h="249856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GB" sz="800" dirty="0" smtClean="0"/>
                        <a:t>Programme Delivery</a:t>
                      </a:r>
                      <a:endParaRPr lang="en-GB" sz="800" dirty="0"/>
                    </a:p>
                  </a:txBody>
                  <a:tcPr marL="68580" marR="68580" marT="34290" marB="34290" vert="vert27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800" dirty="0" smtClean="0"/>
                        <a:t>October</a:t>
                      </a:r>
                      <a:r>
                        <a:rPr lang="en-GB" sz="800" baseline="0" dirty="0" smtClean="0"/>
                        <a:t> </a:t>
                      </a:r>
                      <a:endParaRPr lang="en-GB" sz="800" dirty="0" smtClean="0"/>
                    </a:p>
                    <a:p>
                      <a:pPr marL="0" marR="0" lvl="0" indent="0" algn="ctr" defTabSz="914377" rtl="0" eaLnBrk="1" fontAlgn="auto" latinLnBrk="0" hangingPunct="1">
                        <a:lnSpc>
                          <a:spcPct val="100000"/>
                        </a:lnSpc>
                        <a:spcBef>
                          <a:spcPts val="0"/>
                        </a:spcBef>
                        <a:spcAft>
                          <a:spcPts val="0"/>
                        </a:spcAft>
                        <a:buClrTx/>
                        <a:buSzTx/>
                        <a:buFontTx/>
                        <a:buNone/>
                        <a:tabLst/>
                        <a:defRPr/>
                      </a:pPr>
                      <a:r>
                        <a:rPr lang="en-GB" sz="800" dirty="0" smtClean="0"/>
                        <a:t>2018</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800" b="0" baseline="0" dirty="0" smtClean="0"/>
                        <a:t>UK Link Release 3 – Health check </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800" dirty="0" smtClean="0"/>
                    </a:p>
                    <a:p>
                      <a:r>
                        <a:rPr lang="en-GB" sz="800" dirty="0" smtClean="0"/>
                        <a:t>Overall </a:t>
                      </a:r>
                    </a:p>
                    <a:p>
                      <a:endParaRPr lang="en-GB" sz="800" dirty="0" smtClean="0"/>
                    </a:p>
                    <a:p>
                      <a:r>
                        <a:rPr lang="en-GB" sz="800" dirty="0" smtClean="0"/>
                        <a:t>Business</a:t>
                      </a:r>
                      <a:r>
                        <a:rPr lang="en-GB" sz="800" baseline="0" dirty="0" smtClean="0"/>
                        <a:t> Case                       Team       </a:t>
                      </a:r>
                    </a:p>
                    <a:p>
                      <a:r>
                        <a:rPr lang="en-GB" sz="800" baseline="0" dirty="0" smtClean="0"/>
                        <a:t> </a:t>
                      </a:r>
                    </a:p>
                    <a:p>
                      <a:r>
                        <a:rPr lang="en-GB" sz="800" baseline="0" dirty="0" smtClean="0"/>
                        <a:t>Sponsorship                          Plan</a:t>
                      </a:r>
                    </a:p>
                    <a:p>
                      <a:endParaRPr lang="en-GB" sz="800" baseline="0" dirty="0" smtClean="0"/>
                    </a:p>
                    <a:p>
                      <a:r>
                        <a:rPr lang="en-GB" sz="800" baseline="0" dirty="0" smtClean="0"/>
                        <a:t>Governance                          Customer</a:t>
                      </a:r>
                    </a:p>
                    <a:p>
                      <a:endParaRPr lang="en-GB" sz="800" baseline="0" dirty="0" smtClean="0"/>
                    </a:p>
                    <a:p>
                      <a:r>
                        <a:rPr lang="en-GB" sz="800" baseline="0" dirty="0" smtClean="0"/>
                        <a:t>Scope and Solution             Other </a:t>
                      </a:r>
                    </a:p>
                    <a:p>
                      <a:endParaRPr lang="en-GB" sz="800" baseline="0" dirty="0" smtClean="0"/>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l"/>
                      <a:r>
                        <a:rPr lang="en-GB" sz="800" b="1" dirty="0" smtClean="0">
                          <a:solidFill>
                            <a:schemeClr val="tx1"/>
                          </a:solidFill>
                        </a:rPr>
                        <a:t>  </a:t>
                      </a:r>
                    </a:p>
                    <a:p>
                      <a:pPr algn="l"/>
                      <a:r>
                        <a:rPr lang="en-GB" sz="800" b="1" dirty="0" smtClean="0">
                          <a:solidFill>
                            <a:schemeClr val="tx1"/>
                          </a:solidFill>
                        </a:rPr>
                        <a:t>     </a:t>
                      </a:r>
                    </a:p>
                    <a:p>
                      <a:pPr algn="l"/>
                      <a:r>
                        <a:rPr lang="en-GB" sz="800" b="1" dirty="0" smtClean="0">
                          <a:solidFill>
                            <a:schemeClr val="tx1"/>
                          </a:solidFill>
                        </a:rPr>
                        <a:t>  CA1</a:t>
                      </a:r>
                    </a:p>
                    <a:p>
                      <a:pPr algn="l"/>
                      <a:endParaRPr lang="en-GB" sz="800" b="1" baseline="0" dirty="0" smtClean="0">
                        <a:solidFill>
                          <a:schemeClr val="tx1"/>
                        </a:solidFill>
                      </a:endParaRPr>
                    </a:p>
                    <a:p>
                      <a:pPr algn="l"/>
                      <a:r>
                        <a:rPr lang="en-GB" sz="800" b="1" baseline="0" dirty="0" smtClean="0">
                          <a:solidFill>
                            <a:schemeClr val="tx1"/>
                          </a:solidFill>
                        </a:rPr>
                        <a:t>  CA2</a:t>
                      </a:r>
                    </a:p>
                    <a:p>
                      <a:pPr algn="l"/>
                      <a:endParaRPr lang="en-GB" sz="800" b="1" baseline="0" dirty="0" smtClean="0">
                        <a:solidFill>
                          <a:schemeClr val="tx1"/>
                        </a:solidFill>
                      </a:endParaRPr>
                    </a:p>
                    <a:p>
                      <a:pPr algn="l"/>
                      <a:r>
                        <a:rPr lang="en-GB" sz="800" b="1" baseline="0" dirty="0" smtClean="0">
                          <a:solidFill>
                            <a:schemeClr val="tx1"/>
                          </a:solidFill>
                        </a:rPr>
                        <a:t>  CA3</a:t>
                      </a:r>
                    </a:p>
                    <a:p>
                      <a:pPr algn="l"/>
                      <a:endParaRPr lang="en-GB" sz="800" b="1" baseline="0" dirty="0" smtClean="0">
                        <a:solidFill>
                          <a:schemeClr val="tx1"/>
                        </a:solidFill>
                      </a:endParaRPr>
                    </a:p>
                    <a:p>
                      <a:pPr algn="l"/>
                      <a:r>
                        <a:rPr lang="en-GB" sz="800" b="1" baseline="0" dirty="0" smtClean="0">
                          <a:solidFill>
                            <a:schemeClr val="tx1"/>
                          </a:solidFill>
                        </a:rPr>
                        <a:t>  CA4</a:t>
                      </a: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180975" lvl="0" indent="-180975">
                        <a:lnSpc>
                          <a:spcPct val="107000"/>
                        </a:lnSpc>
                        <a:spcAft>
                          <a:spcPts val="0"/>
                        </a:spcAft>
                        <a:buFont typeface="Symbol"/>
                        <a:buChar char=""/>
                      </a:pPr>
                      <a:r>
                        <a:rPr lang="en-GB" sz="800" dirty="0" smtClean="0">
                          <a:effectLst/>
                          <a:latin typeface="Calibri"/>
                          <a:ea typeface="Calibri"/>
                          <a:cs typeface="Arial"/>
                        </a:rPr>
                        <a:t>Release 3 is the first in which significant (and complex) external customer-driven changes have been made to the launch UK Link functionality, and the release therefore represents a greater delivery challenge than Release 2.</a:t>
                      </a:r>
                      <a:endParaRPr lang="en-GB" sz="1000" dirty="0" smtClean="0">
                        <a:effectLst/>
                        <a:latin typeface="Calibri"/>
                        <a:ea typeface="Calibri"/>
                        <a:cs typeface="Times New Roman"/>
                      </a:endParaRPr>
                    </a:p>
                    <a:p>
                      <a:pPr marL="180975" lvl="0" indent="-180975">
                        <a:lnSpc>
                          <a:spcPct val="107000"/>
                        </a:lnSpc>
                        <a:spcAft>
                          <a:spcPts val="0"/>
                        </a:spcAft>
                        <a:buFont typeface="Symbol"/>
                        <a:buChar char=""/>
                      </a:pPr>
                      <a:r>
                        <a:rPr lang="en-GB" sz="800" dirty="0" smtClean="0">
                          <a:effectLst/>
                          <a:latin typeface="Calibri"/>
                          <a:ea typeface="Calibri"/>
                          <a:cs typeface="Arial"/>
                        </a:rPr>
                        <a:t>The separation of Cadent (Track 2) and main changes (Track 1) evidences an appropriate approach to reduced delivery plan slippage and increasing contingency, however milestone slippage has still occurred and confidence in delivery needs to improve for some key teams.</a:t>
                      </a:r>
                      <a:endParaRPr lang="en-GB" sz="1000" dirty="0" smtClean="0">
                        <a:effectLst/>
                        <a:latin typeface="Calibri"/>
                        <a:ea typeface="Calibri"/>
                        <a:cs typeface="Times New Roman"/>
                      </a:endParaRPr>
                    </a:p>
                    <a:p>
                      <a:pPr marL="180975" lvl="0" indent="-180975">
                        <a:lnSpc>
                          <a:spcPct val="107000"/>
                        </a:lnSpc>
                        <a:spcAft>
                          <a:spcPts val="0"/>
                        </a:spcAft>
                        <a:buFont typeface="Symbol"/>
                        <a:buChar char=""/>
                      </a:pPr>
                      <a:r>
                        <a:rPr lang="en-GB" sz="800" dirty="0" smtClean="0">
                          <a:effectLst/>
                          <a:latin typeface="Calibri"/>
                          <a:ea typeface="Calibri"/>
                          <a:cs typeface="Arial"/>
                        </a:rPr>
                        <a:t>This assurance report is rated Amber overall due to some concerns needing to be addressed asap:</a:t>
                      </a:r>
                      <a:endParaRPr lang="en-GB" sz="1000" dirty="0" smtClean="0">
                        <a:effectLst/>
                        <a:latin typeface="Calibri"/>
                        <a:ea typeface="Calibri"/>
                        <a:cs typeface="Times New Roman"/>
                      </a:endParaRPr>
                    </a:p>
                    <a:p>
                      <a:pPr marL="180975" lvl="0" indent="-180975">
                        <a:lnSpc>
                          <a:spcPct val="107000"/>
                        </a:lnSpc>
                        <a:spcAft>
                          <a:spcPts val="0"/>
                        </a:spcAft>
                        <a:buFont typeface="Symbol"/>
                        <a:buChar char=""/>
                      </a:pPr>
                      <a:r>
                        <a:rPr lang="en-GB" sz="800" dirty="0" smtClean="0">
                          <a:effectLst/>
                          <a:latin typeface="Calibri"/>
                          <a:ea typeface="Calibri"/>
                          <a:cs typeface="Arial"/>
                        </a:rPr>
                        <a:t>The project needs to align its existing infrastructure and application Security assessment and testing approach with Naveen Vasudeva </a:t>
                      </a:r>
                      <a:r>
                        <a:rPr lang="en-GB" sz="800" dirty="0" smtClean="0">
                          <a:effectLst/>
                          <a:latin typeface="Calibri"/>
                          <a:ea typeface="Calibri"/>
                          <a:cs typeface="Arial"/>
                        </a:rPr>
                        <a:t> </a:t>
                      </a:r>
                      <a:r>
                        <a:rPr lang="en-GB" sz="800" smtClean="0">
                          <a:effectLst/>
                          <a:latin typeface="Calibri"/>
                          <a:ea typeface="Calibri"/>
                          <a:cs typeface="Arial"/>
                        </a:rPr>
                        <a:t>(CISO) to </a:t>
                      </a:r>
                      <a:r>
                        <a:rPr lang="en-GB" sz="800" dirty="0" smtClean="0">
                          <a:effectLst/>
                          <a:latin typeface="Calibri"/>
                          <a:ea typeface="Calibri"/>
                          <a:cs typeface="Arial"/>
                        </a:rPr>
                        <a:t>ensure currency and avoid unplanned security testing action</a:t>
                      </a:r>
                      <a:endParaRPr lang="en-GB" sz="1000" dirty="0" smtClean="0">
                        <a:effectLst/>
                        <a:latin typeface="Calibri"/>
                        <a:ea typeface="Calibri"/>
                        <a:cs typeface="Times New Roman"/>
                      </a:endParaRPr>
                    </a:p>
                    <a:p>
                      <a:pPr marL="180975" lvl="0" indent="-180975">
                        <a:lnSpc>
                          <a:spcPct val="107000"/>
                        </a:lnSpc>
                        <a:spcAft>
                          <a:spcPts val="0"/>
                        </a:spcAft>
                        <a:buFont typeface="Symbol"/>
                        <a:buChar char=""/>
                      </a:pPr>
                      <a:r>
                        <a:rPr lang="en-GB" sz="800" dirty="0" smtClean="0">
                          <a:effectLst/>
                          <a:latin typeface="Calibri"/>
                          <a:ea typeface="Calibri"/>
                          <a:cs typeface="Arial"/>
                        </a:rPr>
                        <a:t>The SME team’s confidence in Track 2, Cadent delivery differed significantly from the Project’s team’s view, and has been addressed urgently</a:t>
                      </a:r>
                      <a:endParaRPr lang="en-GB" sz="1000" dirty="0" smtClean="0">
                        <a:effectLst/>
                        <a:latin typeface="Calibri"/>
                        <a:ea typeface="Calibri"/>
                        <a:cs typeface="Times New Roman"/>
                      </a:endParaRPr>
                    </a:p>
                    <a:p>
                      <a:pPr marL="180975" lvl="0" indent="-180975">
                        <a:lnSpc>
                          <a:spcPct val="107000"/>
                        </a:lnSpc>
                        <a:spcAft>
                          <a:spcPts val="0"/>
                        </a:spcAft>
                        <a:buFont typeface="Symbol"/>
                        <a:buChar char=""/>
                      </a:pPr>
                      <a:r>
                        <a:rPr lang="en-GB" sz="800" dirty="0" smtClean="0">
                          <a:effectLst/>
                          <a:latin typeface="Calibri"/>
                          <a:ea typeface="Calibri"/>
                          <a:cs typeface="Arial"/>
                        </a:rPr>
                        <a:t>I.S. Ops engagement in preparing for Go Live, P.I.S. and BAU support, needs improvement</a:t>
                      </a:r>
                    </a:p>
                    <a:p>
                      <a:pPr marL="180975" lvl="0" indent="-180975">
                        <a:lnSpc>
                          <a:spcPct val="107000"/>
                        </a:lnSpc>
                        <a:spcAft>
                          <a:spcPts val="0"/>
                        </a:spcAft>
                        <a:buFont typeface="Symbol"/>
                        <a:buChar char=""/>
                      </a:pPr>
                      <a:r>
                        <a:rPr lang="en-GB" sz="800" dirty="0" smtClean="0">
                          <a:effectLst/>
                          <a:latin typeface="Calibri"/>
                          <a:ea typeface="Calibri"/>
                          <a:cs typeface="Arial"/>
                        </a:rPr>
                        <a:t>Visibility</a:t>
                      </a:r>
                      <a:r>
                        <a:rPr lang="en-GB" sz="800" baseline="0" dirty="0" smtClean="0">
                          <a:effectLst/>
                          <a:latin typeface="Calibri"/>
                          <a:ea typeface="Calibri"/>
                          <a:cs typeface="Arial"/>
                        </a:rPr>
                        <a:t> and closure</a:t>
                      </a:r>
                      <a:r>
                        <a:rPr lang="en-GB" sz="800" dirty="0" smtClean="0">
                          <a:effectLst/>
                          <a:latin typeface="Calibri"/>
                          <a:ea typeface="Calibri"/>
                          <a:cs typeface="Arial"/>
                        </a:rPr>
                        <a:t> of key actions </a:t>
                      </a:r>
                      <a:r>
                        <a:rPr lang="en-GB" sz="800" baseline="0" dirty="0" smtClean="0">
                          <a:effectLst/>
                          <a:latin typeface="Calibri"/>
                          <a:ea typeface="Calibri"/>
                          <a:cs typeface="Arial"/>
                        </a:rPr>
                        <a:t> with stakeholder teams needs to be improved</a:t>
                      </a:r>
                      <a:endParaRPr lang="en-GB" sz="1000" dirty="0" smtClean="0">
                        <a:effectLst/>
                        <a:latin typeface="Calibri"/>
                        <a:ea typeface="Calibri"/>
                        <a:cs typeface="Times New Roman"/>
                      </a:endParaRPr>
                    </a:p>
                  </a:txBody>
                  <a:tcPr marL="68580" marR="68580" marT="34290" marB="3429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487C">
                        <a:tint val="40000"/>
                      </a:srgbClr>
                    </a:solidFill>
                  </a:tcPr>
                </a:tc>
              </a:tr>
            </a:tbl>
          </a:graphicData>
        </a:graphic>
      </p:graphicFrame>
      <p:grpSp>
        <p:nvGrpSpPr>
          <p:cNvPr id="4" name="Group 3"/>
          <p:cNvGrpSpPr/>
          <p:nvPr/>
        </p:nvGrpSpPr>
        <p:grpSpPr>
          <a:xfrm>
            <a:off x="2600822" y="2774282"/>
            <a:ext cx="1304389" cy="1117992"/>
            <a:chOff x="3830339" y="964780"/>
            <a:chExt cx="1304389" cy="1117992"/>
          </a:xfrm>
        </p:grpSpPr>
        <p:sp>
          <p:nvSpPr>
            <p:cNvPr id="5" name="Rectangle 4"/>
            <p:cNvSpPr/>
            <p:nvPr/>
          </p:nvSpPr>
          <p:spPr>
            <a:xfrm>
              <a:off x="3830339" y="964780"/>
              <a:ext cx="682229" cy="121714"/>
            </a:xfrm>
            <a:prstGeom prst="rect">
              <a:avLst/>
            </a:prstGeom>
            <a:solidFill>
              <a:srgbClr val="FFC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6" name="Rectangle 5"/>
            <p:cNvSpPr/>
            <p:nvPr/>
          </p:nvSpPr>
          <p:spPr>
            <a:xfrm>
              <a:off x="4257419" y="12298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7" name="Rectangle 6"/>
            <p:cNvSpPr/>
            <p:nvPr/>
          </p:nvSpPr>
          <p:spPr>
            <a:xfrm>
              <a:off x="4257419" y="1468137"/>
              <a:ext cx="130680" cy="121714"/>
            </a:xfrm>
            <a:prstGeom prst="rect">
              <a:avLst/>
            </a:prstGeom>
            <a:solidFill>
              <a:srgbClr val="92D05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8" name="Rectangle 7"/>
            <p:cNvSpPr/>
            <p:nvPr/>
          </p:nvSpPr>
          <p:spPr>
            <a:xfrm>
              <a:off x="4257419" y="1724076"/>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9" name="Rectangle 8"/>
            <p:cNvSpPr/>
            <p:nvPr/>
          </p:nvSpPr>
          <p:spPr>
            <a:xfrm>
              <a:off x="4257419" y="1961058"/>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sp>
          <p:nvSpPr>
            <p:cNvPr id="10" name="Rectangle 9"/>
            <p:cNvSpPr/>
            <p:nvPr/>
          </p:nvSpPr>
          <p:spPr>
            <a:xfrm>
              <a:off x="5004048" y="12298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1" name="Rectangle 10"/>
            <p:cNvSpPr/>
            <p:nvPr/>
          </p:nvSpPr>
          <p:spPr>
            <a:xfrm>
              <a:off x="5004048" y="1468137"/>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2" name="Rectangle 11"/>
            <p:cNvSpPr/>
            <p:nvPr/>
          </p:nvSpPr>
          <p:spPr>
            <a:xfrm>
              <a:off x="5004048" y="1724076"/>
              <a:ext cx="130680" cy="121714"/>
            </a:xfrm>
            <a:prstGeom prst="rect">
              <a:avLst/>
            </a:prstGeom>
            <a:solidFill>
              <a:srgbClr val="FFFF00"/>
            </a:solid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3" name="Rectangle 12"/>
            <p:cNvSpPr/>
            <p:nvPr/>
          </p:nvSpPr>
          <p:spPr>
            <a:xfrm>
              <a:off x="5004048" y="1961058"/>
              <a:ext cx="130680" cy="121714"/>
            </a:xfrm>
            <a:prstGeom prst="rect">
              <a:avLst/>
            </a:prstGeom>
            <a:solidFill>
              <a:srgbClr val="FFC000"/>
            </a:solidFill>
            <a:ln w="12700" cap="flat" cmpd="sng" algn="ctr">
              <a:solidFill>
                <a:srgbClr val="6A2152"/>
              </a:solidFill>
              <a:prstDash val="solid"/>
              <a:miter lim="800000"/>
            </a:ln>
            <a:effectLst/>
          </p:spPr>
          <p:txBody>
            <a:bodyPr rtlCol="0" anchor="ctr"/>
            <a:lstStyle/>
            <a:p>
              <a:pPr algn="ctr" defTabSz="685800"/>
              <a:endParaRPr lang="en-GB" kern="0" dirty="0">
                <a:solidFill>
                  <a:prstClr val="white"/>
                </a:solidFill>
                <a:latin typeface="Calibri" panose="020F0502020204030204"/>
              </a:endParaRPr>
            </a:p>
          </p:txBody>
        </p:sp>
      </p:grpSp>
      <p:sp>
        <p:nvSpPr>
          <p:cNvPr id="14" name="Rectangle 13"/>
          <p:cNvSpPr/>
          <p:nvPr/>
        </p:nvSpPr>
        <p:spPr>
          <a:xfrm>
            <a:off x="4355976" y="3028942"/>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0</a:t>
            </a:r>
          </a:p>
        </p:txBody>
      </p:sp>
      <p:sp>
        <p:nvSpPr>
          <p:cNvPr id="15" name="Rectangle 14"/>
          <p:cNvSpPr/>
          <p:nvPr/>
        </p:nvSpPr>
        <p:spPr>
          <a:xfrm>
            <a:off x="4355976" y="3267203"/>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6</a:t>
            </a:r>
          </a:p>
        </p:txBody>
      </p:sp>
      <p:sp>
        <p:nvSpPr>
          <p:cNvPr id="16" name="Rectangle 15"/>
          <p:cNvSpPr/>
          <p:nvPr/>
        </p:nvSpPr>
        <p:spPr>
          <a:xfrm>
            <a:off x="4355976" y="3533578"/>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noProof="0" dirty="0">
                <a:latin typeface="Calibri" panose="020F0502020204030204"/>
              </a:rPr>
              <a:t>6</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17" name="Rectangle 16"/>
          <p:cNvSpPr/>
          <p:nvPr/>
        </p:nvSpPr>
        <p:spPr>
          <a:xfrm>
            <a:off x="4355976" y="3794249"/>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9</a:t>
            </a:r>
          </a:p>
        </p:txBody>
      </p:sp>
      <p:sp>
        <p:nvSpPr>
          <p:cNvPr id="18" name="TextBox 17"/>
          <p:cNvSpPr txBox="1"/>
          <p:nvPr/>
        </p:nvSpPr>
        <p:spPr>
          <a:xfrm>
            <a:off x="395536" y="699542"/>
            <a:ext cx="8352928" cy="990015"/>
          </a:xfrm>
          <a:prstGeom prst="rect">
            <a:avLst/>
          </a:prstGeom>
          <a:noFill/>
        </p:spPr>
        <p:txBody>
          <a:bodyPr wrap="square" rtlCol="0">
            <a:spAutoFit/>
          </a:bodyPr>
          <a:lstStyle/>
          <a:p>
            <a:pPr marL="180975" lvl="0" indent="-180975">
              <a:lnSpc>
                <a:spcPct val="107000"/>
              </a:lnSpc>
              <a:buFont typeface="Symbol"/>
              <a:buChar char=""/>
            </a:pPr>
            <a:r>
              <a:rPr lang="en-GB" sz="1100" dirty="0">
                <a:solidFill>
                  <a:prstClr val="black"/>
                </a:solidFill>
                <a:latin typeface="Calibri"/>
                <a:ea typeface="Calibri"/>
                <a:cs typeface="Arial"/>
              </a:rPr>
              <a:t>The </a:t>
            </a:r>
            <a:r>
              <a:rPr lang="en-GB" sz="1100" dirty="0" smtClean="0">
                <a:solidFill>
                  <a:prstClr val="black"/>
                </a:solidFill>
                <a:latin typeface="Calibri"/>
                <a:ea typeface="Calibri"/>
                <a:cs typeface="Arial"/>
              </a:rPr>
              <a:t>health of this project </a:t>
            </a:r>
            <a:r>
              <a:rPr lang="en-GB" sz="1100" dirty="0">
                <a:solidFill>
                  <a:prstClr val="black"/>
                </a:solidFill>
                <a:latin typeface="Calibri"/>
                <a:ea typeface="Calibri"/>
                <a:cs typeface="Arial"/>
              </a:rPr>
              <a:t>has improved significantly since </a:t>
            </a:r>
            <a:r>
              <a:rPr lang="en-GB" sz="1100" dirty="0" smtClean="0">
                <a:solidFill>
                  <a:prstClr val="black"/>
                </a:solidFill>
                <a:latin typeface="Calibri"/>
                <a:ea typeface="Calibri"/>
                <a:cs typeface="Arial"/>
              </a:rPr>
              <a:t>Health-check 1. All of the health-check 1 findings are now closed.</a:t>
            </a:r>
          </a:p>
          <a:p>
            <a:pPr marL="180975" lvl="0" indent="-180975">
              <a:lnSpc>
                <a:spcPct val="107000"/>
              </a:lnSpc>
              <a:buFont typeface="Symbol"/>
              <a:buChar char=""/>
            </a:pPr>
            <a:r>
              <a:rPr lang="en-GB" sz="1100" dirty="0" smtClean="0">
                <a:solidFill>
                  <a:prstClr val="black"/>
                </a:solidFill>
                <a:latin typeface="Calibri"/>
                <a:ea typeface="Calibri"/>
                <a:cs typeface="Arial"/>
              </a:rPr>
              <a:t>There are no Red RAG areas in this report.</a:t>
            </a:r>
          </a:p>
          <a:p>
            <a:pPr marL="180975" lvl="0" indent="-180975">
              <a:lnSpc>
                <a:spcPct val="107000"/>
              </a:lnSpc>
              <a:buFont typeface="Symbol"/>
              <a:buChar char=""/>
            </a:pPr>
            <a:r>
              <a:rPr lang="en-GB" sz="1100" dirty="0" smtClean="0">
                <a:solidFill>
                  <a:prstClr val="black"/>
                </a:solidFill>
                <a:latin typeface="Calibri"/>
                <a:ea typeface="Calibri"/>
                <a:cs typeface="Arial"/>
              </a:rPr>
              <a:t>The summary below represents the key findings at the time of completing the Health Check.</a:t>
            </a:r>
          </a:p>
          <a:p>
            <a:pPr marL="180975" lvl="0" indent="-180975">
              <a:lnSpc>
                <a:spcPct val="107000"/>
              </a:lnSpc>
              <a:buFont typeface="Symbol"/>
              <a:buChar char=""/>
            </a:pPr>
            <a:r>
              <a:rPr lang="en-GB" sz="1100" b="1" dirty="0">
                <a:solidFill>
                  <a:prstClr val="black"/>
                </a:solidFill>
                <a:latin typeface="Calibri"/>
                <a:ea typeface="Calibri"/>
                <a:cs typeface="Arial"/>
              </a:rPr>
              <a:t>A</a:t>
            </a:r>
            <a:r>
              <a:rPr lang="en-GB" sz="1100" b="1" dirty="0" smtClean="0">
                <a:solidFill>
                  <a:prstClr val="black"/>
                </a:solidFill>
                <a:latin typeface="Calibri"/>
                <a:ea typeface="Calibri"/>
                <a:cs typeface="Arial"/>
              </a:rPr>
              <a:t>fter </a:t>
            </a:r>
            <a:r>
              <a:rPr lang="en-GB" sz="1100" b="1" dirty="0" smtClean="0">
                <a:solidFill>
                  <a:prstClr val="black"/>
                </a:solidFill>
                <a:latin typeface="Calibri"/>
                <a:ea typeface="Calibri"/>
                <a:cs typeface="Arial"/>
              </a:rPr>
              <a:t>Health-check </a:t>
            </a:r>
            <a:r>
              <a:rPr lang="en-GB" sz="1100" b="1" dirty="0" smtClean="0">
                <a:solidFill>
                  <a:prstClr val="black"/>
                </a:solidFill>
                <a:latin typeface="Calibri"/>
                <a:ea typeface="Calibri"/>
                <a:cs typeface="Arial"/>
              </a:rPr>
              <a:t>completion, the project team have closed  all CA2 findings – all </a:t>
            </a:r>
            <a:r>
              <a:rPr lang="en-GB" sz="1100" b="1" dirty="0" smtClean="0">
                <a:solidFill>
                  <a:prstClr val="black"/>
                </a:solidFill>
                <a:latin typeface="Calibri"/>
                <a:ea typeface="Calibri"/>
                <a:cs typeface="Arial"/>
              </a:rPr>
              <a:t>others have </a:t>
            </a:r>
            <a:r>
              <a:rPr lang="en-GB" sz="1100" b="1" dirty="0" smtClean="0">
                <a:solidFill>
                  <a:prstClr val="black"/>
                </a:solidFill>
                <a:latin typeface="Calibri"/>
                <a:ea typeface="Calibri"/>
                <a:cs typeface="Arial"/>
              </a:rPr>
              <a:t>either been actioned by agreed closure dates or are on target to close.</a:t>
            </a:r>
          </a:p>
        </p:txBody>
      </p:sp>
      <p:sp>
        <p:nvSpPr>
          <p:cNvPr id="19" name="TextBox 18"/>
          <p:cNvSpPr txBox="1"/>
          <p:nvPr/>
        </p:nvSpPr>
        <p:spPr>
          <a:xfrm>
            <a:off x="3118847" y="3915963"/>
            <a:ext cx="1070267" cy="461665"/>
          </a:xfrm>
          <a:prstGeom prst="rect">
            <a:avLst/>
          </a:prstGeom>
          <a:noFill/>
        </p:spPr>
        <p:txBody>
          <a:bodyPr wrap="square" rtlCol="0">
            <a:spAutoFit/>
          </a:bodyPr>
          <a:lstStyle/>
          <a:p>
            <a:pPr marL="85725" indent="-85725">
              <a:buFont typeface="Arial" panose="020B0604020202020204" pitchFamily="34" charset="0"/>
              <a:buChar char="•"/>
            </a:pPr>
            <a:r>
              <a:rPr lang="en-GB" sz="800" dirty="0" smtClean="0">
                <a:latin typeface="Calibri" panose="020F0502020204030204" pitchFamily="34" charset="0"/>
              </a:rPr>
              <a:t>Testing</a:t>
            </a:r>
          </a:p>
          <a:p>
            <a:pPr marL="85725" indent="-85725">
              <a:buFont typeface="Arial" panose="020B0604020202020204" pitchFamily="34" charset="0"/>
              <a:buChar char="•"/>
            </a:pPr>
            <a:r>
              <a:rPr lang="en-GB" sz="800" dirty="0" smtClean="0">
                <a:latin typeface="Calibri" panose="020F0502020204030204" pitchFamily="34" charset="0"/>
              </a:rPr>
              <a:t>I.S. Ops engagement</a:t>
            </a:r>
            <a:endParaRPr lang="en-GB" sz="800" dirty="0">
              <a:latin typeface="Calibri" panose="020F0502020204030204" pitchFamily="34" charset="0"/>
            </a:endParaRPr>
          </a:p>
        </p:txBody>
      </p:sp>
      <p:sp>
        <p:nvSpPr>
          <p:cNvPr id="20" name="Rectangle 19"/>
          <p:cNvSpPr/>
          <p:nvPr/>
        </p:nvSpPr>
        <p:spPr>
          <a:xfrm>
            <a:off x="4657344" y="3026100"/>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0</a:t>
            </a:r>
          </a:p>
        </p:txBody>
      </p:sp>
      <p:sp>
        <p:nvSpPr>
          <p:cNvPr id="21" name="Rectangle 20"/>
          <p:cNvSpPr/>
          <p:nvPr/>
        </p:nvSpPr>
        <p:spPr>
          <a:xfrm>
            <a:off x="4660776" y="3267203"/>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smtClean="0">
                <a:ln>
                  <a:noFill/>
                </a:ln>
                <a:effectLst/>
                <a:uLnTx/>
                <a:uFillTx/>
                <a:latin typeface="Calibri" panose="020F0502020204030204"/>
                <a:ea typeface="+mn-ea"/>
                <a:cs typeface="+mn-cs"/>
              </a:rPr>
              <a:t>0</a:t>
            </a:r>
          </a:p>
        </p:txBody>
      </p:sp>
      <p:sp>
        <p:nvSpPr>
          <p:cNvPr id="22" name="Rectangle 21"/>
          <p:cNvSpPr/>
          <p:nvPr/>
        </p:nvSpPr>
        <p:spPr>
          <a:xfrm>
            <a:off x="4660776" y="3543095"/>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3</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23" name="Rectangle 22"/>
          <p:cNvSpPr/>
          <p:nvPr/>
        </p:nvSpPr>
        <p:spPr>
          <a:xfrm>
            <a:off x="4662492" y="3794249"/>
            <a:ext cx="130680" cy="121714"/>
          </a:xfrm>
          <a:prstGeom prst="rect">
            <a:avLst/>
          </a:prstGeom>
          <a:noFill/>
          <a:ln w="12700" cap="flat" cmpd="sng" algn="ctr">
            <a:solidFill>
              <a:srgbClr val="6A2152"/>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lang="en-GB" sz="800" kern="0" dirty="0">
                <a:latin typeface="Calibri" panose="020F0502020204030204"/>
              </a:rPr>
              <a:t>5</a:t>
            </a:r>
            <a:endParaRPr kumimoji="0" lang="en-GB" sz="800" b="0" i="0" u="none" strike="noStrike" kern="0" cap="none" spc="0" normalizeH="0" baseline="0" noProof="0" dirty="0" smtClean="0">
              <a:ln>
                <a:noFill/>
              </a:ln>
              <a:effectLst/>
              <a:uLnTx/>
              <a:uFillTx/>
              <a:latin typeface="Calibri" panose="020F0502020204030204"/>
              <a:ea typeface="+mn-ea"/>
              <a:cs typeface="+mn-cs"/>
            </a:endParaRPr>
          </a:p>
        </p:txBody>
      </p:sp>
      <p:sp>
        <p:nvSpPr>
          <p:cNvPr id="24" name="TextBox 23"/>
          <p:cNvSpPr txBox="1"/>
          <p:nvPr/>
        </p:nvSpPr>
        <p:spPr>
          <a:xfrm>
            <a:off x="4139953" y="2810100"/>
            <a:ext cx="504055" cy="184666"/>
          </a:xfrm>
          <a:prstGeom prst="rect">
            <a:avLst/>
          </a:prstGeom>
          <a:noFill/>
        </p:spPr>
        <p:txBody>
          <a:bodyPr wrap="square" rtlCol="0">
            <a:spAutoFit/>
          </a:bodyPr>
          <a:lstStyle/>
          <a:p>
            <a:r>
              <a:rPr lang="en-GB" sz="600" b="1" dirty="0" smtClean="0"/>
              <a:t>Baseline</a:t>
            </a:r>
            <a:endParaRPr lang="en-GB" sz="600" b="1" dirty="0"/>
          </a:p>
        </p:txBody>
      </p:sp>
      <p:sp>
        <p:nvSpPr>
          <p:cNvPr id="25" name="TextBox 24"/>
          <p:cNvSpPr txBox="1"/>
          <p:nvPr/>
        </p:nvSpPr>
        <p:spPr>
          <a:xfrm>
            <a:off x="4499992" y="2803663"/>
            <a:ext cx="428617" cy="184666"/>
          </a:xfrm>
          <a:prstGeom prst="rect">
            <a:avLst/>
          </a:prstGeom>
          <a:noFill/>
        </p:spPr>
        <p:txBody>
          <a:bodyPr wrap="square" rtlCol="0">
            <a:spAutoFit/>
          </a:bodyPr>
          <a:lstStyle/>
          <a:p>
            <a:r>
              <a:rPr lang="en-GB" sz="600" b="1" dirty="0" smtClean="0"/>
              <a:t>Latest</a:t>
            </a:r>
            <a:endParaRPr lang="en-GB" sz="600" b="1" dirty="0"/>
          </a:p>
        </p:txBody>
      </p:sp>
    </p:spTree>
    <p:extLst>
      <p:ext uri="{BB962C8B-B14F-4D97-AF65-F5344CB8AC3E}">
        <p14:creationId xmlns:p14="http://schemas.microsoft.com/office/powerpoint/2010/main" val="3249835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28600" y="843557"/>
            <a:ext cx="8686800" cy="345638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801207">
              <a:buFont typeface="Arial" panose="020B0604020202020204" pitchFamily="34" charset="0"/>
              <a:buNone/>
            </a:pPr>
            <a:r>
              <a:rPr lang="de-DE" sz="1400" dirty="0" smtClean="0"/>
              <a:t>Categorisation of delivery risk is as follows:</a:t>
            </a:r>
          </a:p>
          <a:p>
            <a:pPr marL="171450" indent="-171450">
              <a:spcBef>
                <a:spcPts val="300"/>
              </a:spcBef>
            </a:pPr>
            <a:r>
              <a:rPr lang="en-GB" sz="1400" b="1" dirty="0" smtClean="0"/>
              <a:t>Red </a:t>
            </a:r>
            <a:r>
              <a:rPr lang="en-GB" sz="1400" dirty="0" smtClean="0"/>
              <a:t>:  indicates issues that could entail significant risk to the success of the Programme. Remedial action fundamental to successful outcome of programme, should be implemented as soon as possible;</a:t>
            </a:r>
          </a:p>
          <a:p>
            <a:pPr marL="171450" indent="-171450"/>
            <a:r>
              <a:rPr lang="en-GB" sz="1400" b="1" dirty="0" smtClean="0"/>
              <a:t>Amber </a:t>
            </a:r>
            <a:r>
              <a:rPr lang="en-GB" sz="1400" dirty="0" smtClean="0"/>
              <a:t>: indicates issues that could entail significant risk to the success of the Programme. Remedial action important to programme outcomes, should be implemented as soon as practical; </a:t>
            </a:r>
          </a:p>
          <a:p>
            <a:pPr marL="171450" indent="-171450"/>
            <a:r>
              <a:rPr lang="en-GB" sz="1400" b="1" dirty="0" smtClean="0"/>
              <a:t>Yellow </a:t>
            </a:r>
            <a:r>
              <a:rPr lang="en-GB" sz="1400" dirty="0" smtClean="0"/>
              <a:t>: indicates issues within could entail risk to the success of the Programme, but this risk is low Remedial action a good to have for the programme, implementation advised; </a:t>
            </a:r>
          </a:p>
          <a:p>
            <a:pPr marL="171450" indent="-171450"/>
            <a:r>
              <a:rPr lang="en-GB" sz="1400" b="1" dirty="0" smtClean="0"/>
              <a:t>Green </a:t>
            </a:r>
            <a:r>
              <a:rPr lang="en-GB" sz="1400" dirty="0" smtClean="0"/>
              <a:t>: indicates very minor to no issues, entailing minimal risk to the success of the Programme. Improvement would reduce risk, but the weakness is unlikely to undermine the success of the programme </a:t>
            </a:r>
          </a:p>
          <a:p>
            <a:pPr marL="0" indent="0">
              <a:buFont typeface="Wingdings" pitchFamily="2" charset="2"/>
              <a:buNone/>
            </a:pPr>
            <a:endParaRPr lang="en-GB" sz="1800" dirty="0" smtClean="0"/>
          </a:p>
        </p:txBody>
      </p:sp>
      <p:sp>
        <p:nvSpPr>
          <p:cNvPr id="8" name="Title 1"/>
          <p:cNvSpPr>
            <a:spLocks noGrp="1"/>
          </p:cNvSpPr>
          <p:nvPr>
            <p:ph type="title"/>
          </p:nvPr>
        </p:nvSpPr>
        <p:spPr/>
        <p:txBody>
          <a:bodyPr/>
          <a:lstStyle/>
          <a:p>
            <a:r>
              <a:rPr lang="en-GB" dirty="0" smtClean="0"/>
              <a:t>Change Assurance reporting RAYG definitions</a:t>
            </a:r>
          </a:p>
        </p:txBody>
      </p:sp>
    </p:spTree>
    <p:extLst>
      <p:ext uri="{BB962C8B-B14F-4D97-AF65-F5344CB8AC3E}">
        <p14:creationId xmlns:p14="http://schemas.microsoft.com/office/powerpoint/2010/main" val="300630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69496010"/>
              </p:ext>
            </p:extLst>
          </p:nvPr>
        </p:nvGraphicFramePr>
        <p:xfrm>
          <a:off x="1043608" y="1203598"/>
          <a:ext cx="6984776" cy="3261842"/>
        </p:xfrm>
        <a:graphic>
          <a:graphicData uri="http://schemas.openxmlformats.org/drawingml/2006/table">
            <a:tbl>
              <a:tblPr firstRow="1" firstCol="1" bandRow="1">
                <a:tableStyleId>{5C22544A-7EE6-4342-B048-85BDC9FD1C3A}</a:tableStyleId>
              </a:tblPr>
              <a:tblGrid>
                <a:gridCol w="1753167"/>
                <a:gridCol w="5231609"/>
              </a:tblGrid>
              <a:tr h="212039">
                <a:tc>
                  <a:txBody>
                    <a:bodyPr/>
                    <a:lstStyle/>
                    <a:p>
                      <a:pPr algn="ctr">
                        <a:lnSpc>
                          <a:spcPct val="107000"/>
                        </a:lnSpc>
                        <a:spcAft>
                          <a:spcPts val="0"/>
                        </a:spcAft>
                      </a:pPr>
                      <a:r>
                        <a:rPr lang="en-GB" sz="1200" dirty="0">
                          <a:effectLst/>
                        </a:rPr>
                        <a:t>Category</a:t>
                      </a:r>
                      <a:endParaRPr lang="en-GB" sz="12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200" dirty="0">
                          <a:effectLst/>
                        </a:rPr>
                        <a:t>Description</a:t>
                      </a:r>
                      <a:endParaRPr lang="en-GB" sz="1200" dirty="0">
                        <a:effectLst/>
                        <a:latin typeface="Calibri"/>
                        <a:ea typeface="Calibri"/>
                        <a:cs typeface="Times New Roman"/>
                      </a:endParaRPr>
                    </a:p>
                  </a:txBody>
                  <a:tcPr marL="68580" marR="68580" marT="0" marB="0"/>
                </a:tc>
              </a:tr>
              <a:tr h="782765">
                <a:tc>
                  <a:txBody>
                    <a:bodyPr/>
                    <a:lstStyle/>
                    <a:p>
                      <a:pPr algn="ctr">
                        <a:lnSpc>
                          <a:spcPct val="107000"/>
                        </a:lnSpc>
                        <a:spcAft>
                          <a:spcPts val="0"/>
                        </a:spcAft>
                      </a:pPr>
                      <a:r>
                        <a:rPr lang="en-GB" sz="1200" dirty="0">
                          <a:effectLst/>
                        </a:rPr>
                        <a:t>CA1</a:t>
                      </a:r>
                      <a:endParaRPr lang="en-GB" sz="12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High risk of impacting successful delivery and achieving outcomes – finding needs to be addressed in order for project to succeed</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tr>
              <a:tr h="848156">
                <a:tc>
                  <a:txBody>
                    <a:bodyPr/>
                    <a:lstStyle/>
                    <a:p>
                      <a:pPr algn="ctr">
                        <a:lnSpc>
                          <a:spcPct val="107000"/>
                        </a:lnSpc>
                        <a:spcAft>
                          <a:spcPts val="0"/>
                        </a:spcAft>
                      </a:pPr>
                      <a:r>
                        <a:rPr lang="en-GB" sz="1200" dirty="0">
                          <a:effectLst/>
                        </a:rPr>
                        <a:t>CA2</a:t>
                      </a:r>
                      <a:endParaRPr lang="en-GB" sz="12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Moderate risk of impacting successful delivery and achieving of outcomes – finding needs to be addressed in order to protect time, cost and quality</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tr>
              <a:tr h="636117">
                <a:tc>
                  <a:txBody>
                    <a:bodyPr/>
                    <a:lstStyle/>
                    <a:p>
                      <a:pPr algn="ctr">
                        <a:lnSpc>
                          <a:spcPct val="107000"/>
                        </a:lnSpc>
                        <a:spcAft>
                          <a:spcPts val="0"/>
                        </a:spcAft>
                      </a:pPr>
                      <a:r>
                        <a:rPr lang="en-GB" sz="1200" dirty="0">
                          <a:effectLst/>
                        </a:rPr>
                        <a:t>CA3</a:t>
                      </a:r>
                      <a:endParaRPr lang="en-GB" sz="12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Low risk of impacting successful delivery and outcomes – consider fixing in project and apply to future projects </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tr>
              <a:tr h="782765">
                <a:tc>
                  <a:txBody>
                    <a:bodyPr/>
                    <a:lstStyle/>
                    <a:p>
                      <a:pPr algn="ctr">
                        <a:lnSpc>
                          <a:spcPct val="107000"/>
                        </a:lnSpc>
                        <a:spcAft>
                          <a:spcPts val="0"/>
                        </a:spcAft>
                      </a:pPr>
                      <a:r>
                        <a:rPr lang="en-GB" sz="1200" dirty="0">
                          <a:effectLst/>
                        </a:rPr>
                        <a:t>CA4</a:t>
                      </a:r>
                      <a:endParaRPr lang="en-GB" sz="12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Minor impact to achieving delivery or outcomes – build in as a lessons learnt for efficient and effective delivery for future projects</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tr>
            </a:tbl>
          </a:graphicData>
        </a:graphic>
      </p:graphicFrame>
      <p:sp>
        <p:nvSpPr>
          <p:cNvPr id="4" name="Title 1"/>
          <p:cNvSpPr>
            <a:spLocks noGrp="1"/>
          </p:cNvSpPr>
          <p:nvPr>
            <p:ph type="title"/>
          </p:nvPr>
        </p:nvSpPr>
        <p:spPr/>
        <p:txBody>
          <a:bodyPr/>
          <a:lstStyle/>
          <a:p>
            <a:r>
              <a:rPr lang="en-GB" dirty="0" smtClean="0"/>
              <a:t>Change Assurance Findings Severity</a:t>
            </a:r>
          </a:p>
        </p:txBody>
      </p:sp>
    </p:spTree>
    <p:extLst>
      <p:ext uri="{BB962C8B-B14F-4D97-AF65-F5344CB8AC3E}">
        <p14:creationId xmlns:p14="http://schemas.microsoft.com/office/powerpoint/2010/main" val="945115084"/>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schemas.openxmlformats.org/package/2006/metadata/core-properties"/>
    <ds:schemaRef ds:uri="http://purl.org/dc/dcmitype/"/>
    <ds:schemaRef ds:uri="http://purl.org/dc/terms/"/>
    <ds:schemaRef ds:uri="http://schemas.microsoft.com/office/2006/documentManagement/types"/>
    <ds:schemaRef ds:uri="http://schemas.microsoft.com/office/2006/metadata/properties"/>
    <ds:schemaRef ds:uri="http://www.w3.org/XML/1998/namespace"/>
    <ds:schemaRef ds:uri="http://purl.org/dc/elements/1.1/"/>
    <ds:schemaRef ds:uri="http://schemas.microsoft.com/office/infopath/2007/PartnerControl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924</TotalTime>
  <Words>584</Words>
  <Application>Microsoft Office PowerPoint</Application>
  <PresentationFormat>On-screen Show (16:9)</PresentationFormat>
  <Paragraphs>76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Change Assurance Findings for UK Link Release 3 Health-check 2</vt:lpstr>
      <vt:lpstr>UK Link – R3 Health-check 2 Summary</vt:lpstr>
      <vt:lpstr>Change Assurance reporting RAYG definitions</vt:lpstr>
      <vt:lpstr>Change Assurance Findings Severity</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jane.rocky</cp:lastModifiedBy>
  <cp:revision>71</cp:revision>
  <dcterms:created xsi:type="dcterms:W3CDTF">2018-09-02T17:12:15Z</dcterms:created>
  <dcterms:modified xsi:type="dcterms:W3CDTF">2018-12-04T13:47:50Z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44971453</vt:i4>
  </property>
  <property fmtid="{D5CDD505-2E9C-101B-9397-08002B2CF9AE}" pid="3" name="_NewReviewCycle">
    <vt:lpwstr/>
  </property>
  <property fmtid="{D5CDD505-2E9C-101B-9397-08002B2CF9AE}" pid="4" name="_EmailSubject">
    <vt:lpwstr>Slides for DSC CHMC</vt:lpwstr>
  </property>
  <property fmtid="{D5CDD505-2E9C-101B-9397-08002B2CF9AE}" pid="5" name="_AuthorEmail">
    <vt:lpwstr>jane.rocky@xoserve.com</vt:lpwstr>
  </property>
  <property fmtid="{D5CDD505-2E9C-101B-9397-08002B2CF9AE}" pid="6" name="_AuthorEmailDisplayName">
    <vt:lpwstr>Rocky, jane</vt:lpwstr>
  </property>
  <property fmtid="{D5CDD505-2E9C-101B-9397-08002B2CF9AE}" pid="7" name="_PreviousAdHocReviewCycleID">
    <vt:i4>1696637420</vt:i4>
  </property>
  <property fmtid="{D5CDD505-2E9C-101B-9397-08002B2CF9AE}" pid="8" name="ContentTypeId">
    <vt:lpwstr>0x0101006E927B77B7F39148B9CB17AE711C8D35</vt:lpwstr>
  </property>
</Properties>
</file>