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charts/chart7.xml" ContentType="application/vnd.openxmlformats-officedocument.drawingml.chart+xml"/>
  <Override PartName="/ppt/theme/themeOverride7.xml" ContentType="application/vnd.openxmlformats-officedocument.themeOverride+xml"/>
  <Override PartName="/ppt/charts/chart8.xml" ContentType="application/vnd.openxmlformats-officedocument.drawingml.chart+xml"/>
  <Override PartName="/ppt/theme/themeOverride8.xml" ContentType="application/vnd.openxmlformats-officedocument.themeOverride+xml"/>
  <Override PartName="/ppt/charts/chart9.xml" ContentType="application/vnd.openxmlformats-officedocument.drawingml.chart+xml"/>
  <Override PartName="/ppt/theme/themeOverride9.xml" ContentType="application/vnd.openxmlformats-officedocument.themeOverride+xml"/>
  <Override PartName="/ppt/charts/chart10.xml" ContentType="application/vnd.openxmlformats-officedocument.drawingml.chart+xml"/>
  <Override PartName="/ppt/theme/themeOverride10.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88" r:id="rId5"/>
    <p:sldId id="290" r:id="rId6"/>
    <p:sldId id="294" r:id="rId7"/>
    <p:sldId id="293" r:id="rId8"/>
    <p:sldId id="289" r:id="rId9"/>
    <p:sldId id="291" r:id="rId10"/>
    <p:sldId id="292"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074" y="-28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10.xlsx"/><Relationship Id="rId1" Type="http://schemas.openxmlformats.org/officeDocument/2006/relationships/themeOverride" Target="../theme/themeOverride10.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9.xlsx"/><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[Xoserve KVI - Change Management Survey Collated.xlsx]Question 1 Pivot!PivotTable6</c:name>
    <c:fmtId val="-1"/>
  </c:pivotSource>
  <c:chart>
    <c:autoTitleDeleted val="1"/>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dLbl>
          <c:idx val="0"/>
          <c:spPr/>
          <c:txPr>
            <a:bodyPr/>
            <a:lstStyle/>
            <a:p>
              <a:pPr>
                <a:defRPr/>
              </a:pPr>
              <a:endParaRPr lang="en-US"/>
            </a:p>
          </c:txPr>
          <c:showLegendKey val="0"/>
          <c:showVal val="0"/>
          <c:showCatName val="1"/>
          <c:showSerName val="0"/>
          <c:showPercent val="1"/>
          <c:showBubbleSize val="0"/>
        </c:dLbl>
      </c:pivotFmt>
      <c:pivotFmt>
        <c:idx val="5"/>
        <c:spPr>
          <a:solidFill>
            <a:schemeClr val="accent1"/>
          </a:solidFill>
        </c:spPr>
      </c:pivotFmt>
      <c:pivotFmt>
        <c:idx val="6"/>
        <c:spPr>
          <a:solidFill>
            <a:schemeClr val="accent6"/>
          </a:solidFill>
        </c:spPr>
      </c:pivotFmt>
      <c:pivotFmt>
        <c:idx val="7"/>
        <c:spPr>
          <a:solidFill>
            <a:schemeClr val="accent4"/>
          </a:solidFill>
        </c:spPr>
      </c:pivotFmt>
      <c:pivotFmt>
        <c:idx val="8"/>
        <c:spPr>
          <a:solidFill>
            <a:schemeClr val="accent2"/>
          </a:solidFill>
        </c:spPr>
      </c:pivotFmt>
      <c:pivotFmt>
        <c:idx val="9"/>
        <c:marker>
          <c:symbol val="none"/>
        </c:marker>
        <c:dLbl>
          <c:idx val="0"/>
          <c:spPr/>
          <c:txPr>
            <a:bodyPr/>
            <a:lstStyle/>
            <a:p>
              <a:pPr>
                <a:defRPr/>
              </a:pPr>
              <a:endParaRPr lang="en-US"/>
            </a:p>
          </c:txPr>
          <c:showLegendKey val="0"/>
          <c:showVal val="0"/>
          <c:showCatName val="1"/>
          <c:showSerName val="0"/>
          <c:showPercent val="1"/>
          <c:showBubbleSize val="0"/>
        </c:dLbl>
      </c:pivotFmt>
      <c:pivotFmt>
        <c:idx val="10"/>
        <c:spPr>
          <a:solidFill>
            <a:schemeClr val="accent4"/>
          </a:solidFill>
        </c:spPr>
      </c:pivotFmt>
      <c:pivotFmt>
        <c:idx val="11"/>
        <c:spPr>
          <a:solidFill>
            <a:schemeClr val="accent6"/>
          </a:solidFill>
        </c:spPr>
      </c:pivotFmt>
      <c:pivotFmt>
        <c:idx val="12"/>
        <c:marker>
          <c:symbol val="none"/>
        </c:marker>
        <c:dLbl>
          <c:idx val="0"/>
          <c:spPr/>
          <c:txPr>
            <a:bodyPr/>
            <a:lstStyle/>
            <a:p>
              <a:pPr>
                <a:defRPr/>
              </a:pPr>
              <a:endParaRPr lang="en-US"/>
            </a:p>
          </c:txPr>
          <c:showLegendKey val="0"/>
          <c:showVal val="0"/>
          <c:showCatName val="1"/>
          <c:showSerName val="0"/>
          <c:showPercent val="1"/>
          <c:showBubbleSize val="0"/>
        </c:dLbl>
      </c:pivotFmt>
      <c:pivotFmt>
        <c:idx val="13"/>
        <c:spPr>
          <a:solidFill>
            <a:schemeClr val="accent4"/>
          </a:solidFill>
        </c:spPr>
      </c:pivotFmt>
      <c:pivotFmt>
        <c:idx val="14"/>
        <c:spPr>
          <a:solidFill>
            <a:schemeClr val="accent6"/>
          </a:solidFill>
        </c:spPr>
      </c:pivotFmt>
    </c:pivotFmts>
    <c:plotArea>
      <c:layout/>
      <c:pieChart>
        <c:varyColors val="1"/>
        <c:ser>
          <c:idx val="0"/>
          <c:order val="0"/>
          <c:tx>
            <c:strRef>
              <c:f>'Question 1 Pivot'!$B$4</c:f>
              <c:strCache>
                <c:ptCount val="1"/>
                <c:pt idx="0">
                  <c:v>Total</c:v>
                </c:pt>
              </c:strCache>
            </c:strRef>
          </c:tx>
          <c:dPt>
            <c:idx val="0"/>
            <c:bubble3D val="0"/>
            <c:spPr>
              <a:solidFill>
                <a:schemeClr val="accent4"/>
              </a:solidFill>
            </c:spPr>
          </c:dPt>
          <c:dPt>
            <c:idx val="1"/>
            <c:bubble3D val="0"/>
            <c:spPr>
              <a:solidFill>
                <a:schemeClr val="accent6"/>
              </a:solidFill>
            </c:spPr>
          </c:dPt>
          <c:cat>
            <c:strRef>
              <c:f>'Question 1 Pivot'!$A$5:$A$7</c:f>
              <c:strCache>
                <c:ptCount val="2"/>
                <c:pt idx="0">
                  <c:v>Rarely</c:v>
                </c:pt>
                <c:pt idx="1">
                  <c:v>Usually</c:v>
                </c:pt>
              </c:strCache>
            </c:strRef>
          </c:cat>
          <c:val>
            <c:numRef>
              <c:f>'Question 1 Pivot'!$B$5:$B$7</c:f>
              <c:numCache>
                <c:formatCode>General</c:formatCode>
                <c:ptCount val="2"/>
                <c:pt idx="0">
                  <c:v>4</c:v>
                </c:pt>
                <c:pt idx="1">
                  <c:v>14</c:v>
                </c:pt>
              </c:numCache>
            </c:numRef>
          </c:val>
        </c:ser>
        <c:dLbls>
          <c:showLegendKey val="0"/>
          <c:showVal val="0"/>
          <c:showCatName val="1"/>
          <c:showSerName val="0"/>
          <c:showPercent val="1"/>
          <c:showBubbleSize val="0"/>
          <c:showLeaderLines val="0"/>
        </c:dLbls>
        <c:firstSliceAng val="0"/>
      </c:pieChart>
    </c:plotArea>
    <c:plotVisOnly val="1"/>
    <c:dispBlanksAs val="gap"/>
    <c:showDLblsOverMax val="0"/>
  </c:chart>
  <c:externalData r:id="rId2">
    <c:autoUpdate val="0"/>
  </c:externalData>
  <c:extLst>
    <c:ext xmlns:c14="http://schemas.microsoft.com/office/drawing/2007/8/2/chart" uri="{781A3756-C4B2-4CAC-9D66-4F8BD8637D16}">
      <c14:pivotOptions>
        <c14:dropZoneFilter val="1"/>
        <c14:dropZoneData val="1"/>
        <c14:dropZoneSeries val="1"/>
        <c14:dropZonesVisible val="1"/>
      </c14:pivotOptions>
    </c:ext>
  </c:extLst>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[Xoserve KVI - Change Management Survey Collated.xlsx]Question 5 pivot!PivotTable10</c:name>
    <c:fmtId val="-1"/>
  </c:pivotSource>
  <c:chart>
    <c:autoTitleDeleted val="1"/>
    <c:pivotFmts>
      <c:pivotFmt>
        <c:idx val="0"/>
        <c:marker>
          <c:symbol val="none"/>
        </c:marker>
      </c:pivotFmt>
      <c:pivotFmt>
        <c:idx val="1"/>
        <c:marker>
          <c:symbol val="none"/>
        </c:marker>
      </c:pivotFmt>
      <c:pivotFmt>
        <c:idx val="2"/>
        <c:marker>
          <c:symbol val="none"/>
        </c:marker>
      </c:pivotFmt>
      <c:pivotFmt>
        <c:idx val="3"/>
        <c:marker>
          <c:symbol val="none"/>
        </c:marker>
        <c:dLbl>
          <c:idx val="0"/>
          <c:spPr/>
          <c:txPr>
            <a:bodyPr/>
            <a:lstStyle/>
            <a:p>
              <a:pPr>
                <a:defRPr/>
              </a:pPr>
              <a:endParaRPr lang="en-US"/>
            </a:p>
          </c:txPr>
          <c:showLegendKey val="0"/>
          <c:showVal val="0"/>
          <c:showCatName val="1"/>
          <c:showSerName val="0"/>
          <c:showPercent val="1"/>
          <c:showBubbleSize val="0"/>
        </c:dLbl>
      </c:pivotFmt>
      <c:pivotFmt>
        <c:idx val="4"/>
        <c:spPr>
          <a:solidFill>
            <a:schemeClr val="accent6"/>
          </a:solidFill>
        </c:spPr>
      </c:pivotFmt>
      <c:pivotFmt>
        <c:idx val="5"/>
        <c:spPr>
          <a:solidFill>
            <a:schemeClr val="accent2"/>
          </a:solidFill>
        </c:spPr>
      </c:pivotFmt>
      <c:pivotFmt>
        <c:idx val="6"/>
        <c:spPr>
          <a:solidFill>
            <a:schemeClr val="accent4"/>
          </a:solidFill>
        </c:spPr>
      </c:pivotFmt>
      <c:pivotFmt>
        <c:idx val="7"/>
        <c:marker>
          <c:symbol val="none"/>
        </c:marker>
        <c:dLbl>
          <c:idx val="0"/>
          <c:spPr/>
          <c:txPr>
            <a:bodyPr/>
            <a:lstStyle/>
            <a:p>
              <a:pPr>
                <a:defRPr/>
              </a:pPr>
              <a:endParaRPr lang="en-US"/>
            </a:p>
          </c:txPr>
          <c:showLegendKey val="0"/>
          <c:showVal val="0"/>
          <c:showCatName val="1"/>
          <c:showSerName val="0"/>
          <c:showPercent val="1"/>
          <c:showBubbleSize val="0"/>
        </c:dLbl>
      </c:pivotFmt>
      <c:pivotFmt>
        <c:idx val="8"/>
        <c:spPr>
          <a:solidFill>
            <a:schemeClr val="accent2"/>
          </a:solidFill>
        </c:spPr>
      </c:pivotFmt>
      <c:pivotFmt>
        <c:idx val="9"/>
        <c:spPr>
          <a:solidFill>
            <a:schemeClr val="accent4"/>
          </a:solidFill>
        </c:spPr>
      </c:pivotFmt>
      <c:pivotFmt>
        <c:idx val="10"/>
        <c:spPr>
          <a:solidFill>
            <a:schemeClr val="accent6"/>
          </a:solidFill>
        </c:spPr>
      </c:pivotFmt>
      <c:pivotFmt>
        <c:idx val="11"/>
        <c:marker>
          <c:symbol val="none"/>
        </c:marker>
        <c:dLbl>
          <c:idx val="0"/>
          <c:spPr/>
          <c:txPr>
            <a:bodyPr/>
            <a:lstStyle/>
            <a:p>
              <a:pPr>
                <a:defRPr/>
              </a:pPr>
              <a:endParaRPr lang="en-US"/>
            </a:p>
          </c:txPr>
          <c:showLegendKey val="0"/>
          <c:showVal val="0"/>
          <c:showCatName val="1"/>
          <c:showSerName val="0"/>
          <c:showPercent val="1"/>
          <c:showBubbleSize val="0"/>
        </c:dLbl>
      </c:pivotFmt>
      <c:pivotFmt>
        <c:idx val="12"/>
        <c:spPr>
          <a:solidFill>
            <a:schemeClr val="accent2"/>
          </a:solidFill>
        </c:spPr>
      </c:pivotFmt>
      <c:pivotFmt>
        <c:idx val="13"/>
        <c:spPr>
          <a:solidFill>
            <a:schemeClr val="accent4"/>
          </a:solidFill>
        </c:spPr>
      </c:pivotFmt>
      <c:pivotFmt>
        <c:idx val="14"/>
        <c:spPr>
          <a:solidFill>
            <a:schemeClr val="accent6"/>
          </a:solidFill>
        </c:spPr>
      </c:pivotFmt>
    </c:pivotFmts>
    <c:plotArea>
      <c:layout/>
      <c:pieChart>
        <c:varyColors val="1"/>
        <c:ser>
          <c:idx val="0"/>
          <c:order val="0"/>
          <c:tx>
            <c:strRef>
              <c:f>'Question 5 pivot'!$B$4</c:f>
              <c:strCache>
                <c:ptCount val="1"/>
                <c:pt idx="0">
                  <c:v>Total</c:v>
                </c:pt>
              </c:strCache>
            </c:strRef>
          </c:tx>
          <c:dPt>
            <c:idx val="0"/>
            <c:bubble3D val="0"/>
            <c:spPr>
              <a:solidFill>
                <a:schemeClr val="accent2"/>
              </a:solidFill>
            </c:spPr>
          </c:dPt>
          <c:dPt>
            <c:idx val="1"/>
            <c:bubble3D val="0"/>
            <c:spPr>
              <a:solidFill>
                <a:schemeClr val="accent4"/>
              </a:solidFill>
            </c:spPr>
          </c:dPt>
          <c:dPt>
            <c:idx val="2"/>
            <c:bubble3D val="0"/>
            <c:spPr>
              <a:solidFill>
                <a:schemeClr val="accent6"/>
              </a:solidFill>
            </c:spPr>
          </c:dPt>
          <c:dLbls>
            <c:txPr>
              <a:bodyPr/>
              <a:lstStyle/>
              <a:p>
                <a:pPr>
                  <a:defRPr/>
                </a:pPr>
                <a:endParaRPr lang="en-US"/>
              </a:p>
            </c:txPr>
            <c:showLegendKey val="0"/>
            <c:showVal val="0"/>
            <c:showCatName val="1"/>
            <c:showSerName val="0"/>
            <c:showPercent val="1"/>
            <c:showBubbleSize val="0"/>
            <c:showLeaderLines val="1"/>
          </c:dLbls>
          <c:cat>
            <c:strRef>
              <c:f>'Question 5 pivot'!$A$5:$A$8</c:f>
              <c:strCache>
                <c:ptCount val="3"/>
                <c:pt idx="0">
                  <c:v>Never</c:v>
                </c:pt>
                <c:pt idx="1">
                  <c:v>Rarely</c:v>
                </c:pt>
                <c:pt idx="2">
                  <c:v>Usually</c:v>
                </c:pt>
              </c:strCache>
            </c:strRef>
          </c:cat>
          <c:val>
            <c:numRef>
              <c:f>'Question 5 pivot'!$B$5:$B$8</c:f>
              <c:numCache>
                <c:formatCode>General</c:formatCode>
                <c:ptCount val="3"/>
                <c:pt idx="0">
                  <c:v>2</c:v>
                </c:pt>
                <c:pt idx="1">
                  <c:v>8</c:v>
                </c:pt>
                <c:pt idx="2">
                  <c:v>8</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2">
    <c:autoUpdate val="0"/>
  </c:externalData>
  <c:extLst>
    <c:ext xmlns:c14="http://schemas.microsoft.com/office/drawing/2007/8/2/chart" uri="{781A3756-C4B2-4CAC-9D66-4F8BD8637D16}">
      <c14:pivotOptions>
        <c14:dropZoneFilter val="1"/>
        <c14:dropZoneData val="1"/>
        <c14:dropZoneSeries val="1"/>
        <c14:dropZonesVisible val="1"/>
      </c14:pivotOptions>
    </c:ext>
  </c:extLst>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[Xoserve KVI - Change Management Survey Collated.xlsx]Question 1 Pivot!PivotTable6</c:name>
    <c:fmtId val="-1"/>
  </c:pivotSource>
  <c:chart>
    <c:autoTitleDeleted val="1"/>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dLbl>
          <c:idx val="0"/>
          <c:spPr/>
          <c:txPr>
            <a:bodyPr/>
            <a:lstStyle/>
            <a:p>
              <a:pPr>
                <a:defRPr/>
              </a:pPr>
              <a:endParaRPr lang="en-US"/>
            </a:p>
          </c:txPr>
          <c:showLegendKey val="0"/>
          <c:showVal val="0"/>
          <c:showCatName val="1"/>
          <c:showSerName val="0"/>
          <c:showPercent val="1"/>
          <c:showBubbleSize val="0"/>
        </c:dLbl>
      </c:pivotFmt>
      <c:pivotFmt>
        <c:idx val="5"/>
        <c:spPr>
          <a:solidFill>
            <a:schemeClr val="accent1"/>
          </a:solidFill>
        </c:spPr>
      </c:pivotFmt>
      <c:pivotFmt>
        <c:idx val="6"/>
        <c:spPr>
          <a:solidFill>
            <a:schemeClr val="accent6"/>
          </a:solidFill>
        </c:spPr>
      </c:pivotFmt>
      <c:pivotFmt>
        <c:idx val="7"/>
        <c:spPr>
          <a:solidFill>
            <a:schemeClr val="accent4"/>
          </a:solidFill>
        </c:spPr>
      </c:pivotFmt>
      <c:pivotFmt>
        <c:idx val="8"/>
        <c:spPr>
          <a:solidFill>
            <a:schemeClr val="accent2"/>
          </a:solidFill>
        </c:spPr>
      </c:pivotFmt>
      <c:pivotFmt>
        <c:idx val="9"/>
        <c:marker>
          <c:symbol val="none"/>
        </c:marker>
        <c:dLbl>
          <c:idx val="0"/>
          <c:spPr/>
          <c:txPr>
            <a:bodyPr/>
            <a:lstStyle/>
            <a:p>
              <a:pPr>
                <a:defRPr/>
              </a:pPr>
              <a:endParaRPr lang="en-US"/>
            </a:p>
          </c:txPr>
          <c:showLegendKey val="0"/>
          <c:showVal val="0"/>
          <c:showCatName val="1"/>
          <c:showSerName val="0"/>
          <c:showPercent val="1"/>
          <c:showBubbleSize val="0"/>
        </c:dLbl>
      </c:pivotFmt>
      <c:pivotFmt>
        <c:idx val="10"/>
        <c:spPr>
          <a:solidFill>
            <a:schemeClr val="accent1"/>
          </a:solidFill>
        </c:spPr>
      </c:pivotFmt>
      <c:pivotFmt>
        <c:idx val="11"/>
        <c:spPr>
          <a:solidFill>
            <a:schemeClr val="accent2"/>
          </a:solidFill>
        </c:spPr>
      </c:pivotFmt>
      <c:pivotFmt>
        <c:idx val="12"/>
        <c:spPr>
          <a:solidFill>
            <a:schemeClr val="accent4"/>
          </a:solidFill>
        </c:spPr>
      </c:pivotFmt>
      <c:pivotFmt>
        <c:idx val="13"/>
        <c:spPr>
          <a:solidFill>
            <a:schemeClr val="accent6"/>
          </a:solidFill>
        </c:spPr>
      </c:pivotFmt>
      <c:pivotFmt>
        <c:idx val="14"/>
        <c:marker>
          <c:symbol val="none"/>
        </c:marker>
        <c:dLbl>
          <c:idx val="0"/>
          <c:spPr/>
          <c:txPr>
            <a:bodyPr/>
            <a:lstStyle/>
            <a:p>
              <a:pPr>
                <a:defRPr/>
              </a:pPr>
              <a:endParaRPr lang="en-US"/>
            </a:p>
          </c:txPr>
          <c:showLegendKey val="0"/>
          <c:showVal val="0"/>
          <c:showCatName val="1"/>
          <c:showSerName val="0"/>
          <c:showPercent val="1"/>
          <c:showBubbleSize val="0"/>
        </c:dLbl>
      </c:pivotFmt>
      <c:pivotFmt>
        <c:idx val="15"/>
        <c:spPr>
          <a:solidFill>
            <a:schemeClr val="accent1"/>
          </a:solidFill>
        </c:spPr>
      </c:pivotFmt>
      <c:pivotFmt>
        <c:idx val="16"/>
        <c:spPr>
          <a:solidFill>
            <a:schemeClr val="accent2"/>
          </a:solidFill>
        </c:spPr>
      </c:pivotFmt>
      <c:pivotFmt>
        <c:idx val="17"/>
        <c:spPr>
          <a:solidFill>
            <a:schemeClr val="accent4"/>
          </a:solidFill>
        </c:spPr>
      </c:pivotFmt>
      <c:pivotFmt>
        <c:idx val="18"/>
        <c:spPr>
          <a:solidFill>
            <a:schemeClr val="accent6"/>
          </a:solidFill>
        </c:spPr>
      </c:pivotFmt>
    </c:pivotFmts>
    <c:plotArea>
      <c:layout/>
      <c:pieChart>
        <c:varyColors val="1"/>
        <c:ser>
          <c:idx val="0"/>
          <c:order val="0"/>
          <c:tx>
            <c:strRef>
              <c:f>'Question 1 Pivot'!$B$4</c:f>
              <c:strCache>
                <c:ptCount val="1"/>
                <c:pt idx="0">
                  <c:v>Total</c:v>
                </c:pt>
              </c:strCache>
            </c:strRef>
          </c:tx>
          <c:dPt>
            <c:idx val="0"/>
            <c:bubble3D val="0"/>
            <c:spPr>
              <a:solidFill>
                <a:schemeClr val="accent1"/>
              </a:solidFill>
            </c:spPr>
          </c:dPt>
          <c:dPt>
            <c:idx val="1"/>
            <c:bubble3D val="0"/>
            <c:spPr>
              <a:solidFill>
                <a:schemeClr val="accent2"/>
              </a:solidFill>
            </c:spPr>
          </c:dPt>
          <c:dPt>
            <c:idx val="2"/>
            <c:bubble3D val="0"/>
            <c:spPr>
              <a:solidFill>
                <a:schemeClr val="accent4"/>
              </a:solidFill>
            </c:spPr>
          </c:dPt>
          <c:dPt>
            <c:idx val="3"/>
            <c:bubble3D val="0"/>
            <c:spPr>
              <a:solidFill>
                <a:schemeClr val="accent6"/>
              </a:solidFill>
            </c:spPr>
          </c:dPt>
          <c:cat>
            <c:strRef>
              <c:f>'Question 1 Pivot'!$A$5:$A$9</c:f>
              <c:strCache>
                <c:ptCount val="4"/>
                <c:pt idx="0">
                  <c:v>Always</c:v>
                </c:pt>
                <c:pt idx="1">
                  <c:v>Never</c:v>
                </c:pt>
                <c:pt idx="2">
                  <c:v>Rarely</c:v>
                </c:pt>
                <c:pt idx="3">
                  <c:v>Usually</c:v>
                </c:pt>
              </c:strCache>
            </c:strRef>
          </c:cat>
          <c:val>
            <c:numRef>
              <c:f>'Question 1 Pivot'!$B$5:$B$9</c:f>
              <c:numCache>
                <c:formatCode>General</c:formatCode>
                <c:ptCount val="4"/>
                <c:pt idx="0">
                  <c:v>1</c:v>
                </c:pt>
                <c:pt idx="1">
                  <c:v>1</c:v>
                </c:pt>
                <c:pt idx="2">
                  <c:v>1</c:v>
                </c:pt>
                <c:pt idx="3">
                  <c:v>6</c:v>
                </c:pt>
              </c:numCache>
            </c:numRef>
          </c:val>
        </c:ser>
        <c:dLbls>
          <c:showLegendKey val="0"/>
          <c:showVal val="0"/>
          <c:showCatName val="1"/>
          <c:showSerName val="0"/>
          <c:showPercent val="1"/>
          <c:showBubbleSize val="0"/>
          <c:showLeaderLines val="0"/>
        </c:dLbls>
        <c:firstSliceAng val="0"/>
      </c:pieChart>
    </c:plotArea>
    <c:plotVisOnly val="1"/>
    <c:dispBlanksAs val="gap"/>
    <c:showDLblsOverMax val="0"/>
  </c:chart>
  <c:externalData r:id="rId2">
    <c:autoUpdate val="0"/>
  </c:externalData>
  <c:extLst>
    <c:ext xmlns:c14="http://schemas.microsoft.com/office/drawing/2007/8/2/chart" uri="{781A3756-C4B2-4CAC-9D66-4F8BD8637D16}">
      <c14:pivotOptions>
        <c14:dropZoneFilter val="1"/>
        <c14:dropZoneData val="1"/>
        <c14:dropZoneSeries val="1"/>
        <c14:dropZonesVisible val="1"/>
      </c14:pivotOptions>
    </c:ext>
  </c:extLst>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[Xoserve KVI - Change Management Survey Collated.xlsx]Question 2 Pivot!PivotTable7</c:name>
    <c:fmtId val="-1"/>
  </c:pivotSource>
  <c:chart>
    <c:autoTitleDeleted val="1"/>
    <c:pivotFmts>
      <c:pivotFmt>
        <c:idx val="0"/>
        <c:marker>
          <c:symbol val="none"/>
        </c:marker>
      </c:pivotFmt>
      <c:pivotFmt>
        <c:idx val="1"/>
        <c:marker>
          <c:symbol val="none"/>
        </c:marker>
      </c:pivotFmt>
      <c:pivotFmt>
        <c:idx val="2"/>
        <c:marker>
          <c:symbol val="none"/>
        </c:marker>
        <c:dLbl>
          <c:idx val="0"/>
          <c:spPr/>
          <c:txPr>
            <a:bodyPr/>
            <a:lstStyle/>
            <a:p>
              <a:pPr>
                <a:defRPr/>
              </a:pPr>
              <a:endParaRPr lang="en-US"/>
            </a:p>
          </c:txPr>
          <c:showLegendKey val="0"/>
          <c:showVal val="0"/>
          <c:showCatName val="1"/>
          <c:showSerName val="0"/>
          <c:showPercent val="1"/>
          <c:showBubbleSize val="0"/>
        </c:dLbl>
      </c:pivotFmt>
      <c:pivotFmt>
        <c:idx val="3"/>
        <c:spPr>
          <a:solidFill>
            <a:schemeClr val="accent6"/>
          </a:solidFill>
        </c:spPr>
      </c:pivotFmt>
      <c:pivotFmt>
        <c:idx val="4"/>
        <c:marker>
          <c:symbol val="none"/>
        </c:marker>
        <c:dLbl>
          <c:idx val="0"/>
          <c:spPr/>
          <c:txPr>
            <a:bodyPr/>
            <a:lstStyle/>
            <a:p>
              <a:pPr>
                <a:defRPr/>
              </a:pPr>
              <a:endParaRPr lang="en-US"/>
            </a:p>
          </c:txPr>
          <c:showLegendKey val="0"/>
          <c:showVal val="0"/>
          <c:showCatName val="1"/>
          <c:showSerName val="0"/>
          <c:showPercent val="1"/>
          <c:showBubbleSize val="0"/>
        </c:dLbl>
      </c:pivotFmt>
      <c:pivotFmt>
        <c:idx val="5"/>
        <c:spPr>
          <a:solidFill>
            <a:schemeClr val="accent6"/>
          </a:solidFill>
        </c:spPr>
      </c:pivotFmt>
      <c:pivotFmt>
        <c:idx val="6"/>
        <c:marker>
          <c:symbol val="none"/>
        </c:marker>
        <c:dLbl>
          <c:idx val="0"/>
          <c:spPr/>
          <c:txPr>
            <a:bodyPr/>
            <a:lstStyle/>
            <a:p>
              <a:pPr>
                <a:defRPr/>
              </a:pPr>
              <a:endParaRPr lang="en-US"/>
            </a:p>
          </c:txPr>
          <c:showLegendKey val="0"/>
          <c:showVal val="0"/>
          <c:showCatName val="1"/>
          <c:showSerName val="0"/>
          <c:showPercent val="1"/>
          <c:showBubbleSize val="0"/>
        </c:dLbl>
      </c:pivotFmt>
      <c:pivotFmt>
        <c:idx val="7"/>
        <c:spPr>
          <a:solidFill>
            <a:schemeClr val="accent6"/>
          </a:solidFill>
        </c:spPr>
      </c:pivotFmt>
    </c:pivotFmts>
    <c:plotArea>
      <c:layout/>
      <c:pieChart>
        <c:varyColors val="1"/>
        <c:ser>
          <c:idx val="0"/>
          <c:order val="0"/>
          <c:tx>
            <c:strRef>
              <c:f>'Question 2 Pivot'!$B$4</c:f>
              <c:strCache>
                <c:ptCount val="1"/>
                <c:pt idx="0">
                  <c:v>Total</c:v>
                </c:pt>
              </c:strCache>
            </c:strRef>
          </c:tx>
          <c:dPt>
            <c:idx val="0"/>
            <c:bubble3D val="0"/>
            <c:spPr>
              <a:solidFill>
                <a:schemeClr val="accent6"/>
              </a:solidFill>
            </c:spPr>
          </c:dPt>
          <c:dLbls>
            <c:txPr>
              <a:bodyPr/>
              <a:lstStyle/>
              <a:p>
                <a:pPr>
                  <a:defRPr/>
                </a:pPr>
                <a:endParaRPr lang="en-US"/>
              </a:p>
            </c:txPr>
            <c:showLegendKey val="0"/>
            <c:showVal val="0"/>
            <c:showCatName val="1"/>
            <c:showSerName val="0"/>
            <c:showPercent val="1"/>
            <c:showBubbleSize val="0"/>
            <c:showLeaderLines val="1"/>
          </c:dLbls>
          <c:cat>
            <c:strRef>
              <c:f>'Question 2 Pivot'!$A$5:$A$6</c:f>
              <c:strCache>
                <c:ptCount val="1"/>
                <c:pt idx="0">
                  <c:v>Usually</c:v>
                </c:pt>
              </c:strCache>
            </c:strRef>
          </c:cat>
          <c:val>
            <c:numRef>
              <c:f>'Question 2 Pivot'!$B$5:$B$6</c:f>
              <c:numCache>
                <c:formatCode>General</c:formatCode>
                <c:ptCount val="1"/>
                <c:pt idx="0">
                  <c:v>9</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2">
    <c:autoUpdate val="0"/>
  </c:externalData>
  <c:extLst>
    <c:ext xmlns:c14="http://schemas.microsoft.com/office/drawing/2007/8/2/chart" uri="{781A3756-C4B2-4CAC-9D66-4F8BD8637D16}">
      <c14:pivotOptions>
        <c14:dropZoneFilter val="1"/>
        <c14:dropZoneData val="1"/>
        <c14:dropZoneSeries val="1"/>
        <c14:dropZonesVisible val="1"/>
      </c14:pivotOptions>
    </c:ext>
  </c:extLst>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[Xoserve KVI - Change Management Survey Collated.xlsx]Question 3 Pivot!PivotTable8</c:name>
    <c:fmtId val="-1"/>
  </c:pivotSource>
  <c:chart>
    <c:autoTitleDeleted val="1"/>
    <c:pivotFmts>
      <c:pivotFmt>
        <c:idx val="0"/>
        <c:marker>
          <c:symbol val="none"/>
        </c:marker>
        <c:dLbl>
          <c:idx val="0"/>
          <c:spPr/>
          <c:txPr>
            <a:bodyPr/>
            <a:lstStyle/>
            <a:p>
              <a:pPr>
                <a:defRPr/>
              </a:pPr>
              <a:endParaRPr lang="en-US"/>
            </a:p>
          </c:txPr>
          <c:showLegendKey val="0"/>
          <c:showVal val="0"/>
          <c:showCatName val="1"/>
          <c:showSerName val="0"/>
          <c:showPercent val="1"/>
          <c:showBubbleSize val="0"/>
        </c:dLbl>
      </c:pivotFmt>
      <c:pivotFmt>
        <c:idx val="1"/>
        <c:marker>
          <c:symbol val="none"/>
        </c:marker>
        <c:dLbl>
          <c:idx val="0"/>
          <c:spPr/>
          <c:txPr>
            <a:bodyPr/>
            <a:lstStyle/>
            <a:p>
              <a:pPr>
                <a:defRPr/>
              </a:pPr>
              <a:endParaRPr lang="en-US"/>
            </a:p>
          </c:txPr>
          <c:showLegendKey val="0"/>
          <c:showVal val="0"/>
          <c:showCatName val="1"/>
          <c:showSerName val="0"/>
          <c:showPercent val="1"/>
          <c:showBubbleSize val="0"/>
        </c:dLbl>
      </c:pivotFmt>
      <c:pivotFmt>
        <c:idx val="2"/>
        <c:marker>
          <c:symbol val="none"/>
        </c:marker>
        <c:dLbl>
          <c:idx val="0"/>
          <c:spPr/>
          <c:txPr>
            <a:bodyPr/>
            <a:lstStyle/>
            <a:p>
              <a:pPr>
                <a:defRPr/>
              </a:pPr>
              <a:endParaRPr lang="en-US"/>
            </a:p>
          </c:txPr>
          <c:showLegendKey val="0"/>
          <c:showVal val="0"/>
          <c:showCatName val="1"/>
          <c:showSerName val="0"/>
          <c:showPercent val="1"/>
          <c:showBubbleSize val="0"/>
        </c:dLbl>
      </c:pivotFmt>
      <c:pivotFmt>
        <c:idx val="3"/>
        <c:marker>
          <c:symbol val="none"/>
        </c:marker>
        <c:dLbl>
          <c:idx val="0"/>
          <c:spPr/>
          <c:txPr>
            <a:bodyPr/>
            <a:lstStyle/>
            <a:p>
              <a:pPr>
                <a:defRPr/>
              </a:pPr>
              <a:endParaRPr lang="en-US"/>
            </a:p>
          </c:txPr>
          <c:showLegendKey val="0"/>
          <c:showVal val="0"/>
          <c:showCatName val="1"/>
          <c:showSerName val="0"/>
          <c:showPercent val="1"/>
          <c:showBubbleSize val="0"/>
        </c:dLbl>
      </c:pivotFmt>
      <c:pivotFmt>
        <c:idx val="4"/>
        <c:spPr>
          <a:solidFill>
            <a:schemeClr val="accent6"/>
          </a:solidFill>
        </c:spPr>
      </c:pivotFmt>
      <c:pivotFmt>
        <c:idx val="5"/>
        <c:spPr>
          <a:solidFill>
            <a:schemeClr val="accent4"/>
          </a:solidFill>
        </c:spPr>
      </c:pivotFmt>
      <c:pivotFmt>
        <c:idx val="6"/>
        <c:marker>
          <c:symbol val="none"/>
        </c:marker>
        <c:dLbl>
          <c:idx val="0"/>
          <c:spPr/>
          <c:txPr>
            <a:bodyPr/>
            <a:lstStyle/>
            <a:p>
              <a:pPr>
                <a:defRPr/>
              </a:pPr>
              <a:endParaRPr lang="en-US"/>
            </a:p>
          </c:txPr>
          <c:showLegendKey val="0"/>
          <c:showVal val="0"/>
          <c:showCatName val="1"/>
          <c:showSerName val="0"/>
          <c:showPercent val="1"/>
          <c:showBubbleSize val="0"/>
        </c:dLbl>
      </c:pivotFmt>
      <c:pivotFmt>
        <c:idx val="7"/>
        <c:spPr>
          <a:solidFill>
            <a:schemeClr val="accent4"/>
          </a:solidFill>
        </c:spPr>
      </c:pivotFmt>
      <c:pivotFmt>
        <c:idx val="8"/>
        <c:spPr>
          <a:solidFill>
            <a:schemeClr val="accent6"/>
          </a:solidFill>
        </c:spPr>
      </c:pivotFmt>
      <c:pivotFmt>
        <c:idx val="9"/>
        <c:marker>
          <c:symbol val="none"/>
        </c:marker>
        <c:dLbl>
          <c:idx val="0"/>
          <c:spPr/>
          <c:txPr>
            <a:bodyPr/>
            <a:lstStyle/>
            <a:p>
              <a:pPr>
                <a:defRPr/>
              </a:pPr>
              <a:endParaRPr lang="en-US"/>
            </a:p>
          </c:txPr>
          <c:showLegendKey val="0"/>
          <c:showVal val="0"/>
          <c:showCatName val="1"/>
          <c:showSerName val="0"/>
          <c:showPercent val="1"/>
          <c:showBubbleSize val="0"/>
        </c:dLbl>
      </c:pivotFmt>
      <c:pivotFmt>
        <c:idx val="10"/>
        <c:spPr>
          <a:solidFill>
            <a:schemeClr val="accent4"/>
          </a:solidFill>
        </c:spPr>
      </c:pivotFmt>
      <c:pivotFmt>
        <c:idx val="11"/>
        <c:spPr>
          <a:solidFill>
            <a:schemeClr val="accent6"/>
          </a:solidFill>
        </c:spPr>
      </c:pivotFmt>
    </c:pivotFmts>
    <c:plotArea>
      <c:layout/>
      <c:pieChart>
        <c:varyColors val="1"/>
        <c:ser>
          <c:idx val="0"/>
          <c:order val="0"/>
          <c:tx>
            <c:strRef>
              <c:f>'Question 3 Pivot'!$B$4</c:f>
              <c:strCache>
                <c:ptCount val="1"/>
                <c:pt idx="0">
                  <c:v>Total</c:v>
                </c:pt>
              </c:strCache>
            </c:strRef>
          </c:tx>
          <c:dPt>
            <c:idx val="1"/>
            <c:bubble3D val="0"/>
            <c:spPr>
              <a:solidFill>
                <a:schemeClr val="accent4"/>
              </a:solidFill>
            </c:spPr>
          </c:dPt>
          <c:dPt>
            <c:idx val="2"/>
            <c:bubble3D val="0"/>
            <c:spPr>
              <a:solidFill>
                <a:schemeClr val="accent6"/>
              </a:solidFill>
            </c:spPr>
          </c:dPt>
          <c:dLbls>
            <c:txPr>
              <a:bodyPr/>
              <a:lstStyle/>
              <a:p>
                <a:pPr>
                  <a:defRPr/>
                </a:pPr>
                <a:endParaRPr lang="en-US"/>
              </a:p>
            </c:txPr>
            <c:showLegendKey val="0"/>
            <c:showVal val="0"/>
            <c:showCatName val="1"/>
            <c:showSerName val="0"/>
            <c:showPercent val="1"/>
            <c:showBubbleSize val="0"/>
            <c:showLeaderLines val="1"/>
          </c:dLbls>
          <c:cat>
            <c:strRef>
              <c:f>'Question 3 Pivot'!$A$5:$A$8</c:f>
              <c:strCache>
                <c:ptCount val="3"/>
                <c:pt idx="0">
                  <c:v>Always</c:v>
                </c:pt>
                <c:pt idx="1">
                  <c:v>Rarely</c:v>
                </c:pt>
                <c:pt idx="2">
                  <c:v>Usually</c:v>
                </c:pt>
              </c:strCache>
            </c:strRef>
          </c:cat>
          <c:val>
            <c:numRef>
              <c:f>'Question 3 Pivot'!$B$5:$B$8</c:f>
              <c:numCache>
                <c:formatCode>General</c:formatCode>
                <c:ptCount val="3"/>
                <c:pt idx="0">
                  <c:v>1</c:v>
                </c:pt>
                <c:pt idx="1">
                  <c:v>2</c:v>
                </c:pt>
                <c:pt idx="2">
                  <c:v>6</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2">
    <c:autoUpdate val="0"/>
  </c:externalData>
  <c:extLst>
    <c:ext xmlns:c14="http://schemas.microsoft.com/office/drawing/2007/8/2/chart" uri="{781A3756-C4B2-4CAC-9D66-4F8BD8637D16}">
      <c14:pivotOptions>
        <c14:dropZoneFilter val="1"/>
        <c14:dropZoneData val="1"/>
        <c14:dropZoneSeries val="1"/>
        <c14:dropZonesVisible val="1"/>
      </c14:pivotOptions>
    </c:ext>
  </c:extLst>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[Xoserve KVI - Change Management Survey Collated.xlsx]Question 1 Pivot!PivotTable6</c:name>
    <c:fmtId val="-1"/>
  </c:pivotSource>
  <c:chart>
    <c:autoTitleDeleted val="1"/>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dLbl>
          <c:idx val="0"/>
          <c:spPr/>
          <c:txPr>
            <a:bodyPr/>
            <a:lstStyle/>
            <a:p>
              <a:pPr>
                <a:defRPr/>
              </a:pPr>
              <a:endParaRPr lang="en-US"/>
            </a:p>
          </c:txPr>
          <c:showLegendKey val="0"/>
          <c:showVal val="0"/>
          <c:showCatName val="1"/>
          <c:showSerName val="0"/>
          <c:showPercent val="1"/>
          <c:showBubbleSize val="0"/>
        </c:dLbl>
      </c:pivotFmt>
      <c:pivotFmt>
        <c:idx val="5"/>
        <c:spPr>
          <a:solidFill>
            <a:schemeClr val="accent1"/>
          </a:solidFill>
        </c:spPr>
      </c:pivotFmt>
      <c:pivotFmt>
        <c:idx val="6"/>
        <c:spPr>
          <a:solidFill>
            <a:schemeClr val="accent6"/>
          </a:solidFill>
        </c:spPr>
      </c:pivotFmt>
      <c:pivotFmt>
        <c:idx val="7"/>
        <c:spPr>
          <a:solidFill>
            <a:schemeClr val="accent4"/>
          </a:solidFill>
        </c:spPr>
      </c:pivotFmt>
      <c:pivotFmt>
        <c:idx val="8"/>
        <c:spPr>
          <a:solidFill>
            <a:schemeClr val="accent2"/>
          </a:solidFill>
        </c:spPr>
      </c:pivotFmt>
      <c:pivotFmt>
        <c:idx val="9"/>
        <c:marker>
          <c:symbol val="none"/>
        </c:marker>
        <c:dLbl>
          <c:idx val="0"/>
          <c:spPr/>
          <c:txPr>
            <a:bodyPr/>
            <a:lstStyle/>
            <a:p>
              <a:pPr>
                <a:defRPr/>
              </a:pPr>
              <a:endParaRPr lang="en-US"/>
            </a:p>
          </c:txPr>
          <c:showLegendKey val="0"/>
          <c:showVal val="0"/>
          <c:showCatName val="1"/>
          <c:showSerName val="0"/>
          <c:showPercent val="1"/>
          <c:showBubbleSize val="0"/>
        </c:dLbl>
      </c:pivotFmt>
      <c:pivotFmt>
        <c:idx val="10"/>
        <c:spPr>
          <a:solidFill>
            <a:schemeClr val="accent4"/>
          </a:solidFill>
        </c:spPr>
      </c:pivotFmt>
      <c:pivotFmt>
        <c:idx val="11"/>
        <c:spPr>
          <a:solidFill>
            <a:schemeClr val="accent6"/>
          </a:solidFill>
        </c:spPr>
      </c:pivotFmt>
      <c:pivotFmt>
        <c:idx val="12"/>
        <c:marker>
          <c:symbol val="none"/>
        </c:marker>
        <c:dLbl>
          <c:idx val="0"/>
          <c:spPr/>
          <c:txPr>
            <a:bodyPr/>
            <a:lstStyle/>
            <a:p>
              <a:pPr>
                <a:defRPr/>
              </a:pPr>
              <a:endParaRPr lang="en-US"/>
            </a:p>
          </c:txPr>
          <c:showLegendKey val="0"/>
          <c:showVal val="0"/>
          <c:showCatName val="1"/>
          <c:showSerName val="0"/>
          <c:showPercent val="1"/>
          <c:showBubbleSize val="0"/>
        </c:dLbl>
      </c:pivotFmt>
      <c:pivotFmt>
        <c:idx val="13"/>
        <c:spPr>
          <a:solidFill>
            <a:schemeClr val="accent4"/>
          </a:solidFill>
        </c:spPr>
      </c:pivotFmt>
      <c:pivotFmt>
        <c:idx val="14"/>
        <c:spPr>
          <a:solidFill>
            <a:schemeClr val="accent6"/>
          </a:solidFill>
        </c:spPr>
      </c:pivotFmt>
    </c:pivotFmts>
    <c:plotArea>
      <c:layout/>
      <c:pieChart>
        <c:varyColors val="1"/>
        <c:ser>
          <c:idx val="0"/>
          <c:order val="0"/>
          <c:tx>
            <c:strRef>
              <c:f>'Question 1 Pivot'!$B$4</c:f>
              <c:strCache>
                <c:ptCount val="1"/>
                <c:pt idx="0">
                  <c:v>Total</c:v>
                </c:pt>
              </c:strCache>
            </c:strRef>
          </c:tx>
          <c:dPt>
            <c:idx val="0"/>
            <c:bubble3D val="0"/>
            <c:spPr>
              <a:solidFill>
                <a:schemeClr val="accent4"/>
              </a:solidFill>
            </c:spPr>
          </c:dPt>
          <c:dPt>
            <c:idx val="1"/>
            <c:bubble3D val="0"/>
            <c:spPr>
              <a:solidFill>
                <a:schemeClr val="accent6"/>
              </a:solidFill>
            </c:spPr>
          </c:dPt>
          <c:cat>
            <c:strRef>
              <c:f>'Question 1 Pivot'!$A$5:$A$7</c:f>
              <c:strCache>
                <c:ptCount val="2"/>
                <c:pt idx="0">
                  <c:v>Rarely</c:v>
                </c:pt>
                <c:pt idx="1">
                  <c:v>Usually</c:v>
                </c:pt>
              </c:strCache>
            </c:strRef>
          </c:cat>
          <c:val>
            <c:numRef>
              <c:f>'Question 1 Pivot'!$B$5:$B$7</c:f>
              <c:numCache>
                <c:formatCode>General</c:formatCode>
                <c:ptCount val="2"/>
                <c:pt idx="0">
                  <c:v>4</c:v>
                </c:pt>
                <c:pt idx="1">
                  <c:v>14</c:v>
                </c:pt>
              </c:numCache>
            </c:numRef>
          </c:val>
        </c:ser>
        <c:dLbls>
          <c:showLegendKey val="0"/>
          <c:showVal val="0"/>
          <c:showCatName val="1"/>
          <c:showSerName val="0"/>
          <c:showPercent val="1"/>
          <c:showBubbleSize val="0"/>
          <c:showLeaderLines val="0"/>
        </c:dLbls>
        <c:firstSliceAng val="0"/>
      </c:pieChart>
    </c:plotArea>
    <c:plotVisOnly val="1"/>
    <c:dispBlanksAs val="gap"/>
    <c:showDLblsOverMax val="0"/>
  </c:chart>
  <c:externalData r:id="rId2">
    <c:autoUpdate val="0"/>
  </c:externalData>
  <c:extLst>
    <c:ext xmlns:c14="http://schemas.microsoft.com/office/drawing/2007/8/2/chart" uri="{781A3756-C4B2-4CAC-9D66-4F8BD8637D16}">
      <c14:pivotOptions>
        <c14:dropZoneFilter val="1"/>
        <c14:dropZoneData val="1"/>
        <c14:dropZoneSeries val="1"/>
        <c14:dropZonesVisible val="1"/>
      </c14:pivotOptions>
    </c:ext>
  </c:extLst>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[Xoserve KVI - Change Management Survey Collated.xlsx]Question 3 Pivot!PivotTable8</c:name>
    <c:fmtId val="-1"/>
  </c:pivotSource>
  <c:chart>
    <c:autoTitleDeleted val="1"/>
    <c:pivotFmts>
      <c:pivotFmt>
        <c:idx val="0"/>
        <c:marker>
          <c:symbol val="none"/>
        </c:marker>
        <c:dLbl>
          <c:idx val="0"/>
          <c:spPr/>
          <c:txPr>
            <a:bodyPr/>
            <a:lstStyle/>
            <a:p>
              <a:pPr>
                <a:defRPr/>
              </a:pPr>
              <a:endParaRPr lang="en-US"/>
            </a:p>
          </c:txPr>
          <c:showLegendKey val="0"/>
          <c:showVal val="0"/>
          <c:showCatName val="1"/>
          <c:showSerName val="0"/>
          <c:showPercent val="1"/>
          <c:showBubbleSize val="0"/>
        </c:dLbl>
      </c:pivotFmt>
      <c:pivotFmt>
        <c:idx val="1"/>
        <c:marker>
          <c:symbol val="none"/>
        </c:marker>
        <c:dLbl>
          <c:idx val="0"/>
          <c:spPr/>
          <c:txPr>
            <a:bodyPr/>
            <a:lstStyle/>
            <a:p>
              <a:pPr>
                <a:defRPr/>
              </a:pPr>
              <a:endParaRPr lang="en-US"/>
            </a:p>
          </c:txPr>
          <c:showLegendKey val="0"/>
          <c:showVal val="0"/>
          <c:showCatName val="1"/>
          <c:showSerName val="0"/>
          <c:showPercent val="1"/>
          <c:showBubbleSize val="0"/>
        </c:dLbl>
      </c:pivotFmt>
      <c:pivotFmt>
        <c:idx val="2"/>
        <c:marker>
          <c:symbol val="none"/>
        </c:marker>
        <c:dLbl>
          <c:idx val="0"/>
          <c:spPr/>
          <c:txPr>
            <a:bodyPr/>
            <a:lstStyle/>
            <a:p>
              <a:pPr>
                <a:defRPr/>
              </a:pPr>
              <a:endParaRPr lang="en-US"/>
            </a:p>
          </c:txPr>
          <c:showLegendKey val="0"/>
          <c:showVal val="0"/>
          <c:showCatName val="1"/>
          <c:showSerName val="0"/>
          <c:showPercent val="1"/>
          <c:showBubbleSize val="0"/>
        </c:dLbl>
      </c:pivotFmt>
      <c:pivotFmt>
        <c:idx val="3"/>
        <c:marker>
          <c:symbol val="none"/>
        </c:marker>
        <c:dLbl>
          <c:idx val="0"/>
          <c:spPr/>
          <c:txPr>
            <a:bodyPr/>
            <a:lstStyle/>
            <a:p>
              <a:pPr>
                <a:defRPr/>
              </a:pPr>
              <a:endParaRPr lang="en-US"/>
            </a:p>
          </c:txPr>
          <c:showLegendKey val="0"/>
          <c:showVal val="0"/>
          <c:showCatName val="1"/>
          <c:showSerName val="0"/>
          <c:showPercent val="1"/>
          <c:showBubbleSize val="0"/>
        </c:dLbl>
      </c:pivotFmt>
      <c:pivotFmt>
        <c:idx val="4"/>
        <c:spPr>
          <a:solidFill>
            <a:schemeClr val="accent6"/>
          </a:solidFill>
        </c:spPr>
      </c:pivotFmt>
      <c:pivotFmt>
        <c:idx val="5"/>
        <c:spPr>
          <a:solidFill>
            <a:schemeClr val="accent4"/>
          </a:solidFill>
        </c:spPr>
      </c:pivotFmt>
      <c:pivotFmt>
        <c:idx val="6"/>
        <c:marker>
          <c:symbol val="none"/>
        </c:marker>
        <c:dLbl>
          <c:idx val="0"/>
          <c:spPr/>
          <c:txPr>
            <a:bodyPr/>
            <a:lstStyle/>
            <a:p>
              <a:pPr>
                <a:defRPr/>
              </a:pPr>
              <a:endParaRPr lang="en-US"/>
            </a:p>
          </c:txPr>
          <c:showLegendKey val="0"/>
          <c:showVal val="0"/>
          <c:showCatName val="1"/>
          <c:showSerName val="0"/>
          <c:showPercent val="1"/>
          <c:showBubbleSize val="0"/>
        </c:dLbl>
      </c:pivotFmt>
      <c:pivotFmt>
        <c:idx val="7"/>
        <c:spPr>
          <a:solidFill>
            <a:schemeClr val="accent4"/>
          </a:solidFill>
        </c:spPr>
      </c:pivotFmt>
      <c:pivotFmt>
        <c:idx val="8"/>
        <c:spPr>
          <a:solidFill>
            <a:schemeClr val="accent6"/>
          </a:solidFill>
        </c:spPr>
      </c:pivotFmt>
      <c:pivotFmt>
        <c:idx val="9"/>
        <c:marker>
          <c:symbol val="none"/>
        </c:marker>
        <c:dLbl>
          <c:idx val="0"/>
          <c:spPr/>
          <c:txPr>
            <a:bodyPr/>
            <a:lstStyle/>
            <a:p>
              <a:pPr>
                <a:defRPr/>
              </a:pPr>
              <a:endParaRPr lang="en-US"/>
            </a:p>
          </c:txPr>
          <c:showLegendKey val="0"/>
          <c:showVal val="0"/>
          <c:showCatName val="1"/>
          <c:showSerName val="0"/>
          <c:showPercent val="1"/>
          <c:showBubbleSize val="0"/>
        </c:dLbl>
      </c:pivotFmt>
      <c:pivotFmt>
        <c:idx val="10"/>
        <c:spPr>
          <a:solidFill>
            <a:schemeClr val="accent4"/>
          </a:solidFill>
        </c:spPr>
      </c:pivotFmt>
      <c:pivotFmt>
        <c:idx val="11"/>
        <c:spPr>
          <a:solidFill>
            <a:schemeClr val="accent6"/>
          </a:solidFill>
        </c:spPr>
      </c:pivotFmt>
    </c:pivotFmts>
    <c:plotArea>
      <c:layout/>
      <c:pieChart>
        <c:varyColors val="1"/>
        <c:ser>
          <c:idx val="0"/>
          <c:order val="0"/>
          <c:tx>
            <c:strRef>
              <c:f>'Question 3 Pivot'!$B$4</c:f>
              <c:strCache>
                <c:ptCount val="1"/>
                <c:pt idx="0">
                  <c:v>Total</c:v>
                </c:pt>
              </c:strCache>
            </c:strRef>
          </c:tx>
          <c:dPt>
            <c:idx val="1"/>
            <c:bubble3D val="0"/>
            <c:spPr>
              <a:solidFill>
                <a:schemeClr val="accent4"/>
              </a:solidFill>
            </c:spPr>
          </c:dPt>
          <c:dPt>
            <c:idx val="2"/>
            <c:bubble3D val="0"/>
            <c:spPr>
              <a:solidFill>
                <a:schemeClr val="accent6"/>
              </a:solidFill>
            </c:spPr>
          </c:dPt>
          <c:dLbls>
            <c:txPr>
              <a:bodyPr/>
              <a:lstStyle/>
              <a:p>
                <a:pPr>
                  <a:defRPr/>
                </a:pPr>
                <a:endParaRPr lang="en-US"/>
              </a:p>
            </c:txPr>
            <c:showLegendKey val="0"/>
            <c:showVal val="0"/>
            <c:showCatName val="1"/>
            <c:showSerName val="0"/>
            <c:showPercent val="1"/>
            <c:showBubbleSize val="0"/>
            <c:showLeaderLines val="1"/>
          </c:dLbls>
          <c:cat>
            <c:strRef>
              <c:f>'Question 3 Pivot'!$A$5:$A$8</c:f>
              <c:strCache>
                <c:ptCount val="3"/>
                <c:pt idx="0">
                  <c:v>Always</c:v>
                </c:pt>
                <c:pt idx="1">
                  <c:v>Rarely</c:v>
                </c:pt>
                <c:pt idx="2">
                  <c:v>Usually</c:v>
                </c:pt>
              </c:strCache>
            </c:strRef>
          </c:cat>
          <c:val>
            <c:numRef>
              <c:f>'Question 3 Pivot'!$B$5:$B$8</c:f>
              <c:numCache>
                <c:formatCode>General</c:formatCode>
                <c:ptCount val="3"/>
                <c:pt idx="0">
                  <c:v>1</c:v>
                </c:pt>
                <c:pt idx="1">
                  <c:v>6</c:v>
                </c:pt>
                <c:pt idx="2">
                  <c:v>11</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2">
    <c:autoUpdate val="0"/>
  </c:externalData>
  <c:extLst>
    <c:ext xmlns:c14="http://schemas.microsoft.com/office/drawing/2007/8/2/chart" uri="{781A3756-C4B2-4CAC-9D66-4F8BD8637D16}">
      <c14:pivotOptions>
        <c14:dropZoneFilter val="1"/>
        <c14:dropZoneData val="1"/>
        <c14:dropZoneSeries val="1"/>
        <c14:dropZonesVisible val="1"/>
      </c14:pivotOptions>
    </c:ext>
  </c:extLst>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[Xoserve KVI - Change Management Survey Collated.xlsx]Question 4 pivot!PivotTable9</c:name>
    <c:fmtId val="-1"/>
  </c:pivotSource>
  <c:chart>
    <c:autoTitleDeleted val="1"/>
    <c:pivotFmts>
      <c:pivotFmt>
        <c:idx val="0"/>
        <c:marker>
          <c:symbol val="none"/>
        </c:marker>
        <c:dLbl>
          <c:idx val="0"/>
          <c:spPr/>
          <c:txPr>
            <a:bodyPr/>
            <a:lstStyle/>
            <a:p>
              <a:pPr>
                <a:defRPr/>
              </a:pPr>
              <a:endParaRPr lang="en-US"/>
            </a:p>
          </c:txPr>
          <c:showLegendKey val="0"/>
          <c:showVal val="0"/>
          <c:showCatName val="1"/>
          <c:showSerName val="0"/>
          <c:showPercent val="1"/>
          <c:showBubbleSize val="0"/>
        </c:dLbl>
      </c:pivotFmt>
      <c:pivotFmt>
        <c:idx val="1"/>
        <c:marker>
          <c:symbol val="none"/>
        </c:marker>
        <c:dLbl>
          <c:idx val="0"/>
          <c:spPr/>
          <c:txPr>
            <a:bodyPr/>
            <a:lstStyle/>
            <a:p>
              <a:pPr>
                <a:defRPr/>
              </a:pPr>
              <a:endParaRPr lang="en-US"/>
            </a:p>
          </c:txPr>
          <c:showLegendKey val="0"/>
          <c:showVal val="0"/>
          <c:showCatName val="1"/>
          <c:showSerName val="0"/>
          <c:showPercent val="1"/>
          <c:showBubbleSize val="0"/>
        </c:dLbl>
      </c:pivotFmt>
      <c:pivotFmt>
        <c:idx val="2"/>
        <c:marker>
          <c:symbol val="none"/>
        </c:marker>
        <c:dLbl>
          <c:idx val="0"/>
          <c:spPr/>
          <c:txPr>
            <a:bodyPr/>
            <a:lstStyle/>
            <a:p>
              <a:pPr>
                <a:defRPr/>
              </a:pPr>
              <a:endParaRPr lang="en-US"/>
            </a:p>
          </c:txPr>
          <c:showLegendKey val="0"/>
          <c:showVal val="0"/>
          <c:showCatName val="1"/>
          <c:showSerName val="0"/>
          <c:showPercent val="1"/>
          <c:showBubbleSize val="0"/>
        </c:dLbl>
      </c:pivotFmt>
      <c:pivotFmt>
        <c:idx val="3"/>
        <c:marker>
          <c:symbol val="none"/>
        </c:marker>
        <c:dLbl>
          <c:idx val="0"/>
          <c:spPr/>
          <c:txPr>
            <a:bodyPr/>
            <a:lstStyle/>
            <a:p>
              <a:pPr>
                <a:defRPr/>
              </a:pPr>
              <a:endParaRPr lang="en-US"/>
            </a:p>
          </c:txPr>
          <c:showLegendKey val="0"/>
          <c:showVal val="0"/>
          <c:showCatName val="1"/>
          <c:showSerName val="0"/>
          <c:showPercent val="1"/>
          <c:showBubbleSize val="0"/>
        </c:dLbl>
      </c:pivotFmt>
      <c:pivotFmt>
        <c:idx val="4"/>
        <c:spPr>
          <a:solidFill>
            <a:schemeClr val="accent6"/>
          </a:solidFill>
        </c:spPr>
      </c:pivotFmt>
      <c:pivotFmt>
        <c:idx val="5"/>
        <c:spPr>
          <a:solidFill>
            <a:schemeClr val="accent4"/>
          </a:solidFill>
        </c:spPr>
      </c:pivotFmt>
      <c:pivotFmt>
        <c:idx val="6"/>
        <c:marker>
          <c:symbol val="none"/>
        </c:marker>
        <c:dLbl>
          <c:idx val="0"/>
          <c:spPr/>
          <c:txPr>
            <a:bodyPr/>
            <a:lstStyle/>
            <a:p>
              <a:pPr>
                <a:defRPr/>
              </a:pPr>
              <a:endParaRPr lang="en-US"/>
            </a:p>
          </c:txPr>
          <c:showLegendKey val="0"/>
          <c:showVal val="0"/>
          <c:showCatName val="1"/>
          <c:showSerName val="0"/>
          <c:showPercent val="1"/>
          <c:showBubbleSize val="0"/>
        </c:dLbl>
      </c:pivotFmt>
      <c:pivotFmt>
        <c:idx val="7"/>
        <c:spPr>
          <a:solidFill>
            <a:schemeClr val="accent4"/>
          </a:solidFill>
        </c:spPr>
      </c:pivotFmt>
      <c:pivotFmt>
        <c:idx val="8"/>
        <c:spPr>
          <a:solidFill>
            <a:schemeClr val="accent6"/>
          </a:solidFill>
        </c:spPr>
      </c:pivotFmt>
      <c:pivotFmt>
        <c:idx val="9"/>
        <c:marker>
          <c:symbol val="none"/>
        </c:marker>
        <c:dLbl>
          <c:idx val="0"/>
          <c:spPr/>
          <c:txPr>
            <a:bodyPr/>
            <a:lstStyle/>
            <a:p>
              <a:pPr>
                <a:defRPr/>
              </a:pPr>
              <a:endParaRPr lang="en-US"/>
            </a:p>
          </c:txPr>
          <c:showLegendKey val="0"/>
          <c:showVal val="0"/>
          <c:showCatName val="1"/>
          <c:showSerName val="0"/>
          <c:showPercent val="1"/>
          <c:showBubbleSize val="0"/>
        </c:dLbl>
      </c:pivotFmt>
      <c:pivotFmt>
        <c:idx val="10"/>
        <c:spPr>
          <a:solidFill>
            <a:schemeClr val="accent4"/>
          </a:solidFill>
        </c:spPr>
      </c:pivotFmt>
      <c:pivotFmt>
        <c:idx val="11"/>
        <c:spPr>
          <a:solidFill>
            <a:schemeClr val="accent6"/>
          </a:solidFill>
        </c:spPr>
      </c:pivotFmt>
    </c:pivotFmts>
    <c:plotArea>
      <c:layout/>
      <c:pieChart>
        <c:varyColors val="1"/>
        <c:ser>
          <c:idx val="0"/>
          <c:order val="0"/>
          <c:tx>
            <c:strRef>
              <c:f>'Question 4 pivot'!$B$4</c:f>
              <c:strCache>
                <c:ptCount val="1"/>
                <c:pt idx="0">
                  <c:v>Total</c:v>
                </c:pt>
              </c:strCache>
            </c:strRef>
          </c:tx>
          <c:dPt>
            <c:idx val="1"/>
            <c:bubble3D val="0"/>
            <c:spPr>
              <a:solidFill>
                <a:schemeClr val="accent4"/>
              </a:solidFill>
            </c:spPr>
          </c:dPt>
          <c:dPt>
            <c:idx val="2"/>
            <c:bubble3D val="0"/>
            <c:spPr>
              <a:solidFill>
                <a:schemeClr val="accent6"/>
              </a:solidFill>
            </c:spPr>
          </c:dPt>
          <c:dLbls>
            <c:txPr>
              <a:bodyPr/>
              <a:lstStyle/>
              <a:p>
                <a:pPr>
                  <a:defRPr/>
                </a:pPr>
                <a:endParaRPr lang="en-US"/>
              </a:p>
            </c:txPr>
            <c:showLegendKey val="0"/>
            <c:showVal val="0"/>
            <c:showCatName val="1"/>
            <c:showSerName val="0"/>
            <c:showPercent val="1"/>
            <c:showBubbleSize val="0"/>
            <c:showLeaderLines val="1"/>
          </c:dLbls>
          <c:cat>
            <c:strRef>
              <c:f>'Question 4 pivot'!$A$5:$A$8</c:f>
              <c:strCache>
                <c:ptCount val="3"/>
                <c:pt idx="0">
                  <c:v>Always</c:v>
                </c:pt>
                <c:pt idx="1">
                  <c:v>Rarely</c:v>
                </c:pt>
                <c:pt idx="2">
                  <c:v>Usually</c:v>
                </c:pt>
              </c:strCache>
            </c:strRef>
          </c:cat>
          <c:val>
            <c:numRef>
              <c:f>'Question 4 pivot'!$B$5:$B$8</c:f>
              <c:numCache>
                <c:formatCode>General</c:formatCode>
                <c:ptCount val="3"/>
                <c:pt idx="0">
                  <c:v>3</c:v>
                </c:pt>
                <c:pt idx="1">
                  <c:v>1</c:v>
                </c:pt>
                <c:pt idx="2">
                  <c:v>5</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2">
    <c:autoUpdate val="0"/>
  </c:externalData>
  <c:extLst>
    <c:ext xmlns:c14="http://schemas.microsoft.com/office/drawing/2007/8/2/chart" uri="{781A3756-C4B2-4CAC-9D66-4F8BD8637D16}">
      <c14:pivotOptions>
        <c14:dropZoneFilter val="1"/>
        <c14:dropZoneData val="1"/>
        <c14:dropZoneSeries val="1"/>
        <c14:dropZonesVisible val="1"/>
      </c14:pivotOptions>
    </c:ext>
  </c:extLst>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[Xoserve KVI - Change Management Survey Collated.xlsx]Question 4 pivot!PivotTable9</c:name>
    <c:fmtId val="-1"/>
  </c:pivotSource>
  <c:chart>
    <c:autoTitleDeleted val="1"/>
    <c:pivotFmts>
      <c:pivotFmt>
        <c:idx val="0"/>
        <c:marker>
          <c:symbol val="none"/>
        </c:marker>
        <c:dLbl>
          <c:idx val="0"/>
          <c:spPr/>
          <c:txPr>
            <a:bodyPr/>
            <a:lstStyle/>
            <a:p>
              <a:pPr>
                <a:defRPr/>
              </a:pPr>
              <a:endParaRPr lang="en-US"/>
            </a:p>
          </c:txPr>
          <c:showLegendKey val="0"/>
          <c:showVal val="0"/>
          <c:showCatName val="1"/>
          <c:showSerName val="0"/>
          <c:showPercent val="1"/>
          <c:showBubbleSize val="0"/>
        </c:dLbl>
      </c:pivotFmt>
      <c:pivotFmt>
        <c:idx val="1"/>
        <c:marker>
          <c:symbol val="none"/>
        </c:marker>
        <c:dLbl>
          <c:idx val="0"/>
          <c:spPr/>
          <c:txPr>
            <a:bodyPr/>
            <a:lstStyle/>
            <a:p>
              <a:pPr>
                <a:defRPr/>
              </a:pPr>
              <a:endParaRPr lang="en-US"/>
            </a:p>
          </c:txPr>
          <c:showLegendKey val="0"/>
          <c:showVal val="0"/>
          <c:showCatName val="1"/>
          <c:showSerName val="0"/>
          <c:showPercent val="1"/>
          <c:showBubbleSize val="0"/>
        </c:dLbl>
      </c:pivotFmt>
      <c:pivotFmt>
        <c:idx val="2"/>
        <c:marker>
          <c:symbol val="none"/>
        </c:marker>
        <c:dLbl>
          <c:idx val="0"/>
          <c:spPr/>
          <c:txPr>
            <a:bodyPr/>
            <a:lstStyle/>
            <a:p>
              <a:pPr>
                <a:defRPr/>
              </a:pPr>
              <a:endParaRPr lang="en-US"/>
            </a:p>
          </c:txPr>
          <c:showLegendKey val="0"/>
          <c:showVal val="0"/>
          <c:showCatName val="1"/>
          <c:showSerName val="0"/>
          <c:showPercent val="1"/>
          <c:showBubbleSize val="0"/>
        </c:dLbl>
      </c:pivotFmt>
      <c:pivotFmt>
        <c:idx val="3"/>
        <c:marker>
          <c:symbol val="none"/>
        </c:marker>
        <c:dLbl>
          <c:idx val="0"/>
          <c:spPr/>
          <c:txPr>
            <a:bodyPr/>
            <a:lstStyle/>
            <a:p>
              <a:pPr>
                <a:defRPr/>
              </a:pPr>
              <a:endParaRPr lang="en-US"/>
            </a:p>
          </c:txPr>
          <c:showLegendKey val="0"/>
          <c:showVal val="0"/>
          <c:showCatName val="1"/>
          <c:showSerName val="0"/>
          <c:showPercent val="1"/>
          <c:showBubbleSize val="0"/>
        </c:dLbl>
      </c:pivotFmt>
      <c:pivotFmt>
        <c:idx val="4"/>
        <c:spPr>
          <a:solidFill>
            <a:schemeClr val="accent6"/>
          </a:solidFill>
        </c:spPr>
      </c:pivotFmt>
      <c:pivotFmt>
        <c:idx val="5"/>
        <c:spPr>
          <a:solidFill>
            <a:schemeClr val="accent4"/>
          </a:solidFill>
        </c:spPr>
      </c:pivotFmt>
      <c:pivotFmt>
        <c:idx val="6"/>
        <c:marker>
          <c:symbol val="none"/>
        </c:marker>
        <c:dLbl>
          <c:idx val="0"/>
          <c:spPr/>
          <c:txPr>
            <a:bodyPr/>
            <a:lstStyle/>
            <a:p>
              <a:pPr>
                <a:defRPr/>
              </a:pPr>
              <a:endParaRPr lang="en-US"/>
            </a:p>
          </c:txPr>
          <c:showLegendKey val="0"/>
          <c:showVal val="0"/>
          <c:showCatName val="1"/>
          <c:showSerName val="0"/>
          <c:showPercent val="1"/>
          <c:showBubbleSize val="0"/>
        </c:dLbl>
      </c:pivotFmt>
      <c:pivotFmt>
        <c:idx val="7"/>
        <c:spPr>
          <a:solidFill>
            <a:schemeClr val="accent4"/>
          </a:solidFill>
        </c:spPr>
      </c:pivotFmt>
      <c:pivotFmt>
        <c:idx val="8"/>
        <c:spPr>
          <a:solidFill>
            <a:schemeClr val="accent6"/>
          </a:solidFill>
        </c:spPr>
      </c:pivotFmt>
      <c:pivotFmt>
        <c:idx val="9"/>
        <c:marker>
          <c:symbol val="none"/>
        </c:marker>
        <c:dLbl>
          <c:idx val="0"/>
          <c:spPr/>
          <c:txPr>
            <a:bodyPr/>
            <a:lstStyle/>
            <a:p>
              <a:pPr>
                <a:defRPr/>
              </a:pPr>
              <a:endParaRPr lang="en-US"/>
            </a:p>
          </c:txPr>
          <c:showLegendKey val="0"/>
          <c:showVal val="0"/>
          <c:showCatName val="1"/>
          <c:showSerName val="0"/>
          <c:showPercent val="1"/>
          <c:showBubbleSize val="0"/>
        </c:dLbl>
      </c:pivotFmt>
      <c:pivotFmt>
        <c:idx val="10"/>
        <c:spPr>
          <a:solidFill>
            <a:schemeClr val="accent4"/>
          </a:solidFill>
        </c:spPr>
      </c:pivotFmt>
      <c:pivotFmt>
        <c:idx val="11"/>
        <c:spPr>
          <a:solidFill>
            <a:schemeClr val="accent6"/>
          </a:solidFill>
        </c:spPr>
      </c:pivotFmt>
    </c:pivotFmts>
    <c:plotArea>
      <c:layout/>
      <c:pieChart>
        <c:varyColors val="1"/>
        <c:ser>
          <c:idx val="0"/>
          <c:order val="0"/>
          <c:tx>
            <c:strRef>
              <c:f>'Question 4 pivot'!$B$4</c:f>
              <c:strCache>
                <c:ptCount val="1"/>
                <c:pt idx="0">
                  <c:v>Total</c:v>
                </c:pt>
              </c:strCache>
            </c:strRef>
          </c:tx>
          <c:dPt>
            <c:idx val="1"/>
            <c:bubble3D val="0"/>
            <c:spPr>
              <a:solidFill>
                <a:schemeClr val="accent4"/>
              </a:solidFill>
            </c:spPr>
          </c:dPt>
          <c:dPt>
            <c:idx val="2"/>
            <c:bubble3D val="0"/>
            <c:spPr>
              <a:solidFill>
                <a:schemeClr val="accent6"/>
              </a:solidFill>
            </c:spPr>
          </c:dPt>
          <c:dLbls>
            <c:txPr>
              <a:bodyPr/>
              <a:lstStyle/>
              <a:p>
                <a:pPr>
                  <a:defRPr/>
                </a:pPr>
                <a:endParaRPr lang="en-US"/>
              </a:p>
            </c:txPr>
            <c:showLegendKey val="0"/>
            <c:showVal val="0"/>
            <c:showCatName val="1"/>
            <c:showSerName val="0"/>
            <c:showPercent val="1"/>
            <c:showBubbleSize val="0"/>
            <c:showLeaderLines val="1"/>
          </c:dLbls>
          <c:cat>
            <c:strRef>
              <c:f>'Question 4 pivot'!$A$5:$A$8</c:f>
              <c:strCache>
                <c:ptCount val="3"/>
                <c:pt idx="0">
                  <c:v>Always</c:v>
                </c:pt>
                <c:pt idx="1">
                  <c:v>Rarely</c:v>
                </c:pt>
                <c:pt idx="2">
                  <c:v>Usually</c:v>
                </c:pt>
              </c:strCache>
            </c:strRef>
          </c:cat>
          <c:val>
            <c:numRef>
              <c:f>'Question 4 pivot'!$B$5:$B$8</c:f>
              <c:numCache>
                <c:formatCode>General</c:formatCode>
                <c:ptCount val="3"/>
                <c:pt idx="0">
                  <c:v>3</c:v>
                </c:pt>
                <c:pt idx="1">
                  <c:v>5</c:v>
                </c:pt>
                <c:pt idx="2">
                  <c:v>10</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2">
    <c:autoUpdate val="0"/>
  </c:externalData>
  <c:extLst>
    <c:ext xmlns:c14="http://schemas.microsoft.com/office/drawing/2007/8/2/chart" uri="{781A3756-C4B2-4CAC-9D66-4F8BD8637D16}">
      <c14:pivotOptions>
        <c14:dropZoneFilter val="1"/>
        <c14:dropZoneData val="1"/>
        <c14:dropZoneSeries val="1"/>
        <c14:dropZonesVisible val="1"/>
      </c14:pivotOptions>
    </c:ext>
  </c:extLst>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[Xoserve KVI - Change Management Survey Collated.xlsx]Question 5 pivot!PivotTable10</c:name>
    <c:fmtId val="-1"/>
  </c:pivotSource>
  <c:chart>
    <c:autoTitleDeleted val="1"/>
    <c:pivotFmts>
      <c:pivotFmt>
        <c:idx val="0"/>
        <c:marker>
          <c:symbol val="none"/>
        </c:marker>
      </c:pivotFmt>
      <c:pivotFmt>
        <c:idx val="1"/>
        <c:marker>
          <c:symbol val="none"/>
        </c:marker>
      </c:pivotFmt>
      <c:pivotFmt>
        <c:idx val="2"/>
        <c:marker>
          <c:symbol val="none"/>
        </c:marker>
      </c:pivotFmt>
      <c:pivotFmt>
        <c:idx val="3"/>
        <c:marker>
          <c:symbol val="none"/>
        </c:marker>
        <c:dLbl>
          <c:idx val="0"/>
          <c:spPr/>
          <c:txPr>
            <a:bodyPr/>
            <a:lstStyle/>
            <a:p>
              <a:pPr>
                <a:defRPr/>
              </a:pPr>
              <a:endParaRPr lang="en-US"/>
            </a:p>
          </c:txPr>
          <c:showLegendKey val="0"/>
          <c:showVal val="0"/>
          <c:showCatName val="1"/>
          <c:showSerName val="0"/>
          <c:showPercent val="1"/>
          <c:showBubbleSize val="0"/>
        </c:dLbl>
      </c:pivotFmt>
      <c:pivotFmt>
        <c:idx val="4"/>
        <c:spPr>
          <a:solidFill>
            <a:schemeClr val="accent6"/>
          </a:solidFill>
        </c:spPr>
      </c:pivotFmt>
      <c:pivotFmt>
        <c:idx val="5"/>
        <c:spPr>
          <a:solidFill>
            <a:schemeClr val="accent2"/>
          </a:solidFill>
        </c:spPr>
      </c:pivotFmt>
      <c:pivotFmt>
        <c:idx val="6"/>
        <c:spPr>
          <a:solidFill>
            <a:schemeClr val="accent4"/>
          </a:solidFill>
        </c:spPr>
      </c:pivotFmt>
      <c:pivotFmt>
        <c:idx val="7"/>
        <c:marker>
          <c:symbol val="none"/>
        </c:marker>
        <c:dLbl>
          <c:idx val="0"/>
          <c:spPr/>
          <c:txPr>
            <a:bodyPr/>
            <a:lstStyle/>
            <a:p>
              <a:pPr>
                <a:defRPr/>
              </a:pPr>
              <a:endParaRPr lang="en-US"/>
            </a:p>
          </c:txPr>
          <c:showLegendKey val="0"/>
          <c:showVal val="0"/>
          <c:showCatName val="1"/>
          <c:showSerName val="0"/>
          <c:showPercent val="1"/>
          <c:showBubbleSize val="0"/>
        </c:dLbl>
      </c:pivotFmt>
      <c:pivotFmt>
        <c:idx val="8"/>
        <c:spPr>
          <a:solidFill>
            <a:schemeClr val="accent4"/>
          </a:solidFill>
        </c:spPr>
      </c:pivotFmt>
      <c:pivotFmt>
        <c:idx val="9"/>
        <c:spPr>
          <a:solidFill>
            <a:schemeClr val="accent6"/>
          </a:solidFill>
        </c:spPr>
      </c:pivotFmt>
      <c:pivotFmt>
        <c:idx val="10"/>
        <c:marker>
          <c:symbol val="none"/>
        </c:marker>
        <c:dLbl>
          <c:idx val="0"/>
          <c:spPr/>
          <c:txPr>
            <a:bodyPr/>
            <a:lstStyle/>
            <a:p>
              <a:pPr>
                <a:defRPr/>
              </a:pPr>
              <a:endParaRPr lang="en-US"/>
            </a:p>
          </c:txPr>
          <c:showLegendKey val="0"/>
          <c:showVal val="0"/>
          <c:showCatName val="1"/>
          <c:showSerName val="0"/>
          <c:showPercent val="1"/>
          <c:showBubbleSize val="0"/>
        </c:dLbl>
      </c:pivotFmt>
      <c:pivotFmt>
        <c:idx val="11"/>
        <c:spPr>
          <a:solidFill>
            <a:schemeClr val="accent4"/>
          </a:solidFill>
        </c:spPr>
      </c:pivotFmt>
      <c:pivotFmt>
        <c:idx val="12"/>
        <c:spPr>
          <a:solidFill>
            <a:schemeClr val="accent6"/>
          </a:solidFill>
        </c:spPr>
      </c:pivotFmt>
    </c:pivotFmts>
    <c:plotArea>
      <c:layout/>
      <c:pieChart>
        <c:varyColors val="1"/>
        <c:ser>
          <c:idx val="0"/>
          <c:order val="0"/>
          <c:tx>
            <c:strRef>
              <c:f>'Question 5 pivot'!$B$4</c:f>
              <c:strCache>
                <c:ptCount val="1"/>
                <c:pt idx="0">
                  <c:v>Total</c:v>
                </c:pt>
              </c:strCache>
            </c:strRef>
          </c:tx>
          <c:dPt>
            <c:idx val="0"/>
            <c:bubble3D val="0"/>
            <c:spPr>
              <a:solidFill>
                <a:schemeClr val="accent4"/>
              </a:solidFill>
            </c:spPr>
          </c:dPt>
          <c:dPt>
            <c:idx val="1"/>
            <c:bubble3D val="0"/>
            <c:spPr>
              <a:solidFill>
                <a:schemeClr val="accent6"/>
              </a:solidFill>
            </c:spPr>
          </c:dPt>
          <c:dLbls>
            <c:txPr>
              <a:bodyPr/>
              <a:lstStyle/>
              <a:p>
                <a:pPr>
                  <a:defRPr/>
                </a:pPr>
                <a:endParaRPr lang="en-US"/>
              </a:p>
            </c:txPr>
            <c:showLegendKey val="0"/>
            <c:showVal val="0"/>
            <c:showCatName val="1"/>
            <c:showSerName val="0"/>
            <c:showPercent val="1"/>
            <c:showBubbleSize val="0"/>
            <c:showLeaderLines val="1"/>
          </c:dLbls>
          <c:cat>
            <c:strRef>
              <c:f>'Question 5 pivot'!$A$5:$A$7</c:f>
              <c:strCache>
                <c:ptCount val="2"/>
                <c:pt idx="0">
                  <c:v>Rarely</c:v>
                </c:pt>
                <c:pt idx="1">
                  <c:v>Usually</c:v>
                </c:pt>
              </c:strCache>
            </c:strRef>
          </c:cat>
          <c:val>
            <c:numRef>
              <c:f>'Question 5 pivot'!$B$5:$B$7</c:f>
              <c:numCache>
                <c:formatCode>General</c:formatCode>
                <c:ptCount val="2"/>
                <c:pt idx="0">
                  <c:v>3</c:v>
                </c:pt>
                <c:pt idx="1">
                  <c:v>6</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2">
    <c:autoUpdate val="0"/>
  </c:externalData>
  <c:extLst>
    <c:ext xmlns:c14="http://schemas.microsoft.com/office/drawing/2007/8/2/chart" uri="{781A3756-C4B2-4CAC-9D66-4F8BD8637D16}">
      <c14:pivotOptions>
        <c14:dropZoneFilter val="1"/>
        <c14:dropZoneData val="1"/>
        <c14:dropZoneSeries val="1"/>
        <c14:dropZonesVisible val="1"/>
      </c14:pivotOptions>
    </c:ext>
  </c:extLst>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13/12/2018</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3</a:t>
            </a:fld>
            <a:endParaRPr lang="en-GB"/>
          </a:p>
        </p:txBody>
      </p:sp>
    </p:spTree>
    <p:extLst>
      <p:ext uri="{BB962C8B-B14F-4D97-AF65-F5344CB8AC3E}">
        <p14:creationId xmlns:p14="http://schemas.microsoft.com/office/powerpoint/2010/main" val="15057679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chart" Target="../charts/chart6.xml"/><Relationship Id="rId3" Type="http://schemas.openxmlformats.org/officeDocument/2006/relationships/chart" Target="../charts/chart1.xml"/><Relationship Id="rId7" Type="http://schemas.openxmlformats.org/officeDocument/2006/relationships/chart" Target="../charts/chart5.xml"/><Relationship Id="rId12" Type="http://schemas.openxmlformats.org/officeDocument/2006/relationships/chart" Target="../charts/chart10.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chart" Target="../charts/chart4.xml"/><Relationship Id="rId11" Type="http://schemas.openxmlformats.org/officeDocument/2006/relationships/chart" Target="../charts/chart9.xml"/><Relationship Id="rId5" Type="http://schemas.openxmlformats.org/officeDocument/2006/relationships/chart" Target="../charts/chart3.xml"/><Relationship Id="rId10" Type="http://schemas.openxmlformats.org/officeDocument/2006/relationships/chart" Target="../charts/chart8.xml"/><Relationship Id="rId4" Type="http://schemas.openxmlformats.org/officeDocument/2006/relationships/chart" Target="../charts/chart2.xml"/><Relationship Id="rId9" Type="http://schemas.openxmlformats.org/officeDocument/2006/relationships/chart" Target="../charts/char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KVI Change Management Survey</a:t>
            </a:r>
            <a:br>
              <a:rPr lang="en-GB" dirty="0" smtClean="0"/>
            </a:br>
            <a:r>
              <a:rPr lang="en-GB" dirty="0" smtClean="0"/>
              <a:t>Feedback </a:t>
            </a:r>
            <a:endParaRPr lang="en-GB" dirty="0"/>
          </a:p>
        </p:txBody>
      </p:sp>
      <p:sp>
        <p:nvSpPr>
          <p:cNvPr id="3" name="Subtitle 2"/>
          <p:cNvSpPr>
            <a:spLocks noGrp="1"/>
          </p:cNvSpPr>
          <p:nvPr>
            <p:ph type="subTitle" idx="1"/>
          </p:nvPr>
        </p:nvSpPr>
        <p:spPr/>
        <p:txBody>
          <a:bodyPr/>
          <a:lstStyle/>
          <a:p>
            <a:r>
              <a:rPr lang="en-GB" dirty="0" smtClean="0"/>
              <a:t>October</a:t>
            </a:r>
            <a:r>
              <a:rPr lang="en-GB" dirty="0" smtClean="0"/>
              <a:t> </a:t>
            </a:r>
            <a:r>
              <a:rPr lang="en-GB" dirty="0" smtClean="0"/>
              <a:t>2018 </a:t>
            </a:r>
            <a:endParaRPr lang="en-GB" dirty="0"/>
          </a:p>
        </p:txBody>
      </p:sp>
    </p:spTree>
    <p:extLst>
      <p:ext uri="{BB962C8B-B14F-4D97-AF65-F5344CB8AC3E}">
        <p14:creationId xmlns:p14="http://schemas.microsoft.com/office/powerpoint/2010/main" val="3653749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KVI Change Management Survey – </a:t>
            </a:r>
            <a:r>
              <a:rPr lang="en-GB" dirty="0" smtClean="0"/>
              <a:t>October </a:t>
            </a:r>
            <a:r>
              <a:rPr lang="en-GB" dirty="0" smtClean="0"/>
              <a:t>2018</a:t>
            </a:r>
            <a:endParaRPr lang="en-GB" dirty="0"/>
          </a:p>
        </p:txBody>
      </p:sp>
      <p:sp>
        <p:nvSpPr>
          <p:cNvPr id="3" name="Content Placeholder 2"/>
          <p:cNvSpPr>
            <a:spLocks noGrp="1"/>
          </p:cNvSpPr>
          <p:nvPr>
            <p:ph idx="1"/>
          </p:nvPr>
        </p:nvSpPr>
        <p:spPr>
          <a:xfrm>
            <a:off x="395536" y="627534"/>
            <a:ext cx="8229600" cy="3672408"/>
          </a:xfrm>
        </p:spPr>
        <p:txBody>
          <a:bodyPr>
            <a:noAutofit/>
          </a:bodyPr>
          <a:lstStyle/>
          <a:p>
            <a:r>
              <a:rPr lang="en-GB" sz="1800" dirty="0" smtClean="0"/>
              <a:t>18</a:t>
            </a:r>
            <a:r>
              <a:rPr lang="en-GB" sz="1800" dirty="0" smtClean="0"/>
              <a:t> responses compared to 9 received in July 2018</a:t>
            </a:r>
          </a:p>
          <a:p>
            <a:endParaRPr lang="en-GB" sz="800" dirty="0" smtClean="0"/>
          </a:p>
          <a:p>
            <a:r>
              <a:rPr lang="en-US" sz="1800" dirty="0"/>
              <a:t>KVI achieved against our target of 90% rated as ‘Always’ or ‘Usually’:</a:t>
            </a:r>
          </a:p>
          <a:p>
            <a:pPr lvl="1"/>
            <a:r>
              <a:rPr lang="en-US" sz="1800" dirty="0"/>
              <a:t>July 82.2%</a:t>
            </a:r>
          </a:p>
          <a:p>
            <a:pPr lvl="1"/>
            <a:r>
              <a:rPr lang="en-US" sz="1800" dirty="0"/>
              <a:t>October 67.8%</a:t>
            </a:r>
          </a:p>
          <a:p>
            <a:pPr marL="0" indent="0">
              <a:buNone/>
            </a:pPr>
            <a:endParaRPr lang="en-GB" sz="800" dirty="0" smtClean="0"/>
          </a:p>
          <a:p>
            <a:r>
              <a:rPr lang="en-GB" sz="1800" dirty="0" smtClean="0"/>
              <a:t>5 reviewers provided further comments on the Change management process – see following slides</a:t>
            </a:r>
          </a:p>
          <a:p>
            <a:endParaRPr lang="en-GB" sz="800" dirty="0" smtClean="0"/>
          </a:p>
          <a:p>
            <a:r>
              <a:rPr lang="en-GB" sz="1800" dirty="0" smtClean="0"/>
              <a:t>Where the feedback was not provided anonymously, the reviewer has acknowledged and approved the Xoserve </a:t>
            </a:r>
            <a:r>
              <a:rPr lang="en-GB" sz="1800" dirty="0" smtClean="0"/>
              <a:t>response</a:t>
            </a:r>
          </a:p>
          <a:p>
            <a:endParaRPr lang="en-GB" sz="800" dirty="0" smtClean="0"/>
          </a:p>
          <a:p>
            <a:r>
              <a:rPr lang="en-GB" sz="1800" dirty="0"/>
              <a:t>Next KVI Change Management Survey due to be issued January </a:t>
            </a:r>
            <a:r>
              <a:rPr lang="en-GB" sz="1800" dirty="0" smtClean="0"/>
              <a:t>2019 – Please can we encourage you take this opportunity to provide your feedback to let us know how we are getting on – positive or constructive – All is appreciated! </a:t>
            </a:r>
          </a:p>
          <a:p>
            <a:endParaRPr lang="en-GB" sz="1800" dirty="0"/>
          </a:p>
          <a:p>
            <a:endParaRPr lang="en-GB" sz="1800" dirty="0"/>
          </a:p>
        </p:txBody>
      </p:sp>
    </p:spTree>
    <p:extLst>
      <p:ext uri="{BB962C8B-B14F-4D97-AF65-F5344CB8AC3E}">
        <p14:creationId xmlns:p14="http://schemas.microsoft.com/office/powerpoint/2010/main" val="908940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506" y="596048"/>
            <a:ext cx="1666528" cy="637580"/>
          </a:xfrm>
        </p:spPr>
        <p:txBody>
          <a:bodyPr>
            <a:noAutofit/>
          </a:bodyPr>
          <a:lstStyle/>
          <a:p>
            <a:r>
              <a:rPr lang="en-US" sz="1000" dirty="0"/>
              <a:t>I receive timely and fit for purpose information to enable me to manage new changes that impact my </a:t>
            </a:r>
            <a:r>
              <a:rPr lang="en-US" sz="1000" dirty="0" err="1"/>
              <a:t>organisation</a:t>
            </a:r>
            <a:endParaRPr lang="en-GB" sz="1000" dirty="0"/>
          </a:p>
        </p:txBody>
      </p:sp>
      <p:graphicFrame>
        <p:nvGraphicFramePr>
          <p:cNvPr id="9" name="Chart 8"/>
          <p:cNvGraphicFramePr>
            <a:graphicFrameLocks/>
          </p:cNvGraphicFramePr>
          <p:nvPr>
            <p:extLst>
              <p:ext uri="{D42A27DB-BD31-4B8C-83A1-F6EECF244321}">
                <p14:modId xmlns:p14="http://schemas.microsoft.com/office/powerpoint/2010/main" val="1232491744"/>
              </p:ext>
            </p:extLst>
          </p:nvPr>
        </p:nvGraphicFramePr>
        <p:xfrm>
          <a:off x="-575233" y="3075806"/>
          <a:ext cx="3407359" cy="2108315"/>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0" y="1491630"/>
            <a:ext cx="936104" cy="307777"/>
          </a:xfrm>
          <a:prstGeom prst="rect">
            <a:avLst/>
          </a:prstGeom>
          <a:noFill/>
        </p:spPr>
        <p:txBody>
          <a:bodyPr wrap="square" rtlCol="0">
            <a:spAutoFit/>
          </a:bodyPr>
          <a:lstStyle/>
          <a:p>
            <a:r>
              <a:rPr lang="en-GB" sz="1400" dirty="0" smtClean="0"/>
              <a:t>July (9)</a:t>
            </a:r>
            <a:endParaRPr lang="en-GB" sz="1400" dirty="0"/>
          </a:p>
        </p:txBody>
      </p:sp>
      <p:sp>
        <p:nvSpPr>
          <p:cNvPr id="11" name="TextBox 10"/>
          <p:cNvSpPr txBox="1"/>
          <p:nvPr/>
        </p:nvSpPr>
        <p:spPr>
          <a:xfrm>
            <a:off x="0" y="3075806"/>
            <a:ext cx="1410463" cy="307777"/>
          </a:xfrm>
          <a:prstGeom prst="rect">
            <a:avLst/>
          </a:prstGeom>
          <a:noFill/>
        </p:spPr>
        <p:txBody>
          <a:bodyPr wrap="square" rtlCol="0">
            <a:spAutoFit/>
          </a:bodyPr>
          <a:lstStyle/>
          <a:p>
            <a:r>
              <a:rPr lang="en-GB" sz="1400" dirty="0" smtClean="0"/>
              <a:t>October (18)</a:t>
            </a:r>
            <a:endParaRPr lang="en-GB" sz="1400" dirty="0"/>
          </a:p>
        </p:txBody>
      </p:sp>
      <p:graphicFrame>
        <p:nvGraphicFramePr>
          <p:cNvPr id="13" name="Chart 12"/>
          <p:cNvGraphicFramePr>
            <a:graphicFrameLocks/>
          </p:cNvGraphicFramePr>
          <p:nvPr>
            <p:extLst>
              <p:ext uri="{D42A27DB-BD31-4B8C-83A1-F6EECF244321}">
                <p14:modId xmlns:p14="http://schemas.microsoft.com/office/powerpoint/2010/main" val="4096655048"/>
              </p:ext>
            </p:extLst>
          </p:nvPr>
        </p:nvGraphicFramePr>
        <p:xfrm>
          <a:off x="-1276478" y="1305519"/>
          <a:ext cx="4922718" cy="2140944"/>
        </p:xfrm>
        <a:graphic>
          <a:graphicData uri="http://schemas.openxmlformats.org/drawingml/2006/chart">
            <c:chart xmlns:c="http://schemas.openxmlformats.org/drawingml/2006/chart" xmlns:r="http://schemas.openxmlformats.org/officeDocument/2006/relationships" r:id="rId4"/>
          </a:graphicData>
        </a:graphic>
      </p:graphicFrame>
      <p:sp>
        <p:nvSpPr>
          <p:cNvPr id="26" name="Title 1"/>
          <p:cNvSpPr txBox="1">
            <a:spLocks/>
          </p:cNvSpPr>
          <p:nvPr/>
        </p:nvSpPr>
        <p:spPr>
          <a:xfrm>
            <a:off x="306150" y="-11006"/>
            <a:ext cx="8229600" cy="6375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GB" dirty="0" smtClean="0"/>
              <a:t>Individual question </a:t>
            </a:r>
            <a:r>
              <a:rPr lang="en-GB" dirty="0" smtClean="0"/>
              <a:t>responses July vs October</a:t>
            </a:r>
            <a:endParaRPr lang="en-GB" dirty="0"/>
          </a:p>
        </p:txBody>
      </p:sp>
      <p:sp>
        <p:nvSpPr>
          <p:cNvPr id="27" name="Title 1"/>
          <p:cNvSpPr txBox="1">
            <a:spLocks/>
          </p:cNvSpPr>
          <p:nvPr/>
        </p:nvSpPr>
        <p:spPr>
          <a:xfrm>
            <a:off x="1979712" y="600161"/>
            <a:ext cx="1666528" cy="6375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US" sz="1000" dirty="0" smtClean="0"/>
              <a:t> Xoserve </a:t>
            </a:r>
            <a:r>
              <a:rPr lang="en-US" sz="1000" dirty="0"/>
              <a:t>presents a range of solution options for each change to enable choice</a:t>
            </a:r>
          </a:p>
          <a:p>
            <a:endParaRPr lang="en-GB" sz="1000" dirty="0"/>
          </a:p>
        </p:txBody>
      </p:sp>
      <p:sp>
        <p:nvSpPr>
          <p:cNvPr id="28" name="Title 1"/>
          <p:cNvSpPr txBox="1">
            <a:spLocks/>
          </p:cNvSpPr>
          <p:nvPr/>
        </p:nvSpPr>
        <p:spPr>
          <a:xfrm>
            <a:off x="3851920" y="566018"/>
            <a:ext cx="1666528" cy="6375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US" sz="1000" dirty="0"/>
              <a:t>I trust Xoserve to identify solutions that benefit the whole Industry where possible</a:t>
            </a:r>
          </a:p>
        </p:txBody>
      </p:sp>
      <p:sp>
        <p:nvSpPr>
          <p:cNvPr id="29" name="Title 1"/>
          <p:cNvSpPr txBox="1">
            <a:spLocks/>
          </p:cNvSpPr>
          <p:nvPr/>
        </p:nvSpPr>
        <p:spPr>
          <a:xfrm>
            <a:off x="5724128" y="600161"/>
            <a:ext cx="1666528" cy="6375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US" sz="1000" dirty="0"/>
              <a:t>Xoserve supports the ability for me to fully engage me in the change process, should I choose to</a:t>
            </a:r>
          </a:p>
        </p:txBody>
      </p:sp>
      <p:sp>
        <p:nvSpPr>
          <p:cNvPr id="30" name="Title 1"/>
          <p:cNvSpPr txBox="1">
            <a:spLocks/>
          </p:cNvSpPr>
          <p:nvPr/>
        </p:nvSpPr>
        <p:spPr>
          <a:xfrm>
            <a:off x="7524328" y="566018"/>
            <a:ext cx="1666528" cy="6375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US" sz="1000" dirty="0"/>
              <a:t>I trust Xoserve to deliver changes to agreed costs, timescales and quality</a:t>
            </a:r>
          </a:p>
        </p:txBody>
      </p:sp>
      <p:graphicFrame>
        <p:nvGraphicFramePr>
          <p:cNvPr id="32" name="Chart 31"/>
          <p:cNvGraphicFramePr>
            <a:graphicFrameLocks/>
          </p:cNvGraphicFramePr>
          <p:nvPr>
            <p:extLst>
              <p:ext uri="{D42A27DB-BD31-4B8C-83A1-F6EECF244321}">
                <p14:modId xmlns:p14="http://schemas.microsoft.com/office/powerpoint/2010/main" val="791679344"/>
              </p:ext>
            </p:extLst>
          </p:nvPr>
        </p:nvGraphicFramePr>
        <p:xfrm>
          <a:off x="755576" y="1242105"/>
          <a:ext cx="4316129" cy="223224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4" name="Chart 33"/>
          <p:cNvGraphicFramePr>
            <a:graphicFrameLocks/>
          </p:cNvGraphicFramePr>
          <p:nvPr>
            <p:extLst>
              <p:ext uri="{D42A27DB-BD31-4B8C-83A1-F6EECF244321}">
                <p14:modId xmlns:p14="http://schemas.microsoft.com/office/powerpoint/2010/main" val="2959264100"/>
              </p:ext>
            </p:extLst>
          </p:nvPr>
        </p:nvGraphicFramePr>
        <p:xfrm>
          <a:off x="2812976" y="1203598"/>
          <a:ext cx="3744416" cy="2232248"/>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5" name="Chart 34"/>
          <p:cNvGraphicFramePr>
            <a:graphicFrameLocks/>
          </p:cNvGraphicFramePr>
          <p:nvPr>
            <p:extLst>
              <p:ext uri="{D42A27DB-BD31-4B8C-83A1-F6EECF244321}">
                <p14:modId xmlns:p14="http://schemas.microsoft.com/office/powerpoint/2010/main" val="1477783565"/>
              </p:ext>
            </p:extLst>
          </p:nvPr>
        </p:nvGraphicFramePr>
        <p:xfrm>
          <a:off x="936104" y="3075806"/>
          <a:ext cx="3934272" cy="2137792"/>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6" name="Chart 35"/>
          <p:cNvGraphicFramePr>
            <a:graphicFrameLocks/>
          </p:cNvGraphicFramePr>
          <p:nvPr>
            <p:extLst>
              <p:ext uri="{D42A27DB-BD31-4B8C-83A1-F6EECF244321}">
                <p14:modId xmlns:p14="http://schemas.microsoft.com/office/powerpoint/2010/main" val="965387045"/>
              </p:ext>
            </p:extLst>
          </p:nvPr>
        </p:nvGraphicFramePr>
        <p:xfrm>
          <a:off x="2987824" y="3075806"/>
          <a:ext cx="3569568" cy="2160240"/>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37" name="Chart 36"/>
          <p:cNvGraphicFramePr>
            <a:graphicFrameLocks/>
          </p:cNvGraphicFramePr>
          <p:nvPr>
            <p:extLst>
              <p:ext uri="{D42A27DB-BD31-4B8C-83A1-F6EECF244321}">
                <p14:modId xmlns:p14="http://schemas.microsoft.com/office/powerpoint/2010/main" val="3107858294"/>
              </p:ext>
            </p:extLst>
          </p:nvPr>
        </p:nvGraphicFramePr>
        <p:xfrm>
          <a:off x="5195655" y="1242999"/>
          <a:ext cx="2723474" cy="2211710"/>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38" name="Chart 37"/>
          <p:cNvGraphicFramePr>
            <a:graphicFrameLocks/>
          </p:cNvGraphicFramePr>
          <p:nvPr>
            <p:extLst>
              <p:ext uri="{D42A27DB-BD31-4B8C-83A1-F6EECF244321}">
                <p14:modId xmlns:p14="http://schemas.microsoft.com/office/powerpoint/2010/main" val="125837628"/>
              </p:ext>
            </p:extLst>
          </p:nvPr>
        </p:nvGraphicFramePr>
        <p:xfrm>
          <a:off x="5266370" y="3012493"/>
          <a:ext cx="2582044" cy="2197799"/>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39" name="Chart 38"/>
          <p:cNvGraphicFramePr>
            <a:graphicFrameLocks/>
          </p:cNvGraphicFramePr>
          <p:nvPr>
            <p:extLst>
              <p:ext uri="{D42A27DB-BD31-4B8C-83A1-F6EECF244321}">
                <p14:modId xmlns:p14="http://schemas.microsoft.com/office/powerpoint/2010/main" val="2127748909"/>
              </p:ext>
            </p:extLst>
          </p:nvPr>
        </p:nvGraphicFramePr>
        <p:xfrm>
          <a:off x="6732240" y="1237741"/>
          <a:ext cx="3052576" cy="2232248"/>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40" name="Chart 39"/>
          <p:cNvGraphicFramePr>
            <a:graphicFrameLocks/>
          </p:cNvGraphicFramePr>
          <p:nvPr>
            <p:extLst>
              <p:ext uri="{D42A27DB-BD31-4B8C-83A1-F6EECF244321}">
                <p14:modId xmlns:p14="http://schemas.microsoft.com/office/powerpoint/2010/main" val="1133907650"/>
              </p:ext>
            </p:extLst>
          </p:nvPr>
        </p:nvGraphicFramePr>
        <p:xfrm>
          <a:off x="7092280" y="3051745"/>
          <a:ext cx="2324840" cy="2195046"/>
        </p:xfrm>
        <a:graphic>
          <a:graphicData uri="http://schemas.openxmlformats.org/drawingml/2006/chart">
            <c:chart xmlns:c="http://schemas.openxmlformats.org/drawingml/2006/chart" xmlns:r="http://schemas.openxmlformats.org/officeDocument/2006/relationships" r:id="rId12"/>
          </a:graphicData>
        </a:graphic>
      </p:graphicFrame>
    </p:spTree>
    <p:extLst>
      <p:ext uri="{BB962C8B-B14F-4D97-AF65-F5344CB8AC3E}">
        <p14:creationId xmlns:p14="http://schemas.microsoft.com/office/powerpoint/2010/main" val="7442542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Key Feedback Received</a:t>
            </a:r>
            <a:endParaRPr lang="en-GB" dirty="0"/>
          </a:p>
        </p:txBody>
      </p:sp>
      <p:sp>
        <p:nvSpPr>
          <p:cNvPr id="3" name="Content Placeholder 2"/>
          <p:cNvSpPr>
            <a:spLocks noGrp="1"/>
          </p:cNvSpPr>
          <p:nvPr>
            <p:ph idx="1"/>
          </p:nvPr>
        </p:nvSpPr>
        <p:spPr/>
        <p:txBody>
          <a:bodyPr>
            <a:normAutofit fontScale="70000" lnSpcReduction="20000"/>
          </a:bodyPr>
          <a:lstStyle/>
          <a:p>
            <a:r>
              <a:rPr lang="en-US" sz="2400" dirty="0"/>
              <a:t>All in all a great improvement to the change process, its come a long way since January 2018</a:t>
            </a:r>
          </a:p>
          <a:p>
            <a:endParaRPr lang="en-US" sz="2400" dirty="0"/>
          </a:p>
          <a:p>
            <a:r>
              <a:rPr lang="en-US" sz="2400" dirty="0"/>
              <a:t>Need to be better balance with volume of communications and reduction in number of issues (not necessarily changes but issues can produce changes)</a:t>
            </a:r>
          </a:p>
          <a:p>
            <a:endParaRPr lang="en-US" sz="2400" dirty="0"/>
          </a:p>
          <a:p>
            <a:r>
              <a:rPr lang="en-US" sz="2400" dirty="0"/>
              <a:t>Change register needs to be improved to help customers to track overall changes through DSC governance</a:t>
            </a:r>
          </a:p>
          <a:p>
            <a:endParaRPr lang="en-US" sz="2400" dirty="0"/>
          </a:p>
          <a:p>
            <a:r>
              <a:rPr lang="en-US" sz="2400" dirty="0"/>
              <a:t>Consistency of information between Xoserve and Joint Office must be improved. </a:t>
            </a:r>
          </a:p>
          <a:p>
            <a:endParaRPr lang="en-US" sz="2400" dirty="0"/>
          </a:p>
          <a:p>
            <a:r>
              <a:rPr lang="en-US" sz="2400" dirty="0"/>
              <a:t>Xoserve does not always give a range of solution options nor a clear indication of funding for those solutions. </a:t>
            </a:r>
          </a:p>
          <a:p>
            <a:endParaRPr lang="en-US" sz="2400" dirty="0" smtClean="0"/>
          </a:p>
        </p:txBody>
      </p:sp>
    </p:spTree>
    <p:extLst>
      <p:ext uri="{BB962C8B-B14F-4D97-AF65-F5344CB8AC3E}">
        <p14:creationId xmlns:p14="http://schemas.microsoft.com/office/powerpoint/2010/main" val="14513900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 said – We did</a:t>
            </a:r>
            <a:endParaRPr lang="en-GB" dirty="0"/>
          </a:p>
        </p:txBody>
      </p:sp>
      <p:graphicFrame>
        <p:nvGraphicFramePr>
          <p:cNvPr id="6" name="Content Placeholder 4"/>
          <p:cNvGraphicFramePr>
            <a:graphicFrameLocks/>
          </p:cNvGraphicFramePr>
          <p:nvPr>
            <p:extLst>
              <p:ext uri="{D42A27DB-BD31-4B8C-83A1-F6EECF244321}">
                <p14:modId xmlns:p14="http://schemas.microsoft.com/office/powerpoint/2010/main" val="309589314"/>
              </p:ext>
            </p:extLst>
          </p:nvPr>
        </p:nvGraphicFramePr>
        <p:xfrm>
          <a:off x="179512" y="915566"/>
          <a:ext cx="8784976" cy="3662680"/>
        </p:xfrm>
        <a:graphic>
          <a:graphicData uri="http://schemas.openxmlformats.org/drawingml/2006/table">
            <a:tbl>
              <a:tblPr firstRow="1" bandRow="1">
                <a:tableStyleId>{5C22544A-7EE6-4342-B048-85BDC9FD1C3A}</a:tableStyleId>
              </a:tblPr>
              <a:tblGrid>
                <a:gridCol w="4392488"/>
                <a:gridCol w="4392488"/>
              </a:tblGrid>
              <a:tr h="370840">
                <a:tc>
                  <a:txBody>
                    <a:bodyPr/>
                    <a:lstStyle/>
                    <a:p>
                      <a:r>
                        <a:rPr lang="en-GB" sz="1800" dirty="0" smtClean="0"/>
                        <a:t>You Said</a:t>
                      </a:r>
                      <a:endParaRPr lang="en-GB" sz="1800" dirty="0"/>
                    </a:p>
                  </a:txBody>
                  <a:tcPr/>
                </a:tc>
                <a:tc>
                  <a:txBody>
                    <a:bodyPr/>
                    <a:lstStyle/>
                    <a:p>
                      <a:r>
                        <a:rPr lang="en-GB" dirty="0" smtClean="0"/>
                        <a:t>We Did</a:t>
                      </a:r>
                      <a:endParaRPr lang="en-GB" dirty="0"/>
                    </a:p>
                  </a:txBody>
                  <a:tcPr/>
                </a:tc>
              </a:tr>
              <a:tr h="370840">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Arial" panose="020B0604020202020204" pitchFamily="34" charset="0"/>
                          <a:cs typeface="Arial" panose="020B0604020202020204" pitchFamily="34" charset="0"/>
                        </a:rPr>
                        <a:t>There needs to be a better balance with the volume of communication also a reduction in the number of issues which are happening (not necessarily change but changes need to be made to fix the issues). </a:t>
                      </a:r>
                      <a:br>
                        <a:rPr lang="en-US" sz="1000" b="0" i="0" u="none" strike="noStrike" dirty="0" smtClean="0">
                          <a:solidFill>
                            <a:srgbClr val="000000"/>
                          </a:solidFill>
                          <a:effectLst/>
                          <a:latin typeface="Arial" panose="020B0604020202020204" pitchFamily="34" charset="0"/>
                          <a:cs typeface="Arial" panose="020B0604020202020204" pitchFamily="34" charset="0"/>
                        </a:rPr>
                      </a:br>
                      <a:r>
                        <a:rPr lang="en-US" sz="1000" b="0" i="0" u="none" strike="noStrike" dirty="0" smtClean="0">
                          <a:solidFill>
                            <a:srgbClr val="000000"/>
                          </a:solidFill>
                          <a:effectLst/>
                          <a:latin typeface="Arial" panose="020B0604020202020204" pitchFamily="34" charset="0"/>
                          <a:cs typeface="Arial" panose="020B0604020202020204" pitchFamily="34" charset="0"/>
                        </a:rPr>
                        <a:t>The change process has come along way in since January, especially with the introduction of the capture process, it switched around the process which saw customers getting a better idea on the detail for deliverables. R2 and R3 releases have been decisions made on the wire rather than with plenty of time, this needs to be worked on but compared to last year when the process was really complicated and didn't deliver customer needs it is a simpler planning issue to resolve. We are not sure that a 'range' of solutions are always given, but we would prefer appropriate options are given over a range (too much choice takes longer to design and deliver). All in all it is great improvement to the change process and with the lessons learned through delivery of a couple more major releases we feel the process will become more seamless. </a:t>
                      </a:r>
                    </a:p>
                    <a:p>
                      <a:pPr algn="l" fontAlgn="t"/>
                      <a:endParaRPr lang="en-US" sz="1100" b="0" i="0" u="none" strike="noStrike" dirty="0">
                        <a:solidFill>
                          <a:srgbClr val="000000"/>
                        </a:solidFill>
                        <a:effectLst/>
                        <a:latin typeface="Calibri"/>
                      </a:endParaRPr>
                    </a:p>
                  </a:txBody>
                  <a:tcPr marL="9525" marR="9525" marT="9525" marB="0"/>
                </a:tc>
                <a:tc>
                  <a:txBody>
                    <a:bodyPr/>
                    <a:lstStyle/>
                    <a:p>
                      <a:r>
                        <a:rPr lang="en-US" sz="1000" dirty="0" smtClean="0"/>
                        <a:t>Alison Cross (Xoserve) met with the customer who provided the feedback to discuss it in more detail. </a:t>
                      </a:r>
                    </a:p>
                    <a:p>
                      <a:r>
                        <a:rPr lang="en-US" sz="1000" dirty="0" smtClean="0"/>
                        <a:t>More detailed feedback on Issue management and communication of issues was discussed and noted which has been passed onto the issue management team. </a:t>
                      </a:r>
                    </a:p>
                    <a:p>
                      <a:r>
                        <a:rPr lang="en-US" sz="1000" dirty="0" smtClean="0"/>
                        <a:t>It is good to receive acknowledgement of the improvements seen since January particularly the introduction of capture mid-year. We will continue to implement further improvements and encourage customer feedback to help us focus on key actions.</a:t>
                      </a:r>
                    </a:p>
                    <a:p>
                      <a:r>
                        <a:rPr lang="en-US" sz="1000" dirty="0" smtClean="0"/>
                        <a:t>In respect of R2 and R3 releases these were scoped at the back end of the transitional period between old and new change process. Earlier engagement is now in place for future releases - November 2019 release has being discussed in October/November 2018. </a:t>
                      </a:r>
                    </a:p>
                    <a:p>
                      <a:r>
                        <a:rPr lang="en-US" sz="1000" dirty="0" smtClean="0"/>
                        <a:t>Xoserve have completed analysis of how many solution options have been presented to DSG for their recommendation for each change - the average being 3 - but some changes have had as many as 6 options. We will continue to work with our customers to define solution options for all future changes.</a:t>
                      </a:r>
                    </a:p>
                    <a:p>
                      <a:r>
                        <a:rPr lang="en-US" sz="1000" dirty="0" smtClean="0"/>
                        <a:t>Thank you for the positive comments on the improvements we have made so far. We have a number of actions planned next year to continue to try to make the process easier for our customers. </a:t>
                      </a:r>
                      <a:endParaRPr lang="en-GB" sz="1000" dirty="0"/>
                    </a:p>
                  </a:txBody>
                  <a:tcPr/>
                </a:tc>
              </a:tr>
            </a:tbl>
          </a:graphicData>
        </a:graphic>
      </p:graphicFrame>
    </p:spTree>
    <p:extLst>
      <p:ext uri="{BB962C8B-B14F-4D97-AF65-F5344CB8AC3E}">
        <p14:creationId xmlns:p14="http://schemas.microsoft.com/office/powerpoint/2010/main" val="37778635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 said – We did</a:t>
            </a:r>
            <a:endParaRPr lang="en-GB" dirty="0"/>
          </a:p>
        </p:txBody>
      </p:sp>
      <p:graphicFrame>
        <p:nvGraphicFramePr>
          <p:cNvPr id="6" name="Content Placeholder 4"/>
          <p:cNvGraphicFramePr>
            <a:graphicFrameLocks/>
          </p:cNvGraphicFramePr>
          <p:nvPr>
            <p:extLst>
              <p:ext uri="{D42A27DB-BD31-4B8C-83A1-F6EECF244321}">
                <p14:modId xmlns:p14="http://schemas.microsoft.com/office/powerpoint/2010/main" val="1707154087"/>
              </p:ext>
            </p:extLst>
          </p:nvPr>
        </p:nvGraphicFramePr>
        <p:xfrm>
          <a:off x="179512" y="627534"/>
          <a:ext cx="8784976" cy="4363720"/>
        </p:xfrm>
        <a:graphic>
          <a:graphicData uri="http://schemas.openxmlformats.org/drawingml/2006/table">
            <a:tbl>
              <a:tblPr firstRow="1" bandRow="1">
                <a:tableStyleId>{5C22544A-7EE6-4342-B048-85BDC9FD1C3A}</a:tableStyleId>
              </a:tblPr>
              <a:tblGrid>
                <a:gridCol w="3456384"/>
                <a:gridCol w="5328592"/>
              </a:tblGrid>
              <a:tr h="370840">
                <a:tc>
                  <a:txBody>
                    <a:bodyPr/>
                    <a:lstStyle/>
                    <a:p>
                      <a:r>
                        <a:rPr lang="en-GB" sz="1800" dirty="0" smtClean="0"/>
                        <a:t>You Said</a:t>
                      </a:r>
                      <a:endParaRPr lang="en-GB" sz="1800" dirty="0"/>
                    </a:p>
                  </a:txBody>
                  <a:tcPr/>
                </a:tc>
                <a:tc>
                  <a:txBody>
                    <a:bodyPr/>
                    <a:lstStyle/>
                    <a:p>
                      <a:r>
                        <a:rPr lang="en-GB" dirty="0" smtClean="0"/>
                        <a:t>We Did</a:t>
                      </a:r>
                      <a:endParaRPr lang="en-GB" dirty="0"/>
                    </a:p>
                  </a:txBody>
                  <a:tcPr/>
                </a:tc>
              </a:tr>
              <a:tr h="370840">
                <a:tc>
                  <a:txBody>
                    <a:bodyPr/>
                    <a:lstStyle/>
                    <a:p>
                      <a:r>
                        <a:rPr lang="en-US" sz="1000" dirty="0" smtClean="0"/>
                        <a:t>change briefings tend to consist of ludicrously long </a:t>
                      </a:r>
                      <a:r>
                        <a:rPr lang="en-US" sz="1000" dirty="0" err="1" smtClean="0"/>
                        <a:t>powerpoint</a:t>
                      </a:r>
                      <a:r>
                        <a:rPr lang="en-US" sz="1000" dirty="0" smtClean="0"/>
                        <a:t> slides or difficult to understand presentations.  you need to provide more succinct briefings, that are clear and focused, so those of us that are just 'dipping in' </a:t>
                      </a:r>
                      <a:r>
                        <a:rPr lang="en-US" sz="1000" dirty="0" err="1" smtClean="0"/>
                        <a:t>occassionally</a:t>
                      </a:r>
                      <a:r>
                        <a:rPr lang="en-US" sz="1000" dirty="0" smtClean="0"/>
                        <a:t> to keep a watching brief can more easily identify relevant information. Your meeting minutes tend to only list change reference numbers, not titles, which makes it difficult if you haven't </a:t>
                      </a:r>
                      <a:r>
                        <a:rPr lang="en-US" sz="1000" dirty="0" err="1" smtClean="0"/>
                        <a:t>memorised</a:t>
                      </a:r>
                      <a:r>
                        <a:rPr lang="en-US" sz="1000" dirty="0" smtClean="0"/>
                        <a:t> every change reference!</a:t>
                      </a:r>
                      <a:endParaRPr lang="en-GB" sz="1000" dirty="0"/>
                    </a:p>
                  </a:txBody>
                  <a:tcPr/>
                </a:tc>
                <a:tc>
                  <a:txBody>
                    <a:bodyPr/>
                    <a:lstStyle/>
                    <a:p>
                      <a:r>
                        <a:rPr lang="en-US" sz="1000" dirty="0" smtClean="0"/>
                        <a:t>Alison Cross (Xoserve) met with the customer who provided the feedback to discuss it in more detail. </a:t>
                      </a:r>
                    </a:p>
                    <a:p>
                      <a:r>
                        <a:rPr lang="en-US" sz="1000" dirty="0" smtClean="0"/>
                        <a:t>It was acknowledged that the change process was not always easy to engage with when a customer is just 'dipping in'  occasionally. Xoserve will looking into ways to make the long slide packs easier to navigate for individual changes. We are also due to launch a new Xoserve.com in the new year which will hold all Change proposals and their current status along with a new simplified change register that will help to more easily identify changes that will impact an </a:t>
                      </a:r>
                      <a:r>
                        <a:rPr lang="en-US" sz="1000" dirty="0" err="1" smtClean="0"/>
                        <a:t>organisation</a:t>
                      </a:r>
                      <a:r>
                        <a:rPr lang="en-US" sz="1000" dirty="0" smtClean="0"/>
                        <a:t>.</a:t>
                      </a:r>
                    </a:p>
                    <a:p>
                      <a:r>
                        <a:rPr lang="en-US" sz="1000" dirty="0" smtClean="0"/>
                        <a:t>In addition Xoserve now holds Customer awareness sessions for each Release which provide a high level overview of the changes due to be implemented - this is augmented by Release Circulars published on Xoserve.com</a:t>
                      </a:r>
                    </a:p>
                    <a:p>
                      <a:r>
                        <a:rPr lang="en-US" sz="1000" dirty="0" smtClean="0"/>
                        <a:t>We have already started to action the addition of titles against reference numbers in documentation and communications although there may be occasions where some slip the net. We are also ensuring the MOD references are included to aid in reviewing the change history. </a:t>
                      </a:r>
                      <a:endParaRPr lang="en-GB" sz="1000" dirty="0"/>
                    </a:p>
                  </a:txBody>
                  <a:tcPr/>
                </a:tc>
              </a:tr>
              <a:tr h="370840">
                <a:tc>
                  <a:txBody>
                    <a:bodyPr/>
                    <a:lstStyle/>
                    <a:p>
                      <a:r>
                        <a:rPr lang="en-US" sz="1000" dirty="0" smtClean="0"/>
                        <a:t>For a constituency of small </a:t>
                      </a:r>
                      <a:r>
                        <a:rPr lang="en-US" sz="1000" dirty="0" err="1" smtClean="0"/>
                        <a:t>organisations</a:t>
                      </a:r>
                      <a:r>
                        <a:rPr lang="en-US" sz="1000" dirty="0" smtClean="0"/>
                        <a:t>, cost is often a important factor in deciding to progress changes. This includes where changes are proposed outside of the constituency group for split funding - we would appreciate if Xoserve could work with the </a:t>
                      </a:r>
                      <a:r>
                        <a:rPr lang="en-US" sz="1000" dirty="0" err="1" smtClean="0"/>
                        <a:t>organisation</a:t>
                      </a:r>
                      <a:r>
                        <a:rPr lang="en-US" sz="1000" dirty="0" smtClean="0"/>
                        <a:t> to make clear the funding arrangements when published for Solution Review.</a:t>
                      </a:r>
                      <a:endParaRPr lang="en-GB" sz="1000" dirty="0"/>
                    </a:p>
                  </a:txBody>
                  <a:tcPr/>
                </a:tc>
                <a:tc>
                  <a:txBody>
                    <a:bodyPr/>
                    <a:lstStyle/>
                    <a:p>
                      <a:r>
                        <a:rPr lang="en-US" sz="1000" dirty="0" smtClean="0"/>
                        <a:t>Anonymous feedback thus Xoserve were unable to contact customer to discuss. Please contact Alison Cross (alison.cross@xoserve.com) if you would like to discuss your feedback further.</a:t>
                      </a:r>
                    </a:p>
                    <a:p>
                      <a:r>
                        <a:rPr lang="en-US" sz="1000" dirty="0" smtClean="0"/>
                        <a:t>Xoserve will provide support for IGTs in respect of the DSC Framework. At the DSC Change Management Committee (</a:t>
                      </a:r>
                      <a:r>
                        <a:rPr lang="en-US" sz="1000" dirty="0" err="1" smtClean="0"/>
                        <a:t>ChMC</a:t>
                      </a:r>
                      <a:r>
                        <a:rPr lang="en-US" sz="1000" dirty="0" smtClean="0"/>
                        <a:t>) it is decided who should be funding a change based on the budget and charging methodology. This is reviewed again at the point the change is approved for delivery. IGTs have 2 votes at </a:t>
                      </a:r>
                      <a:r>
                        <a:rPr lang="en-US" sz="1000" dirty="0" err="1" smtClean="0"/>
                        <a:t>ChMC</a:t>
                      </a:r>
                      <a:r>
                        <a:rPr lang="en-US" sz="1000" dirty="0" smtClean="0"/>
                        <a:t> so have an opportunity to vote on changes that impact them as defined in the DSC arrangements IGTs have signed up to. The constituency is advised to work together to discuss these changes, including proposed funding,  to ensure the vote is representative of all constituency views. </a:t>
                      </a:r>
                      <a:endParaRPr lang="en-GB" sz="1000" dirty="0"/>
                    </a:p>
                  </a:txBody>
                  <a:tcPr/>
                </a:tc>
              </a:tr>
            </a:tbl>
          </a:graphicData>
        </a:graphic>
      </p:graphicFrame>
    </p:spTree>
    <p:extLst>
      <p:ext uri="{BB962C8B-B14F-4D97-AF65-F5344CB8AC3E}">
        <p14:creationId xmlns:p14="http://schemas.microsoft.com/office/powerpoint/2010/main" val="9746878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 said – We did</a:t>
            </a:r>
            <a:endParaRPr lang="en-GB" dirty="0"/>
          </a:p>
        </p:txBody>
      </p:sp>
      <p:graphicFrame>
        <p:nvGraphicFramePr>
          <p:cNvPr id="6" name="Content Placeholder 4"/>
          <p:cNvGraphicFramePr>
            <a:graphicFrameLocks/>
          </p:cNvGraphicFramePr>
          <p:nvPr>
            <p:extLst>
              <p:ext uri="{D42A27DB-BD31-4B8C-83A1-F6EECF244321}">
                <p14:modId xmlns:p14="http://schemas.microsoft.com/office/powerpoint/2010/main" val="1322900377"/>
              </p:ext>
            </p:extLst>
          </p:nvPr>
        </p:nvGraphicFramePr>
        <p:xfrm>
          <a:off x="179512" y="699542"/>
          <a:ext cx="8784976" cy="4363720"/>
        </p:xfrm>
        <a:graphic>
          <a:graphicData uri="http://schemas.openxmlformats.org/drawingml/2006/table">
            <a:tbl>
              <a:tblPr firstRow="1" bandRow="1">
                <a:tableStyleId>{5C22544A-7EE6-4342-B048-85BDC9FD1C3A}</a:tableStyleId>
              </a:tblPr>
              <a:tblGrid>
                <a:gridCol w="4032448"/>
                <a:gridCol w="4752528"/>
              </a:tblGrid>
              <a:tr h="370840">
                <a:tc>
                  <a:txBody>
                    <a:bodyPr/>
                    <a:lstStyle/>
                    <a:p>
                      <a:r>
                        <a:rPr lang="en-GB" sz="1800" dirty="0" smtClean="0"/>
                        <a:t>You Said</a:t>
                      </a:r>
                      <a:endParaRPr lang="en-GB" sz="1800" dirty="0"/>
                    </a:p>
                  </a:txBody>
                  <a:tcPr/>
                </a:tc>
                <a:tc>
                  <a:txBody>
                    <a:bodyPr/>
                    <a:lstStyle/>
                    <a:p>
                      <a:r>
                        <a:rPr lang="en-GB" dirty="0" smtClean="0"/>
                        <a:t>We Did</a:t>
                      </a:r>
                      <a:endParaRPr lang="en-GB" dirty="0"/>
                    </a:p>
                  </a:txBody>
                  <a:tcPr/>
                </a:tc>
              </a:tr>
              <a:tr h="370840">
                <a:tc>
                  <a:txBody>
                    <a:bodyPr/>
                    <a:lstStyle/>
                    <a:p>
                      <a:pPr algn="l" fontAlgn="t"/>
                      <a:r>
                        <a:rPr lang="en-US" sz="1000" b="0" i="0" u="none" strike="noStrike" dirty="0">
                          <a:solidFill>
                            <a:srgbClr val="000000"/>
                          </a:solidFill>
                          <a:effectLst/>
                          <a:latin typeface="Arial" panose="020B0604020202020204" pitchFamily="34" charset="0"/>
                          <a:cs typeface="Arial" panose="020B0604020202020204" pitchFamily="34" charset="0"/>
                        </a:rPr>
                        <a:t>The change process remains difficult to follow and we have little confidence in whether we have a full grasp on the overall changes through the DSC.  The information provided is not clear to determine what action is required, what stage of governance a change is at or what is being requested from Shippers.  The change log shows some improvement, however is still very much </a:t>
                      </a:r>
                      <a:r>
                        <a:rPr lang="en-US" sz="1000" b="0" i="0" u="none" strike="noStrike" dirty="0" err="1">
                          <a:solidFill>
                            <a:srgbClr val="000000"/>
                          </a:solidFill>
                          <a:effectLst/>
                          <a:latin typeface="Arial" panose="020B0604020202020204" pitchFamily="34" charset="0"/>
                          <a:cs typeface="Arial" panose="020B0604020202020204" pitchFamily="34" charset="0"/>
                        </a:rPr>
                        <a:t>focussed</a:t>
                      </a:r>
                      <a:r>
                        <a:rPr lang="en-US" sz="1000" b="0" i="0" u="none" strike="noStrike" dirty="0">
                          <a:solidFill>
                            <a:srgbClr val="000000"/>
                          </a:solidFill>
                          <a:effectLst/>
                          <a:latin typeface="Arial" panose="020B0604020202020204" pitchFamily="34" charset="0"/>
                          <a:cs typeface="Arial" panose="020B0604020202020204" pitchFamily="34" charset="0"/>
                        </a:rPr>
                        <a:t> on what information Xoserve needs to manage and track change and not its customers.  We welcome the changes and streamlining of the change proposal forms. The hand off and consistency of information shared by JO and Xoserve must improve.  Currently in order to monitor the change landscape shippers must access multiple platforms, pages, sheets and updates without any clear picture of the level of impact.</a:t>
                      </a:r>
                    </a:p>
                  </a:txBody>
                  <a:tcPr/>
                </a:tc>
                <a:tc>
                  <a:txBody>
                    <a:bodyPr/>
                    <a:lstStyle/>
                    <a:p>
                      <a:r>
                        <a:rPr lang="en-US" sz="1000" dirty="0" smtClean="0"/>
                        <a:t>Alison Cross (Xoserve) met with the customer who provided the feedback to discuss it in more detail. </a:t>
                      </a:r>
                    </a:p>
                    <a:p>
                      <a:r>
                        <a:rPr lang="en-US" sz="1000" dirty="0" smtClean="0"/>
                        <a:t>The feedback had been provided to ensure that Xoserve remained aware of the desire and need for improvements to the change process although they acknowledged some improvements have already been made. The new change proposal pages on the refreshed Xoserve.com, where all Change proposals will be stored going forward, along with a simplified change registered should assist in mitigating the issues currently being experienced. </a:t>
                      </a:r>
                    </a:p>
                    <a:p>
                      <a:r>
                        <a:rPr lang="en-US" sz="1000" dirty="0" smtClean="0"/>
                        <a:t>The customer also provided further feedback on the quantity and quality of email communications issued by Xoserve. This feedback has been passed to the relevant teams within Xoserve and we will work with customers to put a better process in place. </a:t>
                      </a:r>
                      <a:endParaRPr lang="en-GB" sz="1000" dirty="0"/>
                    </a:p>
                  </a:txBody>
                  <a:tcPr/>
                </a:tc>
              </a:tr>
              <a:tr h="370840">
                <a:tc>
                  <a:txBody>
                    <a:bodyPr/>
                    <a:lstStyle/>
                    <a:p>
                      <a:r>
                        <a:rPr lang="en-US" sz="1000" dirty="0" smtClean="0"/>
                        <a:t>Additional understanding of the wider implications and consequential change should be considered by Xoserve when providing change solutions.</a:t>
                      </a:r>
                      <a:endParaRPr lang="en-GB" sz="1000" dirty="0"/>
                    </a:p>
                  </a:txBody>
                  <a:tcPr/>
                </a:tc>
                <a:tc>
                  <a:txBody>
                    <a:bodyPr/>
                    <a:lstStyle/>
                    <a:p>
                      <a:r>
                        <a:rPr lang="en-US" sz="1000" dirty="0" smtClean="0"/>
                        <a:t>Anonymous feedback thus Xoserve were unable to contact customer to discuss. Please contact Alison Cross (alison.cross@xoserve.com)  if you would like to discuss your feedback further. </a:t>
                      </a:r>
                    </a:p>
                    <a:p>
                      <a:r>
                        <a:rPr lang="en-US" sz="1000" dirty="0" smtClean="0"/>
                        <a:t>DSC Delivery Sub Group is the forum set up to discuss the impacts of changes - which include implications and consequential change. Xoserve also issue solution consultation and design Change Packs for each change during the change lifecycle which provide </a:t>
                      </a:r>
                      <a:r>
                        <a:rPr lang="en-US" sz="1000" dirty="0" err="1" smtClean="0"/>
                        <a:t>organisations</a:t>
                      </a:r>
                      <a:r>
                        <a:rPr lang="en-US" sz="1000" dirty="0" smtClean="0"/>
                        <a:t> the opportunity to review and submit their responses (representations) which will then be reviewed by the DSC Change Management committee in their decision making. </a:t>
                      </a:r>
                    </a:p>
                    <a:p>
                      <a:r>
                        <a:rPr lang="en-US" sz="1000" dirty="0" smtClean="0"/>
                        <a:t>In addition Xoserve now holds Customer awareness sessions for each Release which provide a high level overview of the changes due to be implemented - this is augmented by Release Circulars published on Xoserve.com</a:t>
                      </a:r>
                      <a:endParaRPr lang="en-GB" sz="1000" dirty="0"/>
                    </a:p>
                  </a:txBody>
                  <a:tcPr/>
                </a:tc>
              </a:tr>
            </a:tbl>
          </a:graphicData>
        </a:graphic>
      </p:graphicFrame>
    </p:spTree>
    <p:extLst>
      <p:ext uri="{BB962C8B-B14F-4D97-AF65-F5344CB8AC3E}">
        <p14:creationId xmlns:p14="http://schemas.microsoft.com/office/powerpoint/2010/main" val="13693051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E927B77B7F39148B9CB17AE711C8D35" ma:contentTypeVersion="0" ma:contentTypeDescription="Create a new document." ma:contentTypeScope="" ma:versionID="159d718f6c29ca5e1f84b5e6d7132f4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ABA723BE-B83E-44FD-90E1-73FE10FBD3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211B2E31-4703-4F4D-BB47-74A8364BAC36}">
  <ds:schemaRefs>
    <ds:schemaRef ds:uri="http://purl.org/dc/dcmitype/"/>
    <ds:schemaRef ds:uri="http://purl.org/dc/elements/1.1/"/>
    <ds:schemaRef ds:uri="http://www.w3.org/XML/1998/namespace"/>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915</TotalTime>
  <Words>1469</Words>
  <Application>Microsoft Office PowerPoint</Application>
  <PresentationFormat>On-screen Show (16:9)</PresentationFormat>
  <Paragraphs>65</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KVI Change Management Survey Feedback </vt:lpstr>
      <vt:lpstr>KVI Change Management Survey – October 2018</vt:lpstr>
      <vt:lpstr>I receive timely and fit for purpose information to enable me to manage new changes that impact my organisation</vt:lpstr>
      <vt:lpstr>Key Feedback Received</vt:lpstr>
      <vt:lpstr>You said – We did</vt:lpstr>
      <vt:lpstr>You said – We did</vt:lpstr>
      <vt:lpstr>You said – We did</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Alison Cross</cp:lastModifiedBy>
  <cp:revision>71</cp:revision>
  <dcterms:created xsi:type="dcterms:W3CDTF">2018-09-02T17:12:15Z</dcterms:created>
  <dcterms:modified xsi:type="dcterms:W3CDTF">2018-12-13T11:55:15Z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-1894227464</vt:i4>
  </property>
  <property fmtid="{D5CDD505-2E9C-101B-9397-08002B2CF9AE}" pid="3" name="_NewReviewCycle">
    <vt:lpwstr/>
  </property>
  <property fmtid="{D5CDD505-2E9C-101B-9397-08002B2CF9AE}" pid="4" name="_EmailSubject">
    <vt:lpwstr>PLease review: Xoserve KVI - Change Management Survey November 2018 v1.pptx</vt:lpwstr>
  </property>
  <property fmtid="{D5CDD505-2E9C-101B-9397-08002B2CF9AE}" pid="5" name="_AuthorEmail">
    <vt:lpwstr>Alison.Cross@Xoserve.com</vt:lpwstr>
  </property>
  <property fmtid="{D5CDD505-2E9C-101B-9397-08002B2CF9AE}" pid="6" name="_AuthorEmailDisplayName">
    <vt:lpwstr>Cross, Alison</vt:lpwstr>
  </property>
  <property fmtid="{D5CDD505-2E9C-101B-9397-08002B2CF9AE}" pid="7" name="_PreviousAdHocReviewCycleID">
    <vt:i4>1696637420</vt:i4>
  </property>
  <property fmtid="{D5CDD505-2E9C-101B-9397-08002B2CF9AE}" pid="8" name="ContentTypeId">
    <vt:lpwstr>0x0101006E927B77B7F39148B9CB17AE711C8D35</vt:lpwstr>
  </property>
</Properties>
</file>