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299" r:id="rId6"/>
    <p:sldId id="30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CB3B"/>
    <a:srgbClr val="40D1F5"/>
    <a:srgbClr val="FFFFFF"/>
    <a:srgbClr val="B1D6E8"/>
    <a:srgbClr val="84B8DA"/>
    <a:srgbClr val="9C4877"/>
    <a:srgbClr val="2B80B1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4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03/01/2019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Release 3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9</a:t>
            </a:r>
            <a:r>
              <a:rPr lang="en-GB" baseline="30000" dirty="0" smtClean="0"/>
              <a:t>th</a:t>
            </a:r>
            <a:r>
              <a:rPr lang="en-GB" dirty="0" smtClean="0"/>
              <a:t> 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-684584" y="692696"/>
            <a:ext cx="86883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graphicFrame>
        <p:nvGraphicFramePr>
          <p:cNvPr id="2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550581"/>
              </p:ext>
            </p:extLst>
          </p:nvPr>
        </p:nvGraphicFramePr>
        <p:xfrm>
          <a:off x="84130" y="411510"/>
          <a:ext cx="8952366" cy="4370191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74247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GB" sz="12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January</a:t>
                      </a:r>
                    </a:p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en-GB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247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7424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247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6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9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3 Scope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17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progress against each track is as below:-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Track 1 (13 Changes)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 minor defects reported during PIS. All fixed and deployed to production.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Support for Track 1 is now with IS Ops, any new defects will be resolved by them.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PIS formally still open to complete some documentation activities by 11</a:t>
                      </a:r>
                      <a:r>
                        <a:rPr lang="en-GB" sz="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January</a:t>
                      </a:r>
                    </a:p>
                    <a:p>
                      <a:pPr marL="914400" lvl="2" indent="0">
                        <a:buFont typeface="Arial" panose="020B0604020202020204" pitchFamily="34" charset="0"/>
                        <a:buNone/>
                      </a:pPr>
                      <a:endParaRPr lang="en-GB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Track 2 (XRN 4454 – Cadent)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RT in progress and on plan to complete by 18</a:t>
                      </a:r>
                      <a:r>
                        <a:rPr lang="en-GB" sz="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January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IDR planned for w/c 21</a:t>
                      </a:r>
                      <a:r>
                        <a:rPr lang="en-GB" sz="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January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Go Live planned for 1</a:t>
                      </a:r>
                      <a:r>
                        <a:rPr lang="en-GB" sz="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February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Issue against XRN 4534</a:t>
                      </a:r>
                    </a:p>
                    <a:p>
                      <a:pPr marL="6286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February go live is no longer viable due to additional defects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and environmental issues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causing delay to AT execution.</a:t>
                      </a:r>
                    </a:p>
                    <a:p>
                      <a:pPr marL="6286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March remains a viable option at this stage although high risk of additional defects being discovered remains open and this is being closely monitored and reviewed with business SME’s and IS Ops team.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Next step</a:t>
                      </a:r>
                    </a:p>
                    <a:p>
                      <a:pPr marL="6286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Continue with AT and RT, monitor level of risk and confirm deployment approach at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ChMC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on 9</a:t>
                      </a:r>
                      <a:r>
                        <a:rPr kumimoji="0" lang="en-US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January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9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Full Delivery costs now all approved.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992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Additional resource support to deliver XRN4454 in place and currently no other resource issues are open.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dirty="0"/>
              <a:t>XRN4572 – UK Link Release </a:t>
            </a:r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26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Link Release 3 - Plan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746372"/>
              </p:ext>
            </p:extLst>
          </p:nvPr>
        </p:nvGraphicFramePr>
        <p:xfrm>
          <a:off x="35496" y="699542"/>
          <a:ext cx="9083822" cy="3245681"/>
        </p:xfrm>
        <a:graphic>
          <a:graphicData uri="http://schemas.openxmlformats.org/drawingml/2006/table">
            <a:tbl>
              <a:tblPr firstRow="1" bandRow="1"/>
              <a:tblGrid>
                <a:gridCol w="802424"/>
                <a:gridCol w="583581"/>
                <a:gridCol w="583581"/>
                <a:gridCol w="510634"/>
                <a:gridCol w="544116"/>
                <a:gridCol w="648072"/>
                <a:gridCol w="720080"/>
                <a:gridCol w="720080"/>
                <a:gridCol w="648072"/>
                <a:gridCol w="730894"/>
                <a:gridCol w="648072"/>
                <a:gridCol w="720080"/>
                <a:gridCol w="576064"/>
                <a:gridCol w="648072"/>
              </a:tblGrid>
              <a:tr h="426647">
                <a:tc>
                  <a:txBody>
                    <a:bodyPr/>
                    <a:lstStyle/>
                    <a:p>
                      <a:pPr algn="ctr"/>
                      <a:r>
                        <a:rPr lang="en-GB" sz="105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0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&amp; System 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Market Trials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1 Baseline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04/06/18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13/08/18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19/10/18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08/10/18*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1 Current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13/08/18</a:t>
                      </a:r>
                      <a:endParaRPr kumimoji="0" lang="en-US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08/10/18*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22/10/18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2 Baseline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24/09/18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05/11/18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01/02/19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08/03/19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9428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2 Current Plan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30/06/18*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Complete ST synergised with AT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14/12/18**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14/12/18*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18/01/18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01/02/19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08/03/19</a:t>
                      </a:r>
                    </a:p>
                  </a:txBody>
                  <a:tcPr marL="91426" marR="91426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0" y="4309215"/>
            <a:ext cx="6217389" cy="2506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GB" sz="900" b="1" dirty="0" smtClean="0">
                <a:solidFill>
                  <a:srgbClr val="000000"/>
                </a:solidFill>
              </a:rPr>
              <a:t>RAG Key – Milestones are end dates;</a:t>
            </a:r>
          </a:p>
          <a:p>
            <a:pPr defTabSz="914400"/>
            <a:endParaRPr lang="en-GB" sz="700" dirty="0" smtClean="0">
              <a:solidFill>
                <a:srgbClr val="000000"/>
              </a:solidFill>
            </a:endParaRPr>
          </a:p>
          <a:p>
            <a:pPr defTabSz="914400"/>
            <a:r>
              <a:rPr lang="en-GB" sz="700" dirty="0" smtClean="0">
                <a:solidFill>
                  <a:srgbClr val="000000"/>
                </a:solidFill>
              </a:rPr>
              <a:t>*Closedown expected to finish this week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700" dirty="0">
                <a:solidFill>
                  <a:srgbClr val="000000"/>
                </a:solidFill>
              </a:rPr>
              <a:t>** Synergised ST and AT date</a:t>
            </a:r>
          </a:p>
        </p:txBody>
      </p:sp>
      <p:sp>
        <p:nvSpPr>
          <p:cNvPr id="5" name="Flowchart: Decision 4"/>
          <p:cNvSpPr/>
          <p:nvPr/>
        </p:nvSpPr>
        <p:spPr bwMode="auto">
          <a:xfrm>
            <a:off x="5299128" y="4066571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6" name="Flowchart: Decision 5"/>
          <p:cNvSpPr/>
          <p:nvPr/>
        </p:nvSpPr>
        <p:spPr bwMode="auto">
          <a:xfrm>
            <a:off x="3570871" y="4065459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7" name="Flowchart: Decision 6"/>
          <p:cNvSpPr/>
          <p:nvPr/>
        </p:nvSpPr>
        <p:spPr bwMode="auto">
          <a:xfrm>
            <a:off x="1968296" y="4062299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8" name="Flowchart: Decision 7"/>
          <p:cNvSpPr/>
          <p:nvPr/>
        </p:nvSpPr>
        <p:spPr bwMode="auto">
          <a:xfrm>
            <a:off x="7019401" y="4057044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9" name="Flowchart: Decision 8"/>
          <p:cNvSpPr/>
          <p:nvPr/>
        </p:nvSpPr>
        <p:spPr bwMode="auto">
          <a:xfrm>
            <a:off x="96690" y="4065956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3351" y="4016182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missed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3424" y="4015071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at risk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8679" y="4011910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date forecast to be met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8184" y="4016182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Milestone completed</a:t>
            </a:r>
            <a:endParaRPr lang="en-GB" sz="7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3873" y="4015569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rgbClr val="000000"/>
                </a:solidFill>
              </a:rPr>
              <a:t>Planning/Milestone date to be confirmed</a:t>
            </a:r>
            <a:endParaRPr lang="en-GB" sz="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37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414</Words>
  <Application>Microsoft Office PowerPoint</Application>
  <PresentationFormat>On-screen Show (16:9)</PresentationFormat>
  <Paragraphs>128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Release 3 Update</vt:lpstr>
      <vt:lpstr>XRN4572 – UK Link Release 3</vt:lpstr>
      <vt:lpstr>UK Link Release 3 - Plan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Peter Hopkins</cp:lastModifiedBy>
  <cp:revision>81</cp:revision>
  <dcterms:created xsi:type="dcterms:W3CDTF">2018-09-02T17:12:15Z</dcterms:created>
  <dcterms:modified xsi:type="dcterms:W3CDTF">2019-01-03T13:52:38Z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917157303</vt:i4>
  </property>
  <property fmtid="{D5CDD505-2E9C-101B-9397-08002B2CF9AE}" pid="3" name="_NewReviewCycle">
    <vt:lpwstr/>
  </property>
  <property fmtid="{D5CDD505-2E9C-101B-9397-08002B2CF9AE}" pid="4" name="_EmailSubject">
    <vt:lpwstr>For Action: Change Management Committee Document Submission - Deadline is 3rd January </vt:lpwstr>
  </property>
  <property fmtid="{D5CDD505-2E9C-101B-9397-08002B2CF9AE}" pid="5" name="_AuthorEmail">
    <vt:lpwstr>Peter.Hopkins@xoserve.com</vt:lpwstr>
  </property>
  <property fmtid="{D5CDD505-2E9C-101B-9397-08002B2CF9AE}" pid="6" name="_AuthorEmailDisplayName">
    <vt:lpwstr>Hopkins, Peter</vt:lpwstr>
  </property>
  <property fmtid="{D5CDD505-2E9C-101B-9397-08002B2CF9AE}" pid="7" name="_PreviousAdHocReviewCycleID">
    <vt:i4>896539233</vt:i4>
  </property>
  <property fmtid="{D5CDD505-2E9C-101B-9397-08002B2CF9AE}" pid="8" name="ContentTypeId">
    <vt:lpwstr>0x0101006E927B77B7F39148B9CB17AE711C8D35</vt:lpwstr>
  </property>
</Properties>
</file>