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04" r:id="rId4"/>
  </p:sldMasterIdLst>
  <p:notesMasterIdLst>
    <p:notesMasterId r:id="rId11"/>
  </p:notesMasterIdLst>
  <p:handoutMasterIdLst>
    <p:handoutMasterId r:id="rId12"/>
  </p:handoutMasterIdLst>
  <p:sldIdLst>
    <p:sldId id="474" r:id="rId5"/>
    <p:sldId id="480" r:id="rId6"/>
    <p:sldId id="481" r:id="rId7"/>
    <p:sldId id="543" r:id="rId8"/>
    <p:sldId id="488" r:id="rId9"/>
    <p:sldId id="540" r:id="rId10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0" clrIdx="0"/>
  <p:cmAuthor id="1" name="David Addison" initials="DA" lastIdx="8" clrIdx="1"/>
  <p:cmAuthor id="2" name="Xoserve" initials="NG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5" autoAdjust="0"/>
    <p:restoredTop sz="96844" autoAdjust="0"/>
  </p:normalViewPr>
  <p:slideViewPr>
    <p:cSldViewPr snapToObjects="1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05/02/2019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3869"/>
          </a:xfrm>
          <a:prstGeom prst="rect">
            <a:avLst/>
          </a:prstGeom>
        </p:spPr>
        <p:txBody>
          <a:bodyPr vert="horz" lIns="90400" tIns="45201" rIns="90400" bIns="452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3869"/>
          </a:xfrm>
          <a:prstGeom prst="rect">
            <a:avLst/>
          </a:prstGeom>
        </p:spPr>
        <p:txBody>
          <a:bodyPr vert="horz" lIns="90400" tIns="45201" rIns="90400" bIns="45201" rtlCol="0"/>
          <a:lstStyle>
            <a:lvl1pPr algn="r">
              <a:defRPr sz="1200"/>
            </a:lvl1pPr>
          </a:lstStyle>
          <a:p>
            <a:fld id="{4B451A05-02AA-4302-A85F-5D29418C275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0" tIns="45201" rIns="90400" bIns="452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87806"/>
            <a:ext cx="5335893" cy="4440082"/>
          </a:xfrm>
          <a:prstGeom prst="rect">
            <a:avLst/>
          </a:prstGeom>
        </p:spPr>
        <p:txBody>
          <a:bodyPr vert="horz" lIns="90400" tIns="45201" rIns="90400" bIns="452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54"/>
            <a:ext cx="2890665" cy="493869"/>
          </a:xfrm>
          <a:prstGeom prst="rect">
            <a:avLst/>
          </a:prstGeom>
        </p:spPr>
        <p:txBody>
          <a:bodyPr vert="horz" lIns="90400" tIns="45201" rIns="90400" bIns="452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372454"/>
            <a:ext cx="2890665" cy="493869"/>
          </a:xfrm>
          <a:prstGeom prst="rect">
            <a:avLst/>
          </a:prstGeom>
        </p:spPr>
        <p:txBody>
          <a:bodyPr vert="horz" lIns="90400" tIns="45201" rIns="90400" bIns="45201" rtlCol="0" anchor="b"/>
          <a:lstStyle>
            <a:lvl1pPr algn="r">
              <a:defRPr sz="1200"/>
            </a:lvl1pPr>
          </a:lstStyle>
          <a:p>
            <a:fld id="{E7CB695E-4DFB-4B36-AE3E-02DC9474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5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exon.co.uk/change-proposal/cp1271-align-market-domain-data-approval-timetable-to-svg-meeting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sz="2400" dirty="0" smtClean="0"/>
              <a:t>Market Participant Identity Process – migration to UNC</a:t>
            </a:r>
            <a:endParaRPr lang="en-GB" sz="2400" dirty="0" smtClean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6711"/>
            <a:ext cx="8686800" cy="5884763"/>
          </a:xfrm>
        </p:spPr>
        <p:txBody>
          <a:bodyPr/>
          <a:lstStyle/>
          <a:p>
            <a:r>
              <a:rPr lang="en-US" sz="1800" dirty="0" smtClean="0"/>
              <a:t>UNC Modification proposed to place the obligation on CDSP to maintain a register of Market Participant Identifies</a:t>
            </a:r>
          </a:p>
          <a:p>
            <a:pPr lvl="1"/>
            <a:r>
              <a:rPr lang="en-US" sz="1600" dirty="0" smtClean="0"/>
              <a:t>Potentially linked to Section V – Admission</a:t>
            </a:r>
          </a:p>
          <a:p>
            <a:pPr lvl="1"/>
            <a:r>
              <a:rPr lang="en-US" sz="1600" dirty="0" smtClean="0"/>
              <a:t>GT-D – CDSP and UK Link – potential to consider elements regarding process and publication</a:t>
            </a:r>
          </a:p>
          <a:p>
            <a:r>
              <a:rPr lang="en-US" sz="1800" dirty="0"/>
              <a:t>A separate </a:t>
            </a:r>
            <a:r>
              <a:rPr lang="en-US" sz="1800" dirty="0" smtClean="0"/>
              <a:t>UNC Modification </a:t>
            </a:r>
            <a:r>
              <a:rPr lang="en-US" sz="1800" dirty="0"/>
              <a:t>(not in the SCR) as the migration is planned in advance of REC v2.0 go live</a:t>
            </a:r>
          </a:p>
          <a:p>
            <a:endParaRPr lang="en-US" dirty="0"/>
          </a:p>
          <a:p>
            <a:r>
              <a:rPr lang="en-US" sz="1800" dirty="0"/>
              <a:t>Will result in new DSC Service </a:t>
            </a:r>
            <a:r>
              <a:rPr lang="en-US" sz="1800" dirty="0" smtClean="0"/>
              <a:t>Lines to maintain processes and publication of Market Participant Identities</a:t>
            </a:r>
          </a:p>
          <a:p>
            <a:endParaRPr lang="en-US" sz="1800" dirty="0"/>
          </a:p>
          <a:p>
            <a:r>
              <a:rPr lang="en-US" sz="1800" dirty="0" smtClean="0"/>
              <a:t>CDSP will report to DSC Committees (noting that additional parties may be impacted beyond Core DSC parties)</a:t>
            </a:r>
          </a:p>
          <a:p>
            <a:pPr lvl="1"/>
            <a:r>
              <a:rPr lang="en-US" sz="1600" dirty="0" smtClean="0"/>
              <a:t>Change Management Committee – consider ‘technical’ impacts to existing participants systems and processes</a:t>
            </a:r>
          </a:p>
          <a:p>
            <a:pPr lvl="1"/>
            <a:r>
              <a:rPr lang="en-US" sz="1600" dirty="0" smtClean="0"/>
              <a:t>Contract Management Committee – to provide assurances surrounding process control</a:t>
            </a:r>
          </a:p>
          <a:p>
            <a:pPr lvl="2"/>
            <a:r>
              <a:rPr lang="en-US" sz="1600" dirty="0"/>
              <a:t>Guidelines document to be managed via DSC Contract Management – predominantly relates to fact based checks against </a:t>
            </a:r>
            <a:r>
              <a:rPr lang="en-US" sz="1600" dirty="0" err="1"/>
              <a:t>recognised</a:t>
            </a:r>
            <a:r>
              <a:rPr lang="en-US" sz="1600" dirty="0"/>
              <a:t> datasets – e.g. </a:t>
            </a:r>
            <a:r>
              <a:rPr lang="en-US" sz="1600" dirty="0" smtClean="0"/>
              <a:t>Licensing </a:t>
            </a:r>
            <a:r>
              <a:rPr lang="en-US" sz="1600" dirty="0"/>
              <a:t>/ Companies </a:t>
            </a:r>
            <a:r>
              <a:rPr lang="en-US" sz="1600" dirty="0" smtClean="0"/>
              <a:t>House</a:t>
            </a:r>
          </a:p>
          <a:p>
            <a:pPr lvl="1"/>
            <a:r>
              <a:rPr lang="en-US" sz="1800" dirty="0">
                <a:ea typeface="+mn-ea"/>
                <a:cs typeface="+mn-cs"/>
              </a:rPr>
              <a:t>Consideration of non DSC party views</a:t>
            </a:r>
          </a:p>
          <a:p>
            <a:pPr lvl="2"/>
            <a:endParaRPr lang="en-US" sz="1600" dirty="0"/>
          </a:p>
          <a:p>
            <a:endParaRPr lang="en-US" dirty="0"/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925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 Document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r>
              <a:rPr lang="en-US" sz="1800" dirty="0" smtClean="0"/>
              <a:t>Guidance Document describes:</a:t>
            </a:r>
          </a:p>
          <a:p>
            <a:pPr lvl="1"/>
            <a:r>
              <a:rPr lang="en-US" sz="1600" dirty="0"/>
              <a:t>Verification Checks – against data sources</a:t>
            </a:r>
          </a:p>
          <a:p>
            <a:pPr lvl="1"/>
            <a:r>
              <a:rPr lang="en-US" sz="1600" dirty="0"/>
              <a:t>Business Rules – against considerations for CDSP to assess Market Participant Applications</a:t>
            </a:r>
          </a:p>
          <a:p>
            <a:pPr lvl="1"/>
            <a:r>
              <a:rPr lang="en-US" sz="1600" dirty="0"/>
              <a:t>Obligation to follow a predefined review cycle</a:t>
            </a:r>
          </a:p>
          <a:p>
            <a:pPr lvl="1"/>
            <a:r>
              <a:rPr lang="en-US" sz="1600" dirty="0"/>
              <a:t>Approval </a:t>
            </a:r>
            <a:r>
              <a:rPr lang="en-US" sz="1600" dirty="0" smtClean="0"/>
              <a:t>– Group and Approach</a:t>
            </a:r>
            <a:endParaRPr lang="en-US" sz="1600" dirty="0"/>
          </a:p>
          <a:p>
            <a:pPr lvl="2"/>
            <a:r>
              <a:rPr lang="en-US" sz="1600" dirty="0" smtClean="0"/>
              <a:t>Appeals</a:t>
            </a:r>
          </a:p>
          <a:p>
            <a:pPr lvl="2"/>
            <a:endParaRPr lang="en-US" sz="1600" dirty="0"/>
          </a:p>
          <a:p>
            <a:r>
              <a:rPr lang="en-US" sz="1800" dirty="0"/>
              <a:t>Proposed that the Guidance Document is managed within DSC Contract Management </a:t>
            </a:r>
            <a:r>
              <a:rPr lang="en-US" sz="1800" dirty="0" smtClean="0"/>
              <a:t>Committee – not a UNCC document</a:t>
            </a:r>
            <a:endParaRPr lang="en-US" sz="1800" dirty="0"/>
          </a:p>
          <a:p>
            <a:endParaRPr lang="en-US" dirty="0"/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Consideration /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544616"/>
          </a:xfrm>
        </p:spPr>
        <p:txBody>
          <a:bodyPr/>
          <a:lstStyle/>
          <a:p>
            <a:r>
              <a:rPr lang="en-US" sz="2000" dirty="0" smtClean="0"/>
              <a:t>Proposed </a:t>
            </a:r>
            <a:r>
              <a:rPr lang="en-US" sz="2000" dirty="0"/>
              <a:t>a greater reliance upon the ‘fact based checks’ (Verification Checks) </a:t>
            </a:r>
            <a:endParaRPr lang="en-US" sz="2000" dirty="0" smtClean="0"/>
          </a:p>
          <a:p>
            <a:r>
              <a:rPr lang="en-US" sz="2000" dirty="0" smtClean="0"/>
              <a:t>Still </a:t>
            </a:r>
            <a:r>
              <a:rPr lang="en-US" sz="2000" dirty="0"/>
              <a:t>proposing to maintain a ‘peer review’ to limit impacts to existing Participant systems </a:t>
            </a:r>
          </a:p>
          <a:p>
            <a:pPr lvl="1"/>
            <a:r>
              <a:rPr lang="en-US" sz="1600" dirty="0" smtClean="0"/>
              <a:t>Expected </a:t>
            </a:r>
            <a:r>
              <a:rPr lang="en-US" sz="1600" dirty="0"/>
              <a:t>that the Business Rules should deal with valid reasons for rejection, therefore expected that this will be exceptional </a:t>
            </a:r>
            <a:endParaRPr lang="en-US" sz="1600" dirty="0" smtClean="0"/>
          </a:p>
          <a:p>
            <a:r>
              <a:rPr lang="en-US" sz="2000" dirty="0" smtClean="0"/>
              <a:t>Period </a:t>
            </a:r>
            <a:r>
              <a:rPr lang="en-US" sz="2000" dirty="0"/>
              <a:t>of review proposed for </a:t>
            </a:r>
            <a:r>
              <a:rPr lang="en-US" sz="2000" dirty="0" smtClean="0"/>
              <a:t>[5 working </a:t>
            </a:r>
            <a:r>
              <a:rPr lang="en-US" sz="2000" dirty="0"/>
              <a:t>days</a:t>
            </a:r>
            <a:r>
              <a:rPr lang="en-US" sz="2000" dirty="0" smtClean="0"/>
              <a:t>] – may change as process matures</a:t>
            </a:r>
          </a:p>
          <a:p>
            <a:r>
              <a:rPr lang="en-US" sz="2000" dirty="0" smtClean="0"/>
              <a:t>Opportunity </a:t>
            </a:r>
            <a:r>
              <a:rPr lang="en-US" sz="2000" dirty="0"/>
              <a:t>for CDSP to review representations discuss with provider and change proposer + publish representations and amended change proposal, if needed </a:t>
            </a:r>
            <a:endParaRPr lang="en-US" sz="2000" dirty="0" smtClean="0"/>
          </a:p>
          <a:p>
            <a:r>
              <a:rPr lang="en-US" sz="2000" dirty="0" smtClean="0"/>
              <a:t>Approval </a:t>
            </a:r>
            <a:r>
              <a:rPr lang="en-US" sz="2000" dirty="0"/>
              <a:t>at a Committee </a:t>
            </a:r>
            <a:endParaRPr lang="en-US" sz="2000" dirty="0" smtClean="0"/>
          </a:p>
          <a:p>
            <a:pPr lvl="1"/>
            <a:r>
              <a:rPr lang="en-US" sz="1600" dirty="0" smtClean="0"/>
              <a:t>Challenge </a:t>
            </a:r>
            <a:r>
              <a:rPr lang="en-US" sz="1600" dirty="0"/>
              <a:t>regarding timescales particularly in light of electricity </a:t>
            </a:r>
            <a:endParaRPr lang="en-US" sz="1600" dirty="0" smtClean="0"/>
          </a:p>
          <a:p>
            <a:pPr lvl="1"/>
            <a:r>
              <a:rPr lang="en-US" sz="1600" dirty="0" smtClean="0"/>
              <a:t>Electricity </a:t>
            </a:r>
            <a:r>
              <a:rPr lang="en-US" sz="1600" dirty="0"/>
              <a:t>timings aligned to industry meeting following the implementation of the implementation </a:t>
            </a:r>
            <a:r>
              <a:rPr lang="en-US" sz="1600" dirty="0">
                <a:hlinkClick r:id="rId2"/>
              </a:rPr>
              <a:t>CP1271 ‘Align Market Domain Data Approval Timetable to SVG meetings’. </a:t>
            </a:r>
            <a:endParaRPr lang="en-US" sz="1600" dirty="0" smtClean="0"/>
          </a:p>
          <a:p>
            <a:r>
              <a:rPr lang="en-US" sz="2000" dirty="0" smtClean="0"/>
              <a:t>Appeals </a:t>
            </a:r>
            <a:r>
              <a:rPr lang="en-US" sz="2000" dirty="0"/>
              <a:t>/ Escalation </a:t>
            </a:r>
            <a:endParaRPr lang="en-US" sz="2000" dirty="0" smtClean="0"/>
          </a:p>
          <a:p>
            <a:r>
              <a:rPr lang="en-US" sz="2000" dirty="0" smtClean="0"/>
              <a:t>Go </a:t>
            </a:r>
            <a:r>
              <a:rPr lang="en-US" sz="2000" dirty="0"/>
              <a:t>Live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 - Transition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r>
              <a:rPr lang="en-US" sz="1800" dirty="0" smtClean="0"/>
              <a:t>Transition:</a:t>
            </a:r>
          </a:p>
          <a:p>
            <a:pPr lvl="1"/>
            <a:r>
              <a:rPr lang="en-US" sz="1800" dirty="0" smtClean="0"/>
              <a:t>Planned to formally transition mastering of MDD Market Participant Identities across to CDSP from February 2019</a:t>
            </a:r>
          </a:p>
          <a:p>
            <a:pPr lvl="2"/>
            <a:r>
              <a:rPr lang="en-US" sz="1600" dirty="0" smtClean="0"/>
              <a:t>Includes DSC notice periods to allow for any changes to LWIs and systems</a:t>
            </a:r>
          </a:p>
          <a:p>
            <a:pPr lvl="2"/>
            <a:r>
              <a:rPr lang="en-US" sz="1600" dirty="0" smtClean="0"/>
              <a:t>Technical changes will be limited – publication source changed to Xoserve.com</a:t>
            </a:r>
          </a:p>
          <a:p>
            <a:pPr lvl="2"/>
            <a:r>
              <a:rPr lang="en-US" sz="1600" dirty="0" smtClean="0"/>
              <a:t>Maintain existing SPAA MP Id MDD format where possible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Ofgem Programme is looking to source Market Participant data from UK Link from November 2019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Gas MDD will be from two sources from February 2020 until REC v2.0 implementation (2021)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Proposed that the MDD publication timescales align</a:t>
            </a:r>
          </a:p>
          <a:p>
            <a:pPr lvl="2"/>
            <a:r>
              <a:rPr lang="en-US" sz="1600" dirty="0" smtClean="0"/>
              <a:t>Note, activities within the two timelines may differ so start point may be different</a:t>
            </a:r>
          </a:p>
          <a:p>
            <a:pPr lvl="2"/>
            <a:r>
              <a:rPr lang="en-US" sz="1600" dirty="0" smtClean="0"/>
              <a:t>This will rely upon DSC Committee creating a subgroup for MDD to correspond with the SPAA Change Board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85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 - Enduring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r>
              <a:rPr lang="en-US" sz="1800" dirty="0" smtClean="0"/>
              <a:t>Enduring:</a:t>
            </a:r>
          </a:p>
          <a:p>
            <a:pPr lvl="1"/>
            <a:r>
              <a:rPr lang="en-US" sz="1800" dirty="0" smtClean="0"/>
              <a:t>Expected that CSS will want to consume MP Id data from Electricity and Gas in the same format, and to the same timelines</a:t>
            </a:r>
          </a:p>
          <a:p>
            <a:pPr lvl="2"/>
            <a:r>
              <a:rPr lang="en-US" sz="1600" dirty="0" smtClean="0"/>
              <a:t>Electricity and Gas publication timetables to be aligned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Implement a message (format and means is not currently defined) to notify MP Id population (and delta) as part of CSS Consequential changes to CSS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Implement </a:t>
            </a:r>
            <a:r>
              <a:rPr lang="en-US" sz="1800" dirty="0"/>
              <a:t>a file to notify MP Id population (and delta) as part of CSS Consequential changes to </a:t>
            </a:r>
            <a:r>
              <a:rPr lang="en-US" sz="1800" dirty="0" smtClean="0"/>
              <a:t>Market Participants</a:t>
            </a:r>
            <a:endParaRPr lang="en-US" sz="1800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92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62C8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defTabSz="914400">
          <a:defRPr sz="1800" kern="0" dirty="0" smtClean="0"/>
        </a:defPPr>
      </a:lstStyle>
    </a:tx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2a985eae-c12e-416e-9833-85f34b1ee04e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35264</TotalTime>
  <Words>570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 templates</vt:lpstr>
      <vt:lpstr>Market Participant Identity Process – migration to UNC</vt:lpstr>
      <vt:lpstr>Governance Approach</vt:lpstr>
      <vt:lpstr>Guidance Document</vt:lpstr>
      <vt:lpstr>Process Consideration / Proposal</vt:lpstr>
      <vt:lpstr>Recommendation - Transition</vt:lpstr>
      <vt:lpstr>Recommendation - Enduring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375</cp:revision>
  <cp:lastPrinted>2019-02-04T09:26:30Z</cp:lastPrinted>
  <dcterms:created xsi:type="dcterms:W3CDTF">2011-09-20T14:58:41Z</dcterms:created>
  <dcterms:modified xsi:type="dcterms:W3CDTF">2019-02-05T14:45:13Z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629444683</vt:i4>
  </property>
  <property fmtid="{D5CDD505-2E9C-101B-9397-08002B2CF9AE}" pid="4" name="_NewReviewCycle">
    <vt:lpwstr/>
  </property>
  <property fmtid="{D5CDD505-2E9C-101B-9397-08002B2CF9AE}" pid="5" name="_EmailSubject">
    <vt:lpwstr>ChMC Document Submission - AOB - ChMC</vt:lpwstr>
  </property>
  <property fmtid="{D5CDD505-2E9C-101B-9397-08002B2CF9AE}" pid="6" name="_AuthorEmail">
    <vt:lpwstr>Richard.Johnson@Xoserve.com</vt:lpwstr>
  </property>
  <property fmtid="{D5CDD505-2E9C-101B-9397-08002B2CF9AE}" pid="7" name="_AuthorEmailDisplayName">
    <vt:lpwstr>Johnson, Richard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-95062566</vt:i4>
  </property>
</Properties>
</file>