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8" r:id="rId5"/>
    <p:sldId id="299" r:id="rId6"/>
    <p:sldId id="320" r:id="rId7"/>
    <p:sldId id="311" r:id="rId8"/>
    <p:sldId id="303" r:id="rId9"/>
    <p:sldId id="305" r:id="rId10"/>
    <p:sldId id="308" r:id="rId11"/>
    <p:sldId id="315" r:id="rId12"/>
    <p:sldId id="316" r:id="rId13"/>
    <p:sldId id="317" r:id="rId14"/>
    <p:sldId id="309" r:id="rId15"/>
    <p:sldId id="312" r:id="rId16"/>
    <p:sldId id="313" r:id="rId17"/>
    <p:sldId id="314" r:id="rId18"/>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ional Grid" initials="N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CB3B"/>
    <a:srgbClr val="40D1F5"/>
    <a:srgbClr val="2B80B1"/>
    <a:srgbClr val="FFFFFF"/>
    <a:srgbClr val="B1D6E8"/>
    <a:srgbClr val="84B8DA"/>
    <a:srgbClr val="9C4877"/>
    <a:srgbClr val="F5835D"/>
    <a:srgbClr val="E7BB20"/>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6" autoAdjust="0"/>
    <p:restoredTop sz="94660"/>
  </p:normalViewPr>
  <p:slideViewPr>
    <p:cSldViewPr>
      <p:cViewPr>
        <p:scale>
          <a:sx n="90" d="100"/>
          <a:sy n="90" d="100"/>
        </p:scale>
        <p:origin x="-792"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
        <c:idx val="12"/>
        <c:marker>
          <c:symbol val="none"/>
        </c:marker>
        <c:dLbl>
          <c:idx val="0"/>
          <c:spPr/>
          <c:txPr>
            <a:bodyPr/>
            <a:lstStyle/>
            <a:p>
              <a:pPr>
                <a:defRPr/>
              </a:pPr>
              <a:endParaRPr lang="en-US"/>
            </a:p>
          </c:txPr>
          <c:showLegendKey val="0"/>
          <c:showVal val="0"/>
          <c:showCatName val="1"/>
          <c:showSerName val="0"/>
          <c:showPercent val="1"/>
          <c:showBubbleSize val="0"/>
        </c:dLbl>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4"/>
              </a:solidFill>
            </c:spPr>
          </c:dPt>
          <c:dPt>
            <c:idx val="1"/>
            <c:bubble3D val="0"/>
            <c:spPr>
              <a:solidFill>
                <a:schemeClr val="accent6"/>
              </a:solidFill>
            </c:spPr>
          </c:dPt>
          <c:cat>
            <c:strRef>
              <c:f>'Question 1 Pivot'!$A$5:$A$7</c:f>
              <c:strCache>
                <c:ptCount val="2"/>
                <c:pt idx="0">
                  <c:v>Rarely</c:v>
                </c:pt>
                <c:pt idx="1">
                  <c:v>Usually</c:v>
                </c:pt>
              </c:strCache>
            </c:strRef>
          </c:cat>
          <c:val>
            <c:numRef>
              <c:f>'Question 1 Pivot'!$B$5:$B$7</c:f>
              <c:numCache>
                <c:formatCode>General</c:formatCode>
                <c:ptCount val="2"/>
                <c:pt idx="0">
                  <c:v>4</c:v>
                </c:pt>
                <c:pt idx="1">
                  <c:v>14</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5 pivot!PivotTable10</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dLbl>
      </c:pivotFmt>
      <c:pivotFmt>
        <c:idx val="8"/>
        <c:spPr>
          <a:solidFill>
            <a:schemeClr val="accent4"/>
          </a:solidFill>
        </c:spPr>
      </c:pivotFmt>
      <c:pivotFmt>
        <c:idx val="9"/>
        <c:spPr>
          <a:solidFill>
            <a:schemeClr val="accent6"/>
          </a:solidFill>
        </c:spPr>
      </c:pivotFmt>
      <c:pivotFmt>
        <c:idx val="10"/>
        <c:marker>
          <c:symbol val="none"/>
        </c:marker>
        <c:dLbl>
          <c:idx val="0"/>
          <c:spPr/>
          <c:txPr>
            <a:bodyPr/>
            <a:lstStyle/>
            <a:p>
              <a:pPr>
                <a:defRPr/>
              </a:pPr>
              <a:endParaRPr lang="en-US"/>
            </a:p>
          </c:txPr>
          <c:showLegendKey val="0"/>
          <c:showVal val="0"/>
          <c:showCatName val="1"/>
          <c:showSerName val="0"/>
          <c:showPercent val="1"/>
          <c:showBubbleSize val="0"/>
        </c:dLbl>
      </c:pivotFmt>
      <c:pivotFmt>
        <c:idx val="11"/>
        <c:spPr>
          <a:solidFill>
            <a:schemeClr val="accent4"/>
          </a:solidFill>
        </c:spPr>
      </c:pivotFmt>
      <c:pivotFmt>
        <c:idx val="12"/>
        <c:spPr>
          <a:solidFill>
            <a:schemeClr val="accent6"/>
          </a:solidFill>
        </c:spPr>
      </c:pivotFmt>
    </c:pivotFmts>
    <c:plotArea>
      <c:layout/>
      <c:pieChart>
        <c:varyColors val="1"/>
        <c:ser>
          <c:idx val="0"/>
          <c:order val="0"/>
          <c:tx>
            <c:strRef>
              <c:f>'Question 5 pivot'!$B$4</c:f>
              <c:strCache>
                <c:ptCount val="1"/>
                <c:pt idx="0">
                  <c:v>Total</c:v>
                </c:pt>
              </c:strCache>
            </c:strRef>
          </c:tx>
          <c:dPt>
            <c:idx val="0"/>
            <c:bubble3D val="0"/>
            <c:spPr>
              <a:solidFill>
                <a:schemeClr val="accent4"/>
              </a:solidFill>
            </c:spPr>
          </c:dPt>
          <c:dPt>
            <c:idx val="1"/>
            <c:bubble3D val="0"/>
            <c:spPr>
              <a:solidFill>
                <a:schemeClr val="accent6"/>
              </a:solidFill>
            </c:spPr>
          </c:dPt>
          <c:dPt>
            <c:idx val="2"/>
            <c:bubble3D val="0"/>
          </c:dPt>
          <c:dLbls>
            <c:txPr>
              <a:bodyPr/>
              <a:lstStyle/>
              <a:p>
                <a:pPr>
                  <a:defRPr/>
                </a:pPr>
                <a:endParaRPr lang="en-US"/>
              </a:p>
            </c:txPr>
            <c:showLegendKey val="0"/>
            <c:showVal val="0"/>
            <c:showCatName val="1"/>
            <c:showSerName val="0"/>
            <c:showPercent val="1"/>
            <c:showBubbleSize val="0"/>
            <c:showLeaderLines val="1"/>
          </c:dLbls>
          <c:cat>
            <c:strRef>
              <c:f>'Question 5 pivot'!$A$5:$A$7</c:f>
              <c:strCache>
                <c:ptCount val="2"/>
                <c:pt idx="0">
                  <c:v>Rarely</c:v>
                </c:pt>
                <c:pt idx="1">
                  <c:v>Usually</c:v>
                </c:pt>
              </c:strCache>
            </c:strRef>
          </c:cat>
          <c:val>
            <c:numRef>
              <c:f>'Question 5 pivot'!$B$5:$B$7</c:f>
              <c:numCache>
                <c:formatCode>General</c:formatCode>
                <c:ptCount val="2"/>
                <c:pt idx="0">
                  <c:v>4</c:v>
                </c:pt>
                <c:pt idx="1">
                  <c:v>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
        <c:idx val="12"/>
        <c:marker>
          <c:symbol val="none"/>
        </c:marker>
        <c:dLbl>
          <c:idx val="0"/>
          <c:spPr/>
          <c:txPr>
            <a:bodyPr/>
            <a:lstStyle/>
            <a:p>
              <a:pPr>
                <a:defRPr/>
              </a:pPr>
              <a:endParaRPr lang="en-US"/>
            </a:p>
          </c:txPr>
          <c:showLegendKey val="0"/>
          <c:showVal val="0"/>
          <c:showCatName val="1"/>
          <c:showSerName val="0"/>
          <c:showPercent val="1"/>
          <c:showBubbleSize val="0"/>
        </c:dLbl>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4"/>
              </a:solidFill>
            </c:spPr>
          </c:dPt>
          <c:dPt>
            <c:idx val="1"/>
            <c:bubble3D val="0"/>
            <c:spPr>
              <a:solidFill>
                <a:schemeClr val="accent6"/>
              </a:solidFill>
            </c:spPr>
          </c:dPt>
          <c:cat>
            <c:strRef>
              <c:f>'Question 1 Pivot'!$A$5:$A$7</c:f>
              <c:strCache>
                <c:ptCount val="2"/>
                <c:pt idx="0">
                  <c:v>Rarely</c:v>
                </c:pt>
                <c:pt idx="1">
                  <c:v>Usually</c:v>
                </c:pt>
              </c:strCache>
            </c:strRef>
          </c:cat>
          <c:val>
            <c:numRef>
              <c:f>'Question 1 Pivot'!$B$5:$B$7</c:f>
              <c:numCache>
                <c:formatCode>General</c:formatCode>
                <c:ptCount val="2"/>
                <c:pt idx="0">
                  <c:v>4</c:v>
                </c:pt>
                <c:pt idx="1">
                  <c:v>14</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5"/>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1"/>
          </a:solidFill>
        </c:spPr>
      </c:pivotFmt>
      <c:pivotFmt>
        <c:idx val="11"/>
        <c:spPr>
          <a:solidFill>
            <a:schemeClr val="accent2"/>
          </a:solidFill>
        </c:spPr>
      </c:pivotFmt>
      <c:pivotFmt>
        <c:idx val="12"/>
        <c:spPr>
          <a:solidFill>
            <a:schemeClr val="accent4"/>
          </a:solidFill>
        </c:spPr>
      </c:pivotFmt>
      <c:pivotFmt>
        <c:idx val="13"/>
        <c:spPr>
          <a:solidFill>
            <a:schemeClr val="accent6"/>
          </a:solidFill>
        </c:spPr>
      </c:pivotFmt>
      <c:pivotFmt>
        <c:idx val="14"/>
        <c:marker>
          <c:symbol val="none"/>
        </c:marker>
        <c:dLbl>
          <c:idx val="0"/>
          <c:spPr/>
          <c:txPr>
            <a:bodyPr/>
            <a:lstStyle/>
            <a:p>
              <a:pPr>
                <a:defRPr/>
              </a:pPr>
              <a:endParaRPr lang="en-US"/>
            </a:p>
          </c:txPr>
          <c:showLegendKey val="0"/>
          <c:showVal val="0"/>
          <c:showCatName val="1"/>
          <c:showSerName val="0"/>
          <c:showPercent val="1"/>
          <c:showBubbleSize val="0"/>
        </c:dLbl>
      </c:pivotFmt>
      <c:pivotFmt>
        <c:idx val="15"/>
        <c:spPr>
          <a:solidFill>
            <a:schemeClr val="accent1"/>
          </a:solidFill>
        </c:spPr>
      </c:pivotFmt>
      <c:pivotFmt>
        <c:idx val="16"/>
        <c:spPr>
          <a:solidFill>
            <a:schemeClr val="accent2"/>
          </a:solidFill>
        </c:spPr>
      </c:pivotFmt>
      <c:pivotFmt>
        <c:idx val="17"/>
        <c:spPr>
          <a:solidFill>
            <a:schemeClr val="accent4"/>
          </a:solidFill>
        </c:spPr>
      </c:pivotFmt>
      <c:pivotFmt>
        <c:idx val="18"/>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1"/>
              </a:solidFill>
            </c:spPr>
          </c:dPt>
          <c:dPt>
            <c:idx val="1"/>
            <c:bubble3D val="0"/>
            <c:spPr>
              <a:solidFill>
                <a:schemeClr val="accent2"/>
              </a:solidFill>
            </c:spPr>
          </c:dPt>
          <c:dPt>
            <c:idx val="2"/>
            <c:bubble3D val="0"/>
            <c:spPr>
              <a:solidFill>
                <a:schemeClr val="accent4"/>
              </a:solidFill>
            </c:spPr>
          </c:dPt>
          <c:dPt>
            <c:idx val="3"/>
            <c:bubble3D val="0"/>
            <c:spPr>
              <a:solidFill>
                <a:schemeClr val="accent6"/>
              </a:solidFill>
            </c:spPr>
          </c:dPt>
          <c:cat>
            <c:strRef>
              <c:f>'Question 1 Pivot'!$A$5:$A$9</c:f>
              <c:strCache>
                <c:ptCount val="4"/>
                <c:pt idx="0">
                  <c:v>Always</c:v>
                </c:pt>
                <c:pt idx="1">
                  <c:v>Never</c:v>
                </c:pt>
                <c:pt idx="2">
                  <c:v>Rarely</c:v>
                </c:pt>
                <c:pt idx="3">
                  <c:v>Usually</c:v>
                </c:pt>
              </c:strCache>
            </c:strRef>
          </c:cat>
          <c:val>
            <c:numRef>
              <c:f>'Question 1 Pivot'!$B$5:$B$9</c:f>
              <c:numCache>
                <c:formatCode>General</c:formatCode>
                <c:ptCount val="4"/>
                <c:pt idx="0">
                  <c:v>1</c:v>
                </c:pt>
                <c:pt idx="1">
                  <c:v>1</c:v>
                </c:pt>
                <c:pt idx="2">
                  <c:v>1</c:v>
                </c:pt>
                <c:pt idx="3">
                  <c:v>6</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2 Pivot!PivotTable7</c:name>
    <c:fmtId val="7"/>
  </c:pivotSource>
  <c:chart>
    <c:autoTitleDeleted val="1"/>
    <c:pivotFmts>
      <c:pivotFmt>
        <c:idx val="0"/>
        <c:marker>
          <c:symbol val="none"/>
        </c:marker>
      </c:pivotFmt>
      <c:pivotFmt>
        <c:idx val="1"/>
        <c:marker>
          <c:symbol val="none"/>
        </c:marker>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spPr>
          <a:solidFill>
            <a:schemeClr val="accent6"/>
          </a:solidFill>
        </c:spP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6"/>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6"/>
          </a:solidFill>
        </c:spPr>
      </c:pivotFmt>
    </c:pivotFmts>
    <c:plotArea>
      <c:layout/>
      <c:pieChart>
        <c:varyColors val="1"/>
        <c:ser>
          <c:idx val="0"/>
          <c:order val="0"/>
          <c:tx>
            <c:strRef>
              <c:f>'Question 2 Pivot'!$B$4</c:f>
              <c:strCache>
                <c:ptCount val="1"/>
                <c:pt idx="0">
                  <c:v>Total</c:v>
                </c:pt>
              </c:strCache>
            </c:strRef>
          </c:tx>
          <c:dPt>
            <c:idx val="0"/>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2 Pivot'!$A$5:$A$6</c:f>
              <c:strCache>
                <c:ptCount val="1"/>
                <c:pt idx="0">
                  <c:v>Usually</c:v>
                </c:pt>
              </c:strCache>
            </c:strRef>
          </c:cat>
          <c:val>
            <c:numRef>
              <c:f>'Question 2 Pivot'!$B$5:$B$6</c:f>
              <c:numCache>
                <c:formatCode>General</c:formatCode>
                <c:ptCount val="1"/>
                <c:pt idx="0">
                  <c:v>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3 Pivot!PivotTable8</c:name>
    <c:fmtId val="3"/>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3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3 Pivot'!$A$5:$A$8</c:f>
              <c:strCache>
                <c:ptCount val="3"/>
                <c:pt idx="0">
                  <c:v>Always</c:v>
                </c:pt>
                <c:pt idx="1">
                  <c:v>Rarely</c:v>
                </c:pt>
                <c:pt idx="2">
                  <c:v>Usually</c:v>
                </c:pt>
              </c:strCache>
            </c:strRef>
          </c:cat>
          <c:val>
            <c:numRef>
              <c:f>'Question 3 Pivot'!$B$5:$B$8</c:f>
              <c:numCache>
                <c:formatCode>General</c:formatCode>
                <c:ptCount val="3"/>
                <c:pt idx="0">
                  <c:v>1</c:v>
                </c:pt>
                <c:pt idx="1">
                  <c:v>2</c:v>
                </c:pt>
                <c:pt idx="2">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
        <c:idx val="12"/>
        <c:marker>
          <c:symbol val="none"/>
        </c:marker>
        <c:dLbl>
          <c:idx val="0"/>
          <c:spPr/>
          <c:txPr>
            <a:bodyPr/>
            <a:lstStyle/>
            <a:p>
              <a:pPr>
                <a:defRPr/>
              </a:pPr>
              <a:endParaRPr lang="en-US"/>
            </a:p>
          </c:txPr>
          <c:showLegendKey val="0"/>
          <c:showVal val="0"/>
          <c:showCatName val="1"/>
          <c:showSerName val="0"/>
          <c:showPercent val="1"/>
          <c:showBubbleSize val="0"/>
        </c:dLbl>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4"/>
              </a:solidFill>
            </c:spPr>
          </c:dPt>
          <c:dPt>
            <c:idx val="1"/>
            <c:bubble3D val="0"/>
            <c:spPr>
              <a:solidFill>
                <a:schemeClr val="accent6"/>
              </a:solidFill>
            </c:spPr>
          </c:dPt>
          <c:cat>
            <c:strRef>
              <c:f>'Question 1 Pivot'!$A$5:$A$7</c:f>
              <c:strCache>
                <c:ptCount val="2"/>
                <c:pt idx="0">
                  <c:v>Rarely</c:v>
                </c:pt>
                <c:pt idx="1">
                  <c:v>Usually</c:v>
                </c:pt>
              </c:strCache>
            </c:strRef>
          </c:cat>
          <c:val>
            <c:numRef>
              <c:f>'Question 1 Pivot'!$B$5:$B$7</c:f>
              <c:numCache>
                <c:formatCode>General</c:formatCode>
                <c:ptCount val="2"/>
                <c:pt idx="0">
                  <c:v>4</c:v>
                </c:pt>
                <c:pt idx="1">
                  <c:v>14</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3 Pivot!PivotTable8</c:name>
    <c:fmtId val="6"/>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3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3 Pivot'!$A$5:$A$8</c:f>
              <c:strCache>
                <c:ptCount val="3"/>
                <c:pt idx="0">
                  <c:v>Always</c:v>
                </c:pt>
                <c:pt idx="1">
                  <c:v>Rarely</c:v>
                </c:pt>
                <c:pt idx="2">
                  <c:v>Usually</c:v>
                </c:pt>
              </c:strCache>
            </c:strRef>
          </c:cat>
          <c:val>
            <c:numRef>
              <c:f>'Question 3 Pivot'!$B$5:$B$8</c:f>
              <c:numCache>
                <c:formatCode>General</c:formatCode>
                <c:ptCount val="3"/>
                <c:pt idx="0">
                  <c:v>1</c:v>
                </c:pt>
                <c:pt idx="1">
                  <c:v>6</c:v>
                </c:pt>
                <c:pt idx="2">
                  <c:v>11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3"/>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4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4 pivot'!$A$5:$A$8</c:f>
              <c:strCache>
                <c:ptCount val="3"/>
                <c:pt idx="0">
                  <c:v>Always</c:v>
                </c:pt>
                <c:pt idx="1">
                  <c:v>Rarely</c:v>
                </c:pt>
                <c:pt idx="2">
                  <c:v>Usually</c:v>
                </c:pt>
              </c:strCache>
            </c:strRef>
          </c:cat>
          <c:val>
            <c:numRef>
              <c:f>'Question 4 pivot'!$B$5:$B$8</c:f>
              <c:numCache>
                <c:formatCode>General</c:formatCode>
                <c:ptCount val="3"/>
                <c:pt idx="0">
                  <c:v>3</c:v>
                </c:pt>
                <c:pt idx="1">
                  <c:v>1</c:v>
                </c:pt>
                <c:pt idx="2">
                  <c:v>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6"/>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4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4 pivot'!$A$5:$A$8</c:f>
              <c:strCache>
                <c:ptCount val="3"/>
                <c:pt idx="0">
                  <c:v>Always</c:v>
                </c:pt>
                <c:pt idx="1">
                  <c:v>Rarely</c:v>
                </c:pt>
                <c:pt idx="2">
                  <c:v>Usually</c:v>
                </c:pt>
              </c:strCache>
            </c:strRef>
          </c:cat>
          <c:val>
            <c:numRef>
              <c:f>'Question 4 pivot'!$B$5:$B$8</c:f>
              <c:numCache>
                <c:formatCode>General</c:formatCode>
                <c:ptCount val="3"/>
                <c:pt idx="0">
                  <c:v>3</c:v>
                </c:pt>
                <c:pt idx="1">
                  <c:v>5</c:v>
                </c:pt>
                <c:pt idx="2">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5 pivot!PivotTable10</c:name>
    <c:fmtId val="3"/>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dLbl>
      </c:pivotFmt>
      <c:pivotFmt>
        <c:idx val="8"/>
        <c:spPr>
          <a:solidFill>
            <a:schemeClr val="accent4"/>
          </a:solidFill>
        </c:spPr>
      </c:pivotFmt>
      <c:pivotFmt>
        <c:idx val="9"/>
        <c:spPr>
          <a:solidFill>
            <a:schemeClr val="accent6"/>
          </a:solidFill>
        </c:spPr>
      </c:pivotFmt>
      <c:pivotFmt>
        <c:idx val="10"/>
        <c:marker>
          <c:symbol val="none"/>
        </c:marker>
        <c:dLbl>
          <c:idx val="0"/>
          <c:spPr/>
          <c:txPr>
            <a:bodyPr/>
            <a:lstStyle/>
            <a:p>
              <a:pPr>
                <a:defRPr/>
              </a:pPr>
              <a:endParaRPr lang="en-US"/>
            </a:p>
          </c:txPr>
          <c:showLegendKey val="0"/>
          <c:showVal val="0"/>
          <c:showCatName val="1"/>
          <c:showSerName val="0"/>
          <c:showPercent val="1"/>
          <c:showBubbleSize val="0"/>
        </c:dLbl>
      </c:pivotFmt>
      <c:pivotFmt>
        <c:idx val="11"/>
        <c:spPr>
          <a:solidFill>
            <a:schemeClr val="accent4"/>
          </a:solidFill>
        </c:spPr>
      </c:pivotFmt>
      <c:pivotFmt>
        <c:idx val="12"/>
        <c:spPr>
          <a:solidFill>
            <a:schemeClr val="accent6"/>
          </a:solidFill>
        </c:spPr>
      </c:pivotFmt>
    </c:pivotFmts>
    <c:plotArea>
      <c:layout/>
      <c:pieChart>
        <c:varyColors val="1"/>
        <c:ser>
          <c:idx val="0"/>
          <c:order val="0"/>
          <c:tx>
            <c:strRef>
              <c:f>'Question 5 pivot'!$B$4</c:f>
              <c:strCache>
                <c:ptCount val="1"/>
                <c:pt idx="0">
                  <c:v>Total</c:v>
                </c:pt>
              </c:strCache>
            </c:strRef>
          </c:tx>
          <c:dPt>
            <c:idx val="0"/>
            <c:bubble3D val="0"/>
            <c:spPr>
              <a:solidFill>
                <a:schemeClr val="accent4"/>
              </a:solidFill>
            </c:spPr>
          </c:dPt>
          <c:dPt>
            <c:idx val="1"/>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5 pivot'!$A$5:$A$7</c:f>
              <c:strCache>
                <c:ptCount val="2"/>
                <c:pt idx="0">
                  <c:v>Rarely</c:v>
                </c:pt>
                <c:pt idx="1">
                  <c:v>Usually</c:v>
                </c:pt>
              </c:strCache>
            </c:strRef>
          </c:cat>
          <c:val>
            <c:numRef>
              <c:f>'Question 5 pivot'!$B$5:$B$7</c:f>
              <c:numCache>
                <c:formatCode>General</c:formatCode>
                <c:ptCount val="2"/>
                <c:pt idx="0">
                  <c:v>3</c:v>
                </c:pt>
                <c:pt idx="1">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
        <c:idx val="12"/>
        <c:marker>
          <c:symbol val="none"/>
        </c:marker>
        <c:dLbl>
          <c:idx val="0"/>
          <c:spPr/>
          <c:txPr>
            <a:bodyPr/>
            <a:lstStyle/>
            <a:p>
              <a:pPr>
                <a:defRPr/>
              </a:pPr>
              <a:endParaRPr lang="en-US"/>
            </a:p>
          </c:txPr>
          <c:showLegendKey val="0"/>
          <c:showVal val="0"/>
          <c:showCatName val="1"/>
          <c:showSerName val="0"/>
          <c:showPercent val="1"/>
          <c:showBubbleSize val="0"/>
        </c:dLbl>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4"/>
              </a:solidFill>
            </c:spPr>
          </c:dPt>
          <c:dPt>
            <c:idx val="1"/>
            <c:bubble3D val="0"/>
            <c:spPr>
              <a:solidFill>
                <a:schemeClr val="accent6"/>
              </a:solidFill>
            </c:spPr>
          </c:dPt>
          <c:cat>
            <c:strRef>
              <c:f>'Question 1 Pivot'!$A$5:$A$7</c:f>
              <c:strCache>
                <c:ptCount val="2"/>
                <c:pt idx="0">
                  <c:v>Rarely</c:v>
                </c:pt>
                <c:pt idx="1">
                  <c:v>Usually</c:v>
                </c:pt>
              </c:strCache>
            </c:strRef>
          </c:cat>
          <c:val>
            <c:numRef>
              <c:f>'Question 1 Pivot'!$B$5:$B$7</c:f>
              <c:numCache>
                <c:formatCode>General</c:formatCode>
                <c:ptCount val="2"/>
                <c:pt idx="0">
                  <c:v>4</c:v>
                </c:pt>
                <c:pt idx="1">
                  <c:v>14</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5 pivot!PivotTable10</c:name>
    <c:fmtId val="6"/>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dLbl>
      </c:pivotFmt>
      <c:pivotFmt>
        <c:idx val="8"/>
        <c:spPr>
          <a:solidFill>
            <a:schemeClr val="accent2"/>
          </a:solidFill>
        </c:spPr>
      </c:pivotFmt>
      <c:pivotFmt>
        <c:idx val="9"/>
        <c:spPr>
          <a:solidFill>
            <a:schemeClr val="accent4"/>
          </a:solidFill>
        </c:spPr>
      </c:pivotFmt>
      <c:pivotFmt>
        <c:idx val="10"/>
        <c:spPr>
          <a:solidFill>
            <a:schemeClr val="accent6"/>
          </a:solidFill>
        </c:spPr>
      </c:pivotFmt>
      <c:pivotFmt>
        <c:idx val="11"/>
        <c:marker>
          <c:symbol val="none"/>
        </c:marker>
        <c:dLbl>
          <c:idx val="0"/>
          <c:spPr/>
          <c:txPr>
            <a:bodyPr/>
            <a:lstStyle/>
            <a:p>
              <a:pPr>
                <a:defRPr/>
              </a:pPr>
              <a:endParaRPr lang="en-US"/>
            </a:p>
          </c:txPr>
          <c:showLegendKey val="0"/>
          <c:showVal val="0"/>
          <c:showCatName val="1"/>
          <c:showSerName val="0"/>
          <c:showPercent val="1"/>
          <c:showBubbleSize val="0"/>
        </c:dLbl>
      </c:pivotFmt>
      <c:pivotFmt>
        <c:idx val="12"/>
        <c:spPr>
          <a:solidFill>
            <a:schemeClr val="accent2"/>
          </a:solidFill>
        </c:spPr>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5 pivot'!$B$4</c:f>
              <c:strCache>
                <c:ptCount val="1"/>
                <c:pt idx="0">
                  <c:v>Total</c:v>
                </c:pt>
              </c:strCache>
            </c:strRef>
          </c:tx>
          <c:dPt>
            <c:idx val="0"/>
            <c:bubble3D val="0"/>
            <c:spPr>
              <a:solidFill>
                <a:schemeClr val="accent2"/>
              </a:solidFill>
            </c:spPr>
          </c:dPt>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5 pivot'!$A$5:$A$8</c:f>
              <c:strCache>
                <c:ptCount val="3"/>
                <c:pt idx="0">
                  <c:v>Never</c:v>
                </c:pt>
                <c:pt idx="1">
                  <c:v>Rarely</c:v>
                </c:pt>
                <c:pt idx="2">
                  <c:v>Usually</c:v>
                </c:pt>
              </c:strCache>
            </c:strRef>
          </c:cat>
          <c:val>
            <c:numRef>
              <c:f>'Question 5 pivot'!$B$5:$B$8</c:f>
              <c:numCache>
                <c:formatCode>General</c:formatCode>
                <c:ptCount val="3"/>
                <c:pt idx="0">
                  <c:v>2</c:v>
                </c:pt>
                <c:pt idx="1">
                  <c:v>8</c:v>
                </c:pt>
                <c:pt idx="2">
                  <c:v>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3 Pivot!PivotTable8</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3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3 Pivot'!$A$5:$A$8</c:f>
              <c:strCache>
                <c:ptCount val="3"/>
                <c:pt idx="0">
                  <c:v>Always</c:v>
                </c:pt>
                <c:pt idx="1">
                  <c:v>Rarely</c:v>
                </c:pt>
                <c:pt idx="2">
                  <c:v>Usually</c:v>
                </c:pt>
              </c:strCache>
            </c:strRef>
          </c:cat>
          <c:val>
            <c:numRef>
              <c:f>'Question 3 Pivot'!$B$5:$B$8</c:f>
              <c:numCache>
                <c:formatCode>General</c:formatCode>
                <c:ptCount val="3"/>
                <c:pt idx="0">
                  <c:v>1</c:v>
                </c:pt>
                <c:pt idx="1">
                  <c:v>6</c:v>
                </c:pt>
                <c:pt idx="2">
                  <c:v>11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4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4 pivot'!$A$5:$A$8</c:f>
              <c:strCache>
                <c:ptCount val="3"/>
                <c:pt idx="0">
                  <c:v>Always</c:v>
                </c:pt>
                <c:pt idx="1">
                  <c:v>Rarely</c:v>
                </c:pt>
                <c:pt idx="2">
                  <c:v>Usually</c:v>
                </c:pt>
              </c:strCache>
            </c:strRef>
          </c:cat>
          <c:val>
            <c:numRef>
              <c:f>'Question 4 pivot'!$B$5:$B$8</c:f>
              <c:numCache>
                <c:formatCode>General</c:formatCode>
                <c:ptCount val="3"/>
                <c:pt idx="0">
                  <c:v>3</c:v>
                </c:pt>
                <c:pt idx="1">
                  <c:v>5</c:v>
                </c:pt>
                <c:pt idx="2">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5 pivot!PivotTable10</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2"/>
          </a:solidFill>
        </c:spPr>
      </c:pivotFmt>
      <c:pivotFmt>
        <c:idx val="6"/>
        <c:spPr>
          <a:solidFill>
            <a:schemeClr val="accent4"/>
          </a:solidFill>
        </c:spPr>
      </c:pivotFmt>
      <c:pivotFmt>
        <c:idx val="7"/>
        <c:marker>
          <c:symbol val="none"/>
        </c:marker>
        <c:dLbl>
          <c:idx val="0"/>
          <c:spPr/>
          <c:txPr>
            <a:bodyPr/>
            <a:lstStyle/>
            <a:p>
              <a:pPr>
                <a:defRPr/>
              </a:pPr>
              <a:endParaRPr lang="en-US"/>
            </a:p>
          </c:txPr>
          <c:showLegendKey val="0"/>
          <c:showVal val="0"/>
          <c:showCatName val="1"/>
          <c:showSerName val="0"/>
          <c:showPercent val="1"/>
          <c:showBubbleSize val="0"/>
        </c:dLbl>
      </c:pivotFmt>
      <c:pivotFmt>
        <c:idx val="8"/>
        <c:spPr>
          <a:solidFill>
            <a:schemeClr val="accent2"/>
          </a:solidFill>
        </c:spPr>
      </c:pivotFmt>
      <c:pivotFmt>
        <c:idx val="9"/>
        <c:spPr>
          <a:solidFill>
            <a:schemeClr val="accent4"/>
          </a:solidFill>
        </c:spPr>
      </c:pivotFmt>
      <c:pivotFmt>
        <c:idx val="10"/>
        <c:spPr>
          <a:solidFill>
            <a:schemeClr val="accent6"/>
          </a:solidFill>
        </c:spPr>
      </c:pivotFmt>
      <c:pivotFmt>
        <c:idx val="11"/>
        <c:marker>
          <c:symbol val="none"/>
        </c:marker>
        <c:dLbl>
          <c:idx val="0"/>
          <c:spPr/>
          <c:txPr>
            <a:bodyPr/>
            <a:lstStyle/>
            <a:p>
              <a:pPr>
                <a:defRPr/>
              </a:pPr>
              <a:endParaRPr lang="en-US"/>
            </a:p>
          </c:txPr>
          <c:showLegendKey val="0"/>
          <c:showVal val="0"/>
          <c:showCatName val="1"/>
          <c:showSerName val="0"/>
          <c:showPercent val="1"/>
          <c:showBubbleSize val="0"/>
        </c:dLbl>
      </c:pivotFmt>
      <c:pivotFmt>
        <c:idx val="12"/>
        <c:spPr>
          <a:solidFill>
            <a:schemeClr val="accent2"/>
          </a:solidFill>
        </c:spPr>
      </c:pivotFmt>
      <c:pivotFmt>
        <c:idx val="13"/>
        <c:spPr>
          <a:solidFill>
            <a:schemeClr val="accent4"/>
          </a:solidFill>
        </c:spPr>
      </c:pivotFmt>
      <c:pivotFmt>
        <c:idx val="14"/>
        <c:spPr>
          <a:solidFill>
            <a:schemeClr val="accent6"/>
          </a:solidFill>
        </c:spPr>
      </c:pivotFmt>
    </c:pivotFmts>
    <c:plotArea>
      <c:layout/>
      <c:pieChart>
        <c:varyColors val="1"/>
        <c:ser>
          <c:idx val="0"/>
          <c:order val="0"/>
          <c:tx>
            <c:strRef>
              <c:f>'Question 5 pivot'!$B$4</c:f>
              <c:strCache>
                <c:ptCount val="1"/>
                <c:pt idx="0">
                  <c:v>Total</c:v>
                </c:pt>
              </c:strCache>
            </c:strRef>
          </c:tx>
          <c:dPt>
            <c:idx val="0"/>
            <c:bubble3D val="0"/>
            <c:spPr>
              <a:solidFill>
                <a:schemeClr val="accent2"/>
              </a:solidFill>
            </c:spPr>
          </c:dPt>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5 pivot'!$A$5:$A$8</c:f>
              <c:strCache>
                <c:ptCount val="3"/>
                <c:pt idx="0">
                  <c:v>Never</c:v>
                </c:pt>
                <c:pt idx="1">
                  <c:v>Rarely</c:v>
                </c:pt>
                <c:pt idx="2">
                  <c:v>Usually</c:v>
                </c:pt>
              </c:strCache>
            </c:strRef>
          </c:cat>
          <c:val>
            <c:numRef>
              <c:f>'Question 5 pivot'!$B$5:$B$8</c:f>
              <c:numCache>
                <c:formatCode>General</c:formatCode>
                <c:ptCount val="3"/>
                <c:pt idx="0">
                  <c:v>2</c:v>
                </c:pt>
                <c:pt idx="1">
                  <c:v>8</c:v>
                </c:pt>
                <c:pt idx="2">
                  <c:v>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1 Pivot!PivotTable6</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spPr>
          <a:solidFill>
            <a:schemeClr val="accent1"/>
          </a:solidFill>
        </c:spPr>
      </c:pivotFmt>
      <c:pivotFmt>
        <c:idx val="6"/>
        <c:spPr>
          <a:solidFill>
            <a:schemeClr val="accent6"/>
          </a:solidFill>
        </c:spPr>
      </c:pivotFmt>
      <c:pivotFmt>
        <c:idx val="7"/>
        <c:spPr>
          <a:solidFill>
            <a:schemeClr val="accent4"/>
          </a:solidFill>
        </c:spPr>
      </c:pivotFmt>
      <c:pivotFmt>
        <c:idx val="8"/>
        <c:spPr>
          <a:solidFill>
            <a:schemeClr val="accent2"/>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1"/>
          </a:solidFill>
        </c:spPr>
      </c:pivotFmt>
      <c:pivotFmt>
        <c:idx val="11"/>
        <c:spPr>
          <a:solidFill>
            <a:schemeClr val="accent4"/>
          </a:solidFill>
        </c:spPr>
      </c:pivotFmt>
      <c:pivotFmt>
        <c:idx val="12"/>
        <c:spPr>
          <a:solidFill>
            <a:schemeClr val="accent6"/>
          </a:solidFill>
        </c:spPr>
      </c:pivotFmt>
      <c:pivotFmt>
        <c:idx val="13"/>
        <c:marker>
          <c:symbol val="none"/>
        </c:marker>
        <c:dLbl>
          <c:idx val="0"/>
          <c:spPr/>
          <c:txPr>
            <a:bodyPr/>
            <a:lstStyle/>
            <a:p>
              <a:pPr>
                <a:defRPr/>
              </a:pPr>
              <a:endParaRPr lang="en-US"/>
            </a:p>
          </c:txPr>
          <c:showLegendKey val="0"/>
          <c:showVal val="0"/>
          <c:showCatName val="1"/>
          <c:showSerName val="0"/>
          <c:showPercent val="1"/>
          <c:showBubbleSize val="0"/>
        </c:dLbl>
      </c:pivotFmt>
      <c:pivotFmt>
        <c:idx val="14"/>
        <c:spPr>
          <a:solidFill>
            <a:schemeClr val="accent1"/>
          </a:solidFill>
        </c:spPr>
      </c:pivotFmt>
      <c:pivotFmt>
        <c:idx val="15"/>
        <c:spPr>
          <a:solidFill>
            <a:schemeClr val="accent4"/>
          </a:solidFill>
        </c:spPr>
      </c:pivotFmt>
      <c:pivotFmt>
        <c:idx val="16"/>
        <c:spPr>
          <a:solidFill>
            <a:schemeClr val="accent6"/>
          </a:solidFill>
        </c:spPr>
      </c:pivotFmt>
    </c:pivotFmts>
    <c:plotArea>
      <c:layout/>
      <c:pieChart>
        <c:varyColors val="1"/>
        <c:ser>
          <c:idx val="0"/>
          <c:order val="0"/>
          <c:tx>
            <c:strRef>
              <c:f>'Question 1 Pivot'!$B$4</c:f>
              <c:strCache>
                <c:ptCount val="1"/>
                <c:pt idx="0">
                  <c:v>Total</c:v>
                </c:pt>
              </c:strCache>
            </c:strRef>
          </c:tx>
          <c:dPt>
            <c:idx val="0"/>
            <c:bubble3D val="0"/>
            <c:spPr>
              <a:solidFill>
                <a:schemeClr val="accent1"/>
              </a:solidFill>
            </c:spPr>
          </c:dPt>
          <c:dPt>
            <c:idx val="1"/>
            <c:bubble3D val="0"/>
            <c:spPr>
              <a:solidFill>
                <a:schemeClr val="accent4"/>
              </a:solidFill>
            </c:spPr>
          </c:dPt>
          <c:dPt>
            <c:idx val="2"/>
            <c:bubble3D val="0"/>
            <c:spPr>
              <a:solidFill>
                <a:schemeClr val="accent6"/>
              </a:solidFill>
            </c:spPr>
          </c:dPt>
          <c:dPt>
            <c:idx val="3"/>
            <c:bubble3D val="0"/>
          </c:dPt>
          <c:cat>
            <c:strRef>
              <c:f>'Question 1 Pivot'!$A$5:$A$8</c:f>
              <c:strCache>
                <c:ptCount val="3"/>
                <c:pt idx="0">
                  <c:v>Always</c:v>
                </c:pt>
                <c:pt idx="1">
                  <c:v>Rarely</c:v>
                </c:pt>
                <c:pt idx="2">
                  <c:v>Usually</c:v>
                </c:pt>
              </c:strCache>
            </c:strRef>
          </c:cat>
          <c:val>
            <c:numRef>
              <c:f>'Question 1 Pivot'!$B$5:$B$8</c:f>
              <c:numCache>
                <c:formatCode>General</c:formatCode>
                <c:ptCount val="3"/>
                <c:pt idx="0">
                  <c:v>1</c:v>
                </c:pt>
                <c:pt idx="1">
                  <c:v>1</c:v>
                </c:pt>
                <c:pt idx="2">
                  <c:v>7</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2 Pivot!PivotTable7</c:name>
    <c:fmtId val="-1"/>
  </c:pivotSource>
  <c:chart>
    <c:autoTitleDeleted val="1"/>
    <c:pivotFmts>
      <c:pivotFmt>
        <c:idx val="0"/>
        <c:marker>
          <c:symbol val="none"/>
        </c:marker>
      </c:pivotFmt>
      <c:pivotFmt>
        <c:idx val="1"/>
        <c:marker>
          <c:symbol val="none"/>
        </c:marker>
      </c:pivotFmt>
      <c:pivotFmt>
        <c:idx val="2"/>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dLbl>
      </c:pivotFmt>
      <c:pivotFmt>
        <c:idx val="3"/>
        <c:spPr>
          <a:solidFill>
            <a:schemeClr val="accent6"/>
          </a:solidFill>
          <a:ln>
            <a:solidFill>
              <a:schemeClr val="accent6"/>
            </a:solidFill>
          </a:ln>
        </c:spPr>
      </c:pivotFmt>
      <c:pivotFmt>
        <c:idx val="4"/>
        <c:spPr>
          <a:solidFill>
            <a:schemeClr val="accent1"/>
          </a:solidFill>
          <a:ln>
            <a:solidFill>
              <a:srgbClr val="0070C0"/>
            </a:solidFill>
          </a:ln>
        </c:spPr>
      </c:pivotFmt>
      <c:pivotFmt>
        <c:idx val="5"/>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dLbl>
      </c:pivotFmt>
      <c:pivotFmt>
        <c:idx val="6"/>
        <c:spPr>
          <a:solidFill>
            <a:schemeClr val="accent6"/>
          </a:solidFill>
          <a:ln>
            <a:solidFill>
              <a:schemeClr val="accent6"/>
            </a:solidFill>
          </a:ln>
        </c:spPr>
      </c:pivotFmt>
      <c:pivotFmt>
        <c:idx val="7"/>
        <c:spPr>
          <a:solidFill>
            <a:schemeClr val="accent1"/>
          </a:solidFill>
          <a:ln>
            <a:solidFill>
              <a:srgbClr val="0070C0"/>
            </a:solidFill>
          </a:ln>
        </c:spPr>
      </c:pivotFmt>
      <c:pivotFmt>
        <c:idx val="8"/>
        <c:spPr>
          <a:ln>
            <a:solidFill>
              <a:srgbClr val="0070C0"/>
            </a:solidFill>
          </a:ln>
        </c:spPr>
        <c:marker>
          <c:symbol val="none"/>
        </c:marker>
        <c:dLbl>
          <c:idx val="0"/>
          <c:spPr/>
          <c:txPr>
            <a:bodyPr/>
            <a:lstStyle/>
            <a:p>
              <a:pPr>
                <a:defRPr/>
              </a:pPr>
              <a:endParaRPr lang="en-US"/>
            </a:p>
          </c:txPr>
          <c:showLegendKey val="0"/>
          <c:showVal val="0"/>
          <c:showCatName val="1"/>
          <c:showSerName val="0"/>
          <c:showPercent val="1"/>
          <c:showBubbleSize val="0"/>
        </c:dLbl>
      </c:pivotFmt>
      <c:pivotFmt>
        <c:idx val="9"/>
        <c:spPr>
          <a:solidFill>
            <a:schemeClr val="accent6"/>
          </a:solidFill>
          <a:ln>
            <a:solidFill>
              <a:schemeClr val="accent6"/>
            </a:solidFill>
          </a:ln>
        </c:spPr>
      </c:pivotFmt>
      <c:pivotFmt>
        <c:idx val="10"/>
        <c:spPr>
          <a:solidFill>
            <a:schemeClr val="accent1"/>
          </a:solidFill>
          <a:ln>
            <a:solidFill>
              <a:srgbClr val="0070C0"/>
            </a:solidFill>
          </a:ln>
        </c:spPr>
      </c:pivotFmt>
    </c:pivotFmts>
    <c:plotArea>
      <c:layout/>
      <c:pieChart>
        <c:varyColors val="1"/>
        <c:ser>
          <c:idx val="0"/>
          <c:order val="0"/>
          <c:tx>
            <c:strRef>
              <c:f>'Question 2 Pivot'!$B$4</c:f>
              <c:strCache>
                <c:ptCount val="1"/>
                <c:pt idx="0">
                  <c:v>Total</c:v>
                </c:pt>
              </c:strCache>
            </c:strRef>
          </c:tx>
          <c:spPr>
            <a:ln>
              <a:solidFill>
                <a:srgbClr val="0070C0"/>
              </a:solidFill>
            </a:ln>
          </c:spPr>
          <c:dPt>
            <c:idx val="0"/>
            <c:bubble3D val="0"/>
            <c:spPr>
              <a:solidFill>
                <a:schemeClr val="accent6"/>
              </a:solidFill>
              <a:ln>
                <a:solidFill>
                  <a:schemeClr val="accent6"/>
                </a:solidFill>
              </a:ln>
            </c:spPr>
          </c:dPt>
          <c:dPt>
            <c:idx val="1"/>
            <c:bubble3D val="0"/>
            <c:spPr>
              <a:solidFill>
                <a:schemeClr val="accent1"/>
              </a:solidFill>
              <a:ln>
                <a:solidFill>
                  <a:srgbClr val="0070C0"/>
                </a:solidFill>
              </a:ln>
            </c:spPr>
          </c:dPt>
          <c:dLbls>
            <c:txPr>
              <a:bodyPr/>
              <a:lstStyle/>
              <a:p>
                <a:pPr>
                  <a:defRPr/>
                </a:pPr>
                <a:endParaRPr lang="en-US"/>
              </a:p>
            </c:txPr>
            <c:showLegendKey val="0"/>
            <c:showVal val="0"/>
            <c:showCatName val="1"/>
            <c:showSerName val="0"/>
            <c:showPercent val="1"/>
            <c:showBubbleSize val="0"/>
            <c:showLeaderLines val="1"/>
          </c:dLbls>
          <c:cat>
            <c:strRef>
              <c:f>'Question 2 Pivot'!$A$5:$A$7</c:f>
              <c:strCache>
                <c:ptCount val="2"/>
                <c:pt idx="0">
                  <c:v>Usually</c:v>
                </c:pt>
                <c:pt idx="1">
                  <c:v>Always</c:v>
                </c:pt>
              </c:strCache>
            </c:strRef>
          </c:cat>
          <c:val>
            <c:numRef>
              <c:f>'Question 2 Pivot'!$B$5:$B$7</c:f>
              <c:numCache>
                <c:formatCode>General</c:formatCode>
                <c:ptCount val="2"/>
                <c:pt idx="0">
                  <c:v>7</c:v>
                </c:pt>
                <c:pt idx="1">
                  <c:v>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3 Pivot!PivotTable8</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4"/>
          </a:solidFill>
        </c:spPr>
      </c:pivotFmt>
      <c:pivotFmt>
        <c:idx val="8"/>
        <c:spPr>
          <a:solidFill>
            <a:schemeClr val="accent6"/>
          </a:solidFill>
        </c:spPr>
      </c:pivotFmt>
      <c:pivotFmt>
        <c:idx val="9"/>
        <c:marker>
          <c:symbol val="none"/>
        </c:marker>
        <c:dLbl>
          <c:idx val="0"/>
          <c:spPr/>
          <c:txPr>
            <a:bodyPr/>
            <a:lstStyle/>
            <a:p>
              <a:pPr>
                <a:defRPr/>
              </a:pPr>
              <a:endParaRPr lang="en-US"/>
            </a:p>
          </c:txPr>
          <c:showLegendKey val="0"/>
          <c:showVal val="0"/>
          <c:showCatName val="1"/>
          <c:showSerName val="0"/>
          <c:showPercent val="1"/>
          <c:showBubbleSize val="0"/>
        </c:dLbl>
      </c:pivotFmt>
      <c:pivotFmt>
        <c:idx val="10"/>
        <c:spPr>
          <a:solidFill>
            <a:schemeClr val="accent4"/>
          </a:solidFill>
        </c:spPr>
      </c:pivotFmt>
      <c:pivotFmt>
        <c:idx val="11"/>
        <c:spPr>
          <a:solidFill>
            <a:schemeClr val="accent6"/>
          </a:solidFill>
        </c:spPr>
      </c:pivotFmt>
    </c:pivotFmts>
    <c:plotArea>
      <c:layout/>
      <c:pieChart>
        <c:varyColors val="1"/>
        <c:ser>
          <c:idx val="0"/>
          <c:order val="0"/>
          <c:tx>
            <c:strRef>
              <c:f>'Question 3 Pivot'!$B$4</c:f>
              <c:strCache>
                <c:ptCount val="1"/>
                <c:pt idx="0">
                  <c:v>Total</c:v>
                </c:pt>
              </c:strCache>
            </c:strRef>
          </c:tx>
          <c:dPt>
            <c:idx val="1"/>
            <c:bubble3D val="0"/>
            <c:spPr>
              <a:solidFill>
                <a:schemeClr val="accent4"/>
              </a:solidFill>
            </c:spPr>
          </c:dPt>
          <c:dPt>
            <c:idx val="2"/>
            <c:bubble3D val="0"/>
            <c:spPr>
              <a:solidFill>
                <a:schemeClr val="accent6"/>
              </a:solidFill>
            </c:spPr>
          </c:dPt>
          <c:dLbls>
            <c:txPr>
              <a:bodyPr/>
              <a:lstStyle/>
              <a:p>
                <a:pPr>
                  <a:defRPr/>
                </a:pPr>
                <a:endParaRPr lang="en-US"/>
              </a:p>
            </c:txPr>
            <c:showLegendKey val="0"/>
            <c:showVal val="0"/>
            <c:showCatName val="1"/>
            <c:showSerName val="0"/>
            <c:showPercent val="1"/>
            <c:showBubbleSize val="0"/>
            <c:showLeaderLines val="1"/>
          </c:dLbls>
          <c:cat>
            <c:strRef>
              <c:f>'Question 3 Pivot'!$A$5:$A$8</c:f>
              <c:strCache>
                <c:ptCount val="3"/>
                <c:pt idx="0">
                  <c:v>Always</c:v>
                </c:pt>
                <c:pt idx="1">
                  <c:v>Rarely</c:v>
                </c:pt>
                <c:pt idx="2">
                  <c:v>Usually</c:v>
                </c:pt>
              </c:strCache>
            </c:strRef>
          </c:cat>
          <c:val>
            <c:numRef>
              <c:f>'Question 3 Pivot'!$B$5:$B$8</c:f>
              <c:numCache>
                <c:formatCode>General</c:formatCode>
                <c:ptCount val="3"/>
                <c:pt idx="0">
                  <c:v>2</c:v>
                </c:pt>
                <c:pt idx="1">
                  <c:v>1</c:v>
                </c:pt>
                <c:pt idx="2">
                  <c:v>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[Xoserve KVI - Change Management Survey Collated.xlsx]Question 4 pivot!PivotTable9</c:name>
    <c:fmtId val="-1"/>
  </c:pivotSource>
  <c:chart>
    <c:autoTitleDeleted val="1"/>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marker>
          <c:symbol val="none"/>
        </c:marker>
        <c:dLbl>
          <c:idx val="0"/>
          <c:spPr/>
          <c:txPr>
            <a:bodyPr/>
            <a:lstStyle/>
            <a:p>
              <a:pPr>
                <a:defRPr/>
              </a:pPr>
              <a:endParaRPr lang="en-US"/>
            </a:p>
          </c:txPr>
          <c:showLegendKey val="0"/>
          <c:showVal val="0"/>
          <c:showCatName val="1"/>
          <c:showSerName val="0"/>
          <c:showPercent val="1"/>
          <c:showBubbleSize val="0"/>
        </c:dLbl>
      </c:pivotFmt>
      <c:pivotFmt>
        <c:idx val="4"/>
        <c:spPr>
          <a:solidFill>
            <a:schemeClr val="accent6"/>
          </a:solidFill>
        </c:spPr>
      </c:pivotFmt>
      <c:pivotFmt>
        <c:idx val="5"/>
        <c:spPr>
          <a:solidFill>
            <a:schemeClr val="accent4"/>
          </a:solidFill>
        </c:spPr>
      </c:pivotFmt>
      <c:pivotFmt>
        <c:idx val="6"/>
        <c:marker>
          <c:symbol val="none"/>
        </c:marker>
        <c:dLbl>
          <c:idx val="0"/>
          <c:spPr/>
          <c:txPr>
            <a:bodyPr/>
            <a:lstStyle/>
            <a:p>
              <a:pPr>
                <a:defRPr/>
              </a:pPr>
              <a:endParaRPr lang="en-US"/>
            </a:p>
          </c:txPr>
          <c:showLegendKey val="0"/>
          <c:showVal val="0"/>
          <c:showCatName val="1"/>
          <c:showSerName val="0"/>
          <c:showPercent val="1"/>
          <c:showBubbleSize val="0"/>
        </c:dLbl>
      </c:pivotFmt>
      <c:pivotFmt>
        <c:idx val="7"/>
        <c:spPr>
          <a:solidFill>
            <a:schemeClr val="accent6"/>
          </a:solidFill>
        </c:spPr>
      </c:pivotFmt>
      <c:pivotFmt>
        <c:idx val="8"/>
        <c:marker>
          <c:symbol val="none"/>
        </c:marker>
        <c:dLbl>
          <c:idx val="0"/>
          <c:spPr/>
          <c:txPr>
            <a:bodyPr/>
            <a:lstStyle/>
            <a:p>
              <a:pPr>
                <a:defRPr/>
              </a:pPr>
              <a:endParaRPr lang="en-US"/>
            </a:p>
          </c:txPr>
          <c:showLegendKey val="0"/>
          <c:showVal val="0"/>
          <c:showCatName val="1"/>
          <c:showSerName val="0"/>
          <c:showPercent val="1"/>
          <c:showBubbleSize val="0"/>
        </c:dLbl>
      </c:pivotFmt>
      <c:pivotFmt>
        <c:idx val="9"/>
        <c:spPr>
          <a:solidFill>
            <a:schemeClr val="accent6"/>
          </a:solidFill>
        </c:spPr>
      </c:pivotFmt>
    </c:pivotFmts>
    <c:plotArea>
      <c:layout/>
      <c:pieChart>
        <c:varyColors val="1"/>
        <c:ser>
          <c:idx val="0"/>
          <c:order val="0"/>
          <c:tx>
            <c:strRef>
              <c:f>'Question 4 pivot'!$B$4</c:f>
              <c:strCache>
                <c:ptCount val="1"/>
                <c:pt idx="0">
                  <c:v>Total</c:v>
                </c:pt>
              </c:strCache>
            </c:strRef>
          </c:tx>
          <c:dPt>
            <c:idx val="1"/>
            <c:bubble3D val="0"/>
            <c:spPr>
              <a:solidFill>
                <a:schemeClr val="accent6"/>
              </a:solidFill>
            </c:spPr>
          </c:dPt>
          <c:dPt>
            <c:idx val="2"/>
            <c:bubble3D val="0"/>
          </c:dPt>
          <c:dLbls>
            <c:txPr>
              <a:bodyPr/>
              <a:lstStyle/>
              <a:p>
                <a:pPr>
                  <a:defRPr/>
                </a:pPr>
                <a:endParaRPr lang="en-US"/>
              </a:p>
            </c:txPr>
            <c:showLegendKey val="0"/>
            <c:showVal val="0"/>
            <c:showCatName val="1"/>
            <c:showSerName val="0"/>
            <c:showPercent val="1"/>
            <c:showBubbleSize val="0"/>
            <c:showLeaderLines val="1"/>
          </c:dLbls>
          <c:cat>
            <c:strRef>
              <c:f>'Question 4 pivot'!$A$5:$A$7</c:f>
              <c:strCache>
                <c:ptCount val="2"/>
                <c:pt idx="0">
                  <c:v>Always</c:v>
                </c:pt>
                <c:pt idx="1">
                  <c:v>Usually</c:v>
                </c:pt>
              </c:strCache>
            </c:strRef>
          </c:cat>
          <c:val>
            <c:numRef>
              <c:f>'Question 4 pivot'!$B$5:$B$7</c:f>
              <c:numCache>
                <c:formatCode>General</c:formatCode>
                <c:ptCount val="2"/>
                <c:pt idx="0">
                  <c:v>4</c:v>
                </c:pt>
                <c:pt idx="1">
                  <c:v>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CC7C86-2D66-4C55-8F99-E153512351BA}" type="datetimeFigureOut">
              <a:rPr lang="en-GB" smtClean="0"/>
              <a:t>06/02/2019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a:t>
            </a:fld>
            <a:endParaRPr lang="en-GB"/>
          </a:p>
        </p:txBody>
      </p:sp>
    </p:spTree>
    <p:extLst>
      <p:ext uri="{BB962C8B-B14F-4D97-AF65-F5344CB8AC3E}">
        <p14:creationId xmlns:p14="http://schemas.microsoft.com/office/powerpoint/2010/main" val="150576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1505767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12" Type="http://schemas.openxmlformats.org/officeDocument/2006/relationships/chart" Target="../charts/chart2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p:nvPr>
        </p:nvSpPr>
        <p:spPr>
          <a:xfrm>
            <a:off x="899592" y="2067694"/>
            <a:ext cx="7772400" cy="1514475"/>
          </a:xfrm>
        </p:spPr>
        <p:txBody>
          <a:bodyPr>
            <a:normAutofit/>
          </a:bodyPr>
          <a:lstStyle/>
          <a:p>
            <a:r>
              <a:rPr lang="en-GB" sz="2800" dirty="0" smtClean="0">
                <a:latin typeface="+mn-lt"/>
                <a:ea typeface="Segoe UI" panose="020B0502040204020203" pitchFamily="34" charset="0"/>
                <a:cs typeface="Segoe UI" panose="020B0502040204020203" pitchFamily="34" charset="0"/>
              </a:rPr>
              <a:t>KVI Change Management Survey </a:t>
            </a:r>
            <a:br>
              <a:rPr lang="en-GB" sz="2800" dirty="0" smtClean="0">
                <a:latin typeface="+mn-lt"/>
                <a:ea typeface="Segoe UI" panose="020B0502040204020203" pitchFamily="34" charset="0"/>
                <a:cs typeface="Segoe UI" panose="020B0502040204020203" pitchFamily="34" charset="0"/>
              </a:rPr>
            </a:br>
            <a:r>
              <a:rPr lang="en-GB" dirty="0" smtClean="0">
                <a:latin typeface="+mn-lt"/>
                <a:ea typeface="Segoe UI" panose="020B0502040204020203" pitchFamily="34" charset="0"/>
                <a:cs typeface="Segoe UI" panose="020B0502040204020203" pitchFamily="34" charset="0"/>
              </a:rPr>
              <a:t>January 2019</a:t>
            </a:r>
            <a:br>
              <a:rPr lang="en-GB" dirty="0" smtClean="0">
                <a:latin typeface="+mn-lt"/>
                <a:ea typeface="Segoe UI" panose="020B0502040204020203" pitchFamily="34" charset="0"/>
                <a:cs typeface="Segoe UI" panose="020B0502040204020203" pitchFamily="34" charset="0"/>
              </a:rPr>
            </a:br>
            <a:endParaRPr lang="en-GB" sz="2800" dirty="0" smtClean="0">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49871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July 2018</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7021909"/>
              </p:ext>
            </p:extLst>
          </p:nvPr>
        </p:nvGraphicFramePr>
        <p:xfrm>
          <a:off x="251520" y="623942"/>
          <a:ext cx="8712968" cy="2595880"/>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2149440">
                <a:tc>
                  <a:txBody>
                    <a:bodyPr/>
                    <a:lstStyle/>
                    <a:p>
                      <a:r>
                        <a:rPr lang="en-US" sz="1000" dirty="0" smtClean="0"/>
                        <a:t>We find the end-to-end change process quite difficult to engage with and to assess the impact to our business.  We acknowledge changes Xoserve have made to better this and some of these questions are difficult to provide a fair answer, as the answer would more likely be "recently". </a:t>
                      </a:r>
                    </a:p>
                    <a:p>
                      <a:endParaRPr lang="en-US" sz="1000" dirty="0" smtClean="0"/>
                    </a:p>
                    <a:p>
                      <a:r>
                        <a:rPr lang="en-US" sz="1000" dirty="0" smtClean="0"/>
                        <a:t>Our main issue today is that it's very difficult at anytime to understand what changes are in progress, what changes have been approved and when they are due to be implemented.  We feel there needs to be some form of central register (preferably not an excel spreadsheet!) that is kept up to date with change proposals, their current status and proposed/actual implementation date to make this easier to track and engage with.</a:t>
                      </a:r>
                    </a:p>
                    <a:p>
                      <a:endParaRPr lang="en-US" sz="1000" dirty="0" smtClean="0"/>
                    </a:p>
                    <a:p>
                      <a:r>
                        <a:rPr lang="en-US" sz="1000" dirty="0" smtClean="0"/>
                        <a:t>We have these systems in place for all other industry processes with the exception of this change process.</a:t>
                      </a:r>
                      <a:endParaRPr lang="en-GB" sz="1000" dirty="0"/>
                    </a:p>
                  </a:txBody>
                  <a:tcPr/>
                </a:tc>
                <a:tc>
                  <a:txBody>
                    <a:bodyPr/>
                    <a:lstStyle/>
                    <a:p>
                      <a:r>
                        <a:rPr lang="en-US" sz="1000" dirty="0" smtClean="0"/>
                        <a:t>It’s good to hear that you can see the changes Xoserve are trying to make to improve the end to end change process for all our customers. We are always open to feedback to make this better for everyone. We are doing some work to identify the impact changes have on specific customers so that we can reach out directly to those impacted as the changes are developed and implemented.  </a:t>
                      </a:r>
                    </a:p>
                    <a:p>
                      <a:r>
                        <a:rPr lang="en-US" sz="1000" dirty="0" smtClean="0"/>
                        <a:t>We are also in the process of producing a simplified change register – although initially  it will be an excel spreadsheet we hope it will provide the information customers need in a more concise way.</a:t>
                      </a:r>
                    </a:p>
                    <a:p>
                      <a:r>
                        <a:rPr lang="en-US" sz="1000" dirty="0" smtClean="0"/>
                        <a:t>In addition to the above, as part of an </a:t>
                      </a:r>
                      <a:r>
                        <a:rPr lang="en-US" sz="1000" dirty="0" err="1" smtClean="0"/>
                        <a:t>organisation</a:t>
                      </a:r>
                      <a:r>
                        <a:rPr lang="en-US" sz="1000" dirty="0" smtClean="0"/>
                        <a:t>-wide project to develop a new website for Xoserve, we will be improving our change management website pages to enable change details and their current status easier to find.</a:t>
                      </a:r>
                      <a:endParaRPr lang="en-GB" sz="1000" dirty="0"/>
                    </a:p>
                  </a:txBody>
                  <a:tcPr/>
                </a:tc>
              </a:tr>
            </a:tbl>
          </a:graphicData>
        </a:graphic>
      </p:graphicFrame>
    </p:spTree>
    <p:extLst>
      <p:ext uri="{BB962C8B-B14F-4D97-AF65-F5344CB8AC3E}">
        <p14:creationId xmlns:p14="http://schemas.microsoft.com/office/powerpoint/2010/main" val="73027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Feedback Received – October 18</a:t>
            </a:r>
            <a:endParaRPr lang="en-GB" dirty="0"/>
          </a:p>
        </p:txBody>
      </p:sp>
      <p:sp>
        <p:nvSpPr>
          <p:cNvPr id="3" name="Content Placeholder 2"/>
          <p:cNvSpPr>
            <a:spLocks noGrp="1"/>
          </p:cNvSpPr>
          <p:nvPr>
            <p:ph idx="1"/>
          </p:nvPr>
        </p:nvSpPr>
        <p:spPr>
          <a:xfrm>
            <a:off x="395536" y="771550"/>
            <a:ext cx="8229600" cy="4083918"/>
          </a:xfrm>
        </p:spPr>
        <p:txBody>
          <a:bodyPr>
            <a:normAutofit fontScale="92500" lnSpcReduction="20000"/>
          </a:bodyPr>
          <a:lstStyle/>
          <a:p>
            <a:pPr marL="0" indent="0">
              <a:buNone/>
            </a:pPr>
            <a:r>
              <a:rPr lang="en-GB" sz="1500" dirty="0"/>
              <a:t>5 reviewers provided further comments on the Change management </a:t>
            </a:r>
            <a:r>
              <a:rPr lang="en-GB" sz="1500" dirty="0" smtClean="0"/>
              <a:t>process</a:t>
            </a:r>
          </a:p>
          <a:p>
            <a:pPr marL="0" indent="0">
              <a:buNone/>
            </a:pPr>
            <a:endParaRPr lang="en-GB" sz="1500" dirty="0"/>
          </a:p>
          <a:p>
            <a:pPr marL="0" indent="0">
              <a:buNone/>
            </a:pPr>
            <a:r>
              <a:rPr lang="en-US" sz="1500" dirty="0"/>
              <a:t>Where the feedback was not provided anonymously, </a:t>
            </a:r>
            <a:r>
              <a:rPr lang="en-US" sz="1500" dirty="0" smtClean="0"/>
              <a:t>Xoserve contacted the provider for further clarification where appropriate and agreed our response prior to publishing. </a:t>
            </a:r>
            <a:endParaRPr lang="en-US" sz="1500" dirty="0"/>
          </a:p>
          <a:p>
            <a:pPr marL="0" indent="0">
              <a:buNone/>
            </a:pPr>
            <a:endParaRPr lang="en-GB" sz="1500" dirty="0"/>
          </a:p>
          <a:p>
            <a:pPr marL="0" indent="0">
              <a:buNone/>
            </a:pPr>
            <a:r>
              <a:rPr lang="en-US" sz="1500" dirty="0" smtClean="0"/>
              <a:t>Key feedback:</a:t>
            </a:r>
          </a:p>
          <a:p>
            <a:r>
              <a:rPr lang="en-US" sz="1500" dirty="0" smtClean="0"/>
              <a:t>All in all a great improvement to the change process, its come a long way since January 2018</a:t>
            </a:r>
          </a:p>
          <a:p>
            <a:endParaRPr lang="en-US" sz="1500" dirty="0" smtClean="0"/>
          </a:p>
          <a:p>
            <a:r>
              <a:rPr lang="en-US" sz="1500" dirty="0" smtClean="0"/>
              <a:t>Need to be better balance with volume of communications and reduction in number of issues (not necessarily changes but issues can produce changes)</a:t>
            </a:r>
          </a:p>
          <a:p>
            <a:endParaRPr lang="en-US" sz="1500" dirty="0" smtClean="0"/>
          </a:p>
          <a:p>
            <a:r>
              <a:rPr lang="en-US" sz="1500" dirty="0" smtClean="0"/>
              <a:t>Change register needs to be improved to help customers to track overall changes through DSC governance</a:t>
            </a:r>
          </a:p>
          <a:p>
            <a:endParaRPr lang="en-US" sz="1500" dirty="0"/>
          </a:p>
          <a:p>
            <a:r>
              <a:rPr lang="en-US" sz="1500" dirty="0" smtClean="0"/>
              <a:t>Consistency of information between Xoserve and Joint Office must be improved. </a:t>
            </a:r>
          </a:p>
          <a:p>
            <a:endParaRPr lang="en-US" sz="1500" dirty="0" smtClean="0"/>
          </a:p>
          <a:p>
            <a:r>
              <a:rPr lang="en-US" sz="1500" dirty="0" smtClean="0"/>
              <a:t>Xoserve does not always give a range of solution options nor a clear indication of funding for those solutions. </a:t>
            </a:r>
          </a:p>
          <a:p>
            <a:endParaRPr lang="en-US" sz="1400" dirty="0" smtClean="0"/>
          </a:p>
          <a:p>
            <a:endParaRPr lang="en-US" sz="1400" dirty="0" smtClean="0"/>
          </a:p>
          <a:p>
            <a:endParaRPr lang="en-US" sz="2400" dirty="0" smtClean="0"/>
          </a:p>
          <a:p>
            <a:endParaRPr lang="en-US" sz="2400" dirty="0" smtClean="0"/>
          </a:p>
          <a:p>
            <a:endParaRPr lang="en-GB" sz="2400" dirty="0" smtClean="0"/>
          </a:p>
          <a:p>
            <a:endParaRPr lang="en-GB" sz="2400" dirty="0"/>
          </a:p>
          <a:p>
            <a:endParaRPr lang="en-US" sz="2400" dirty="0" smtClean="0"/>
          </a:p>
        </p:txBody>
      </p:sp>
    </p:spTree>
    <p:extLst>
      <p:ext uri="{BB962C8B-B14F-4D97-AF65-F5344CB8AC3E}">
        <p14:creationId xmlns:p14="http://schemas.microsoft.com/office/powerpoint/2010/main" val="2730750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October 2018</a:t>
            </a:r>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3465419280"/>
              </p:ext>
            </p:extLst>
          </p:nvPr>
        </p:nvGraphicFramePr>
        <p:xfrm>
          <a:off x="179512" y="915566"/>
          <a:ext cx="8784976" cy="3662680"/>
        </p:xfrm>
        <a:graphic>
          <a:graphicData uri="http://schemas.openxmlformats.org/drawingml/2006/table">
            <a:tbl>
              <a:tblPr firstRow="1" bandRow="1">
                <a:tableStyleId>{5C22544A-7EE6-4342-B048-85BDC9FD1C3A}</a:tableStyleId>
              </a:tblPr>
              <a:tblGrid>
                <a:gridCol w="4392488"/>
                <a:gridCol w="4392488"/>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Arial" panose="020B0604020202020204" pitchFamily="34" charset="0"/>
                          <a:cs typeface="Arial" panose="020B0604020202020204" pitchFamily="34" charset="0"/>
                        </a:rPr>
                        <a:t>There needs to be a better balance with the volume of communication also a reduction in the number of issues which are happening (not necessarily change but changes need to be made to fix the issues). </a:t>
                      </a:r>
                      <a:br>
                        <a:rPr lang="en-US" sz="1000" b="0" i="0" u="none" strike="noStrike" dirty="0" smtClean="0">
                          <a:solidFill>
                            <a:srgbClr val="000000"/>
                          </a:solidFill>
                          <a:effectLst/>
                          <a:latin typeface="Arial" panose="020B0604020202020204" pitchFamily="34" charset="0"/>
                          <a:cs typeface="Arial" panose="020B0604020202020204" pitchFamily="34" charset="0"/>
                        </a:rPr>
                      </a:br>
                      <a:r>
                        <a:rPr lang="en-US" sz="1000" b="0" i="0" u="none" strike="noStrike" dirty="0" smtClean="0">
                          <a:solidFill>
                            <a:srgbClr val="000000"/>
                          </a:solidFill>
                          <a:effectLst/>
                          <a:latin typeface="Arial" panose="020B0604020202020204" pitchFamily="34" charset="0"/>
                          <a:cs typeface="Arial" panose="020B0604020202020204" pitchFamily="34" charset="0"/>
                        </a:rPr>
                        <a:t>The change process has come along way in since January, especially with the introduction of the capture process, it switched around the process which saw customers getting a better idea on the detail for deliverables. R2 and R3 releases have been decisions made on the wire rather than with plenty of time, this needs to be worked on but compared to last year when the process was really complicated and didn't deliver customer needs it is a simpler planning issue to resolve. We are not sure that a 'range' of solutions are always given, but we would prefer appropriate options are given over a range (too much choice takes longer to design and deliver). All in all it is great improvement to the change process and with the lessons learned through delivery of a couple more major releases we feel the process will become more seamless. </a:t>
                      </a:r>
                    </a:p>
                    <a:p>
                      <a:pPr algn="l" fontAlgn="t"/>
                      <a:endParaRPr lang="en-US" sz="1100" b="0" i="0" u="none" strike="noStrike" dirty="0">
                        <a:solidFill>
                          <a:srgbClr val="000000"/>
                        </a:solidFill>
                        <a:effectLst/>
                        <a:latin typeface="Calibri"/>
                      </a:endParaRPr>
                    </a:p>
                  </a:txBody>
                  <a:tcPr marL="9525" marR="9525" marT="9525" marB="0"/>
                </a:tc>
                <a:tc>
                  <a:txBody>
                    <a:bodyPr/>
                    <a:lstStyle/>
                    <a:p>
                      <a:r>
                        <a:rPr lang="en-US" sz="1000" dirty="0" smtClean="0"/>
                        <a:t>Alison Cross (Xoserve) met with the customer who provided the feedback to discuss it in more detail. </a:t>
                      </a:r>
                    </a:p>
                    <a:p>
                      <a:r>
                        <a:rPr lang="en-US" sz="1000" dirty="0" smtClean="0"/>
                        <a:t>More detailed feedback on Issue management and communication of issues was discussed and noted which has been passed onto the issue management team. </a:t>
                      </a:r>
                    </a:p>
                    <a:p>
                      <a:r>
                        <a:rPr lang="en-US" sz="1000" dirty="0" smtClean="0"/>
                        <a:t>It is good to receive acknowledgement of the improvements seen since January particularly the introduction of capture mid-year. We will continue to implement further improvements and encourage customer feedback to help us focus on key actions.</a:t>
                      </a:r>
                    </a:p>
                    <a:p>
                      <a:r>
                        <a:rPr lang="en-US" sz="1000" dirty="0" smtClean="0"/>
                        <a:t>In respect of R2 and R3 releases these were scoped at the back end of the transitional period between old and new change process. Earlier engagement is now in place for future releases - November 2019 release has being discussed in October/November 2018. </a:t>
                      </a:r>
                    </a:p>
                    <a:p>
                      <a:r>
                        <a:rPr lang="en-US" sz="1000" dirty="0" smtClean="0"/>
                        <a:t>Xoserve have completed analysis of how many solution options have been presented to DSG for their recommendation for each change - the average being 3 - but some changes have had as many as 6 options. We will continue to work with our customers to define solution options for all future changes.</a:t>
                      </a:r>
                    </a:p>
                    <a:p>
                      <a:r>
                        <a:rPr lang="en-US" sz="1000" dirty="0" smtClean="0"/>
                        <a:t>Thank you for the positive comments on the improvements we have made so far. We have a number of actions planned next year to continue to try to make the process easier for our customers. </a:t>
                      </a:r>
                      <a:endParaRPr lang="en-GB" sz="1000" dirty="0"/>
                    </a:p>
                  </a:txBody>
                  <a:tcPr/>
                </a:tc>
              </a:tr>
            </a:tbl>
          </a:graphicData>
        </a:graphic>
      </p:graphicFrame>
    </p:spTree>
    <p:extLst>
      <p:ext uri="{BB962C8B-B14F-4D97-AF65-F5344CB8AC3E}">
        <p14:creationId xmlns:p14="http://schemas.microsoft.com/office/powerpoint/2010/main" val="331544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October 2018</a:t>
            </a:r>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1686460803"/>
              </p:ext>
            </p:extLst>
          </p:nvPr>
        </p:nvGraphicFramePr>
        <p:xfrm>
          <a:off x="179512" y="627534"/>
          <a:ext cx="8784976" cy="4363720"/>
        </p:xfrm>
        <a:graphic>
          <a:graphicData uri="http://schemas.openxmlformats.org/drawingml/2006/table">
            <a:tbl>
              <a:tblPr firstRow="1" bandRow="1">
                <a:tableStyleId>{5C22544A-7EE6-4342-B048-85BDC9FD1C3A}</a:tableStyleId>
              </a:tblPr>
              <a:tblGrid>
                <a:gridCol w="3456384"/>
                <a:gridCol w="5328592"/>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r>
                        <a:rPr lang="en-US" sz="1000" dirty="0" smtClean="0"/>
                        <a:t>change briefings tend to consist of ludicrously long </a:t>
                      </a:r>
                      <a:r>
                        <a:rPr lang="en-US" sz="1000" dirty="0" err="1" smtClean="0"/>
                        <a:t>powerpoint</a:t>
                      </a:r>
                      <a:r>
                        <a:rPr lang="en-US" sz="1000" dirty="0" smtClean="0"/>
                        <a:t> slides or difficult to understand presentations.  you need to provide more succinct briefings, that are clear and focused, so those of us that are just 'dipping in' </a:t>
                      </a:r>
                      <a:r>
                        <a:rPr lang="en-US" sz="1000" dirty="0" err="1" smtClean="0"/>
                        <a:t>occassionally</a:t>
                      </a:r>
                      <a:r>
                        <a:rPr lang="en-US" sz="1000" dirty="0" smtClean="0"/>
                        <a:t> to keep a watching brief can more easily identify relevant information. Your meeting minutes tend to only list change reference numbers, not titles, which makes it difficult if you haven't </a:t>
                      </a:r>
                      <a:r>
                        <a:rPr lang="en-US" sz="1000" dirty="0" err="1" smtClean="0"/>
                        <a:t>memorised</a:t>
                      </a:r>
                      <a:r>
                        <a:rPr lang="en-US" sz="1000" dirty="0" smtClean="0"/>
                        <a:t> every change reference!</a:t>
                      </a:r>
                      <a:endParaRPr lang="en-GB" sz="1000" dirty="0"/>
                    </a:p>
                  </a:txBody>
                  <a:tcPr/>
                </a:tc>
                <a:tc>
                  <a:txBody>
                    <a:bodyPr/>
                    <a:lstStyle/>
                    <a:p>
                      <a:r>
                        <a:rPr lang="en-US" sz="1000" dirty="0" smtClean="0"/>
                        <a:t>Alison Cross (Xoserve) met with the customer who provided the feedback to discuss it in more detail. </a:t>
                      </a:r>
                    </a:p>
                    <a:p>
                      <a:r>
                        <a:rPr lang="en-US" sz="1000" dirty="0" smtClean="0"/>
                        <a:t>It was acknowledged that the change process was not always easy to engage with when a customer is just 'dipping in'  occasionally. Xoserve will looking into ways to make the long slide packs easier to navigate for individual changes. We are also due to launch a new Xoserve.com in the new year which will hold all Change proposals and their current status along with a new simplified change register that will help to more easily identify changes that will impact an </a:t>
                      </a:r>
                      <a:r>
                        <a:rPr lang="en-US" sz="1000" dirty="0" err="1" smtClean="0"/>
                        <a:t>organisation</a:t>
                      </a:r>
                      <a:r>
                        <a:rPr lang="en-US" sz="1000" dirty="0" smtClean="0"/>
                        <a:t>.</a:t>
                      </a:r>
                    </a:p>
                    <a:p>
                      <a:r>
                        <a:rPr lang="en-US" sz="1000" dirty="0" smtClean="0"/>
                        <a:t>In addition Xoserve now holds Customer awareness sessions for each Release which provide a high level overview of the changes due to be implemented - this is augmented by Release Circulars published on Xoserve.com</a:t>
                      </a:r>
                    </a:p>
                    <a:p>
                      <a:r>
                        <a:rPr lang="en-US" sz="1000" dirty="0" smtClean="0"/>
                        <a:t>We have already started to action the addition of titles against reference numbers in documentation and communications although there may be occasions where some slip the net. We are also ensuring the MOD references are included to aid in reviewing the change history. </a:t>
                      </a:r>
                      <a:endParaRPr lang="en-GB" sz="1000" dirty="0"/>
                    </a:p>
                  </a:txBody>
                  <a:tcPr/>
                </a:tc>
              </a:tr>
              <a:tr h="370840">
                <a:tc>
                  <a:txBody>
                    <a:bodyPr/>
                    <a:lstStyle/>
                    <a:p>
                      <a:r>
                        <a:rPr lang="en-US" sz="1000" dirty="0" smtClean="0"/>
                        <a:t>For a constituency of small </a:t>
                      </a:r>
                      <a:r>
                        <a:rPr lang="en-US" sz="1000" dirty="0" err="1" smtClean="0"/>
                        <a:t>organisations</a:t>
                      </a:r>
                      <a:r>
                        <a:rPr lang="en-US" sz="1000" dirty="0" smtClean="0"/>
                        <a:t>, cost is often a important factor in deciding to progress changes. This includes where changes are proposed outside of the constituency group for split funding - we would appreciate if Xoserve could work with the </a:t>
                      </a:r>
                      <a:r>
                        <a:rPr lang="en-US" sz="1000" dirty="0" err="1" smtClean="0"/>
                        <a:t>organisation</a:t>
                      </a:r>
                      <a:r>
                        <a:rPr lang="en-US" sz="1000" dirty="0" smtClean="0"/>
                        <a:t> to make clear the funding arrangements when published for Solution Review.</a:t>
                      </a:r>
                      <a:endParaRPr lang="en-GB" sz="1000" dirty="0"/>
                    </a:p>
                  </a:txBody>
                  <a:tcPr/>
                </a:tc>
                <a:tc>
                  <a:txBody>
                    <a:bodyPr/>
                    <a:lstStyle/>
                    <a:p>
                      <a:r>
                        <a:rPr lang="en-US" sz="1000" dirty="0" smtClean="0"/>
                        <a:t>Anonymous feedback thus Xoserve were unable to contact customer to discuss. Please contact Alison Cross (alison.cross@xoserve.com) if you would like to discuss your feedback further.</a:t>
                      </a:r>
                    </a:p>
                    <a:p>
                      <a:r>
                        <a:rPr lang="en-US" sz="1000" dirty="0" smtClean="0"/>
                        <a:t>Xoserve will provide support for IGTs in respect of the DSC Framework. At the DSC Change Management Committee (</a:t>
                      </a:r>
                      <a:r>
                        <a:rPr lang="en-US" sz="1000" dirty="0" err="1" smtClean="0"/>
                        <a:t>ChMC</a:t>
                      </a:r>
                      <a:r>
                        <a:rPr lang="en-US" sz="1000" dirty="0" smtClean="0"/>
                        <a:t>) it is decided who should be funding a change based on the budget and charging methodology. This is reviewed again at the point the change is approved for delivery. IGTs have 2 votes at </a:t>
                      </a:r>
                      <a:r>
                        <a:rPr lang="en-US" sz="1000" dirty="0" err="1" smtClean="0"/>
                        <a:t>ChMC</a:t>
                      </a:r>
                      <a:r>
                        <a:rPr lang="en-US" sz="1000" dirty="0" smtClean="0"/>
                        <a:t> so have an opportunity to vote on changes that impact them as defined in the DSC arrangements IGTs have signed up to. The constituency is advised to work together to discuss these changes, including proposed funding,  to ensure the vote is representative of all constituency views. </a:t>
                      </a:r>
                      <a:endParaRPr lang="en-GB" sz="1000" dirty="0"/>
                    </a:p>
                  </a:txBody>
                  <a:tcPr/>
                </a:tc>
              </a:tr>
            </a:tbl>
          </a:graphicData>
        </a:graphic>
      </p:graphicFrame>
    </p:spTree>
    <p:extLst>
      <p:ext uri="{BB962C8B-B14F-4D97-AF65-F5344CB8AC3E}">
        <p14:creationId xmlns:p14="http://schemas.microsoft.com/office/powerpoint/2010/main" val="4043400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October 2018</a:t>
            </a:r>
            <a:endParaRPr lang="en-GB" dirty="0"/>
          </a:p>
        </p:txBody>
      </p:sp>
      <p:graphicFrame>
        <p:nvGraphicFramePr>
          <p:cNvPr id="6" name="Content Placeholder 4"/>
          <p:cNvGraphicFramePr>
            <a:graphicFrameLocks/>
          </p:cNvGraphicFramePr>
          <p:nvPr>
            <p:extLst>
              <p:ext uri="{D42A27DB-BD31-4B8C-83A1-F6EECF244321}">
                <p14:modId xmlns:p14="http://schemas.microsoft.com/office/powerpoint/2010/main" val="2446642717"/>
              </p:ext>
            </p:extLst>
          </p:nvPr>
        </p:nvGraphicFramePr>
        <p:xfrm>
          <a:off x="179512" y="699542"/>
          <a:ext cx="8784976" cy="4363720"/>
        </p:xfrm>
        <a:graphic>
          <a:graphicData uri="http://schemas.openxmlformats.org/drawingml/2006/table">
            <a:tbl>
              <a:tblPr firstRow="1" bandRow="1">
                <a:tableStyleId>{5C22544A-7EE6-4342-B048-85BDC9FD1C3A}</a:tableStyleId>
              </a:tblPr>
              <a:tblGrid>
                <a:gridCol w="4032448"/>
                <a:gridCol w="4752528"/>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pPr algn="l" fontAlgn="t"/>
                      <a:r>
                        <a:rPr lang="en-US" sz="1000" b="0" i="0" u="none" strike="noStrike" dirty="0">
                          <a:solidFill>
                            <a:srgbClr val="000000"/>
                          </a:solidFill>
                          <a:effectLst/>
                          <a:latin typeface="Arial" panose="020B0604020202020204" pitchFamily="34" charset="0"/>
                          <a:cs typeface="Arial" panose="020B0604020202020204" pitchFamily="34" charset="0"/>
                        </a:rPr>
                        <a:t>The change process remains difficult to follow and we have little confidence in whether we have a full grasp on the overall changes through the DSC.  The information provided is not clear to determine what action is required, what stage of governance a change is at or what is being requested from Shippers.  The change log shows some improvement, however is still very much </a:t>
                      </a:r>
                      <a:r>
                        <a:rPr lang="en-US" sz="1000" b="0" i="0" u="none" strike="noStrike" dirty="0" err="1">
                          <a:solidFill>
                            <a:srgbClr val="000000"/>
                          </a:solidFill>
                          <a:effectLst/>
                          <a:latin typeface="Arial" panose="020B0604020202020204" pitchFamily="34" charset="0"/>
                          <a:cs typeface="Arial" panose="020B0604020202020204" pitchFamily="34" charset="0"/>
                        </a:rPr>
                        <a:t>focussed</a:t>
                      </a:r>
                      <a:r>
                        <a:rPr lang="en-US" sz="1000" b="0" i="0" u="none" strike="noStrike" dirty="0">
                          <a:solidFill>
                            <a:srgbClr val="000000"/>
                          </a:solidFill>
                          <a:effectLst/>
                          <a:latin typeface="Arial" panose="020B0604020202020204" pitchFamily="34" charset="0"/>
                          <a:cs typeface="Arial" panose="020B0604020202020204" pitchFamily="34" charset="0"/>
                        </a:rPr>
                        <a:t> on what information Xoserve needs to manage and track change and not its customers.  We welcome the changes and streamlining of the change proposal forms. The hand off and consistency of information shared by JO and Xoserve must improve.  Currently in order to monitor the change landscape shippers must access multiple platforms, pages, sheets and updates without any clear picture of the level of impact.</a:t>
                      </a:r>
                    </a:p>
                  </a:txBody>
                  <a:tcPr/>
                </a:tc>
                <a:tc>
                  <a:txBody>
                    <a:bodyPr/>
                    <a:lstStyle/>
                    <a:p>
                      <a:r>
                        <a:rPr lang="en-US" sz="1000" dirty="0" smtClean="0"/>
                        <a:t>Alison Cross (Xoserve) met with the customer who provided the feedback to discuss it in more detail. </a:t>
                      </a:r>
                    </a:p>
                    <a:p>
                      <a:r>
                        <a:rPr lang="en-US" sz="1000" dirty="0" smtClean="0"/>
                        <a:t>The feedback had been provided to ensure that Xoserve remained aware of the desire and need for improvements to the change process although they acknowledged some improvements have already been made. The new change proposal pages on the refreshed Xoserve.com, where all Change proposals will be stored going forward, along with a simplified change registered should assist in mitigating the issues currently being experienced. </a:t>
                      </a:r>
                    </a:p>
                    <a:p>
                      <a:r>
                        <a:rPr lang="en-US" sz="1000" dirty="0" smtClean="0"/>
                        <a:t>The customer also provided further feedback on the quantity and quality of email communications issued by Xoserve. This feedback has been passed to the relevant teams within Xoserve and we will work with customers to put a better process in place. </a:t>
                      </a:r>
                      <a:endParaRPr lang="en-GB" sz="1000" dirty="0"/>
                    </a:p>
                  </a:txBody>
                  <a:tcPr/>
                </a:tc>
              </a:tr>
              <a:tr h="370840">
                <a:tc>
                  <a:txBody>
                    <a:bodyPr/>
                    <a:lstStyle/>
                    <a:p>
                      <a:r>
                        <a:rPr lang="en-US" sz="1000" dirty="0" smtClean="0"/>
                        <a:t>Additional understanding of the wider implications and consequential change should be considered by Xoserve when providing change solutions.</a:t>
                      </a:r>
                      <a:endParaRPr lang="en-GB" sz="1000" dirty="0"/>
                    </a:p>
                  </a:txBody>
                  <a:tcPr/>
                </a:tc>
                <a:tc>
                  <a:txBody>
                    <a:bodyPr/>
                    <a:lstStyle/>
                    <a:p>
                      <a:r>
                        <a:rPr lang="en-US" sz="1000" dirty="0" smtClean="0"/>
                        <a:t>Anonymous feedback thus Xoserve were unable to contact customer to discuss. Please contact Alison Cross (alison.cross@xoserve.com)  if you would like to discuss your feedback further. </a:t>
                      </a:r>
                    </a:p>
                    <a:p>
                      <a:r>
                        <a:rPr lang="en-US" sz="1000" dirty="0" smtClean="0"/>
                        <a:t>DSC Delivery Sub Group is the forum set up to discuss the impacts of changes - which include implications and consequential change. Xoserve also issue solution consultation and design Change Packs for each change during the change lifecycle which provide </a:t>
                      </a:r>
                      <a:r>
                        <a:rPr lang="en-US" sz="1000" dirty="0" err="1" smtClean="0"/>
                        <a:t>organisations</a:t>
                      </a:r>
                      <a:r>
                        <a:rPr lang="en-US" sz="1000" dirty="0" smtClean="0"/>
                        <a:t> the opportunity to review and submit their responses (representations) which will then be reviewed by the DSC Change Management committee in their decision making. </a:t>
                      </a:r>
                    </a:p>
                    <a:p>
                      <a:r>
                        <a:rPr lang="en-US" sz="1000" dirty="0" smtClean="0"/>
                        <a:t>In addition Xoserve now holds Customer awareness sessions for each Release which provide a high level overview of the changes due to be implemented - this is augmented by Release Circulars published on Xoserve.com</a:t>
                      </a:r>
                      <a:endParaRPr lang="en-GB" sz="1000" dirty="0"/>
                    </a:p>
                  </a:txBody>
                  <a:tcPr/>
                </a:tc>
              </a:tr>
            </a:tbl>
          </a:graphicData>
        </a:graphic>
      </p:graphicFrame>
    </p:spTree>
    <p:extLst>
      <p:ext uri="{BB962C8B-B14F-4D97-AF65-F5344CB8AC3E}">
        <p14:creationId xmlns:p14="http://schemas.microsoft.com/office/powerpoint/2010/main" val="4093307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539552" y="771550"/>
            <a:ext cx="8229600" cy="4536504"/>
          </a:xfrm>
        </p:spPr>
        <p:txBody>
          <a:bodyPr>
            <a:normAutofit fontScale="55000" lnSpcReduction="20000"/>
          </a:bodyPr>
          <a:lstStyle/>
          <a:p>
            <a:r>
              <a:rPr lang="en-GB" dirty="0" smtClean="0"/>
              <a:t>3 Surveys completed for year  2018/2019  - July, October and January.</a:t>
            </a:r>
          </a:p>
          <a:p>
            <a:r>
              <a:rPr lang="en-GB" dirty="0" smtClean="0"/>
              <a:t>Issued to approx. 450 Industry contacts</a:t>
            </a:r>
          </a:p>
          <a:p>
            <a:endParaRPr lang="en-GB" dirty="0" smtClean="0"/>
          </a:p>
          <a:p>
            <a:r>
              <a:rPr lang="en-GB" dirty="0" smtClean="0"/>
              <a:t>KVI achieved against </a:t>
            </a:r>
            <a:r>
              <a:rPr lang="en-GB" dirty="0"/>
              <a:t>our target of 90% rated as ‘Always’ or ‘Usually’</a:t>
            </a:r>
            <a:r>
              <a:rPr lang="en-GB" dirty="0" smtClean="0"/>
              <a:t>:</a:t>
            </a:r>
          </a:p>
          <a:p>
            <a:pPr lvl="1"/>
            <a:r>
              <a:rPr lang="en-GB" dirty="0" smtClean="0"/>
              <a:t>July 			82.2%</a:t>
            </a:r>
          </a:p>
          <a:p>
            <a:pPr lvl="1"/>
            <a:r>
              <a:rPr lang="en-GB" dirty="0" smtClean="0"/>
              <a:t>October 			67.8%</a:t>
            </a:r>
          </a:p>
          <a:p>
            <a:pPr lvl="1"/>
            <a:r>
              <a:rPr lang="en-GB" dirty="0" smtClean="0"/>
              <a:t>January 			86.7%</a:t>
            </a:r>
          </a:p>
          <a:p>
            <a:pPr lvl="1"/>
            <a:r>
              <a:rPr lang="en-GB" b="1" dirty="0" smtClean="0"/>
              <a:t>Overall score for the year		76.1% </a:t>
            </a:r>
          </a:p>
          <a:p>
            <a:pPr lvl="1"/>
            <a:endParaRPr lang="en-GB" dirty="0" smtClean="0"/>
          </a:p>
          <a:p>
            <a:r>
              <a:rPr lang="en-GB" dirty="0" smtClean="0"/>
              <a:t>July 2018 had 9 responses in total</a:t>
            </a:r>
          </a:p>
          <a:p>
            <a:pPr lvl="1"/>
            <a:r>
              <a:rPr lang="en-GB" dirty="0" smtClean="0"/>
              <a:t>3 anonymous</a:t>
            </a:r>
          </a:p>
          <a:p>
            <a:pPr lvl="1"/>
            <a:r>
              <a:rPr lang="en-GB" dirty="0" smtClean="0"/>
              <a:t>6 named</a:t>
            </a:r>
          </a:p>
          <a:p>
            <a:pPr lvl="1"/>
            <a:endParaRPr lang="en-GB" dirty="0" smtClean="0"/>
          </a:p>
          <a:p>
            <a:r>
              <a:rPr lang="en-GB" dirty="0" smtClean="0"/>
              <a:t>October  2018 responses doubled to 18 </a:t>
            </a:r>
          </a:p>
          <a:p>
            <a:pPr lvl="1"/>
            <a:r>
              <a:rPr lang="en-GB" dirty="0" smtClean="0"/>
              <a:t>13 anonymous</a:t>
            </a:r>
          </a:p>
          <a:p>
            <a:pPr lvl="1"/>
            <a:r>
              <a:rPr lang="en-GB" dirty="0" smtClean="0"/>
              <a:t>5 named</a:t>
            </a:r>
          </a:p>
          <a:p>
            <a:pPr lvl="1"/>
            <a:endParaRPr lang="en-GB" dirty="0" smtClean="0"/>
          </a:p>
          <a:p>
            <a:r>
              <a:rPr lang="en-GB" dirty="0" smtClean="0"/>
              <a:t>January  2019 </a:t>
            </a:r>
            <a:r>
              <a:rPr lang="en-GB" dirty="0"/>
              <a:t>saw responses </a:t>
            </a:r>
            <a:r>
              <a:rPr lang="en-GB" dirty="0" smtClean="0"/>
              <a:t>fall again to 9</a:t>
            </a:r>
            <a:endParaRPr lang="en-GB" dirty="0"/>
          </a:p>
          <a:p>
            <a:pPr lvl="1"/>
            <a:r>
              <a:rPr lang="en-GB" dirty="0" smtClean="0"/>
              <a:t>4 </a:t>
            </a:r>
            <a:r>
              <a:rPr lang="en-GB" dirty="0"/>
              <a:t>anonymous</a:t>
            </a:r>
          </a:p>
          <a:p>
            <a:pPr lvl="1"/>
            <a:r>
              <a:rPr lang="en-GB" dirty="0"/>
              <a:t>5 named</a:t>
            </a:r>
          </a:p>
          <a:p>
            <a:pPr lvl="1"/>
            <a:endParaRPr lang="en-GB" dirty="0" smtClean="0"/>
          </a:p>
          <a:p>
            <a:pPr lvl="1"/>
            <a:endParaRPr lang="en-GB" dirty="0" smtClean="0"/>
          </a:p>
          <a:p>
            <a:endParaRPr lang="en-GB" dirty="0"/>
          </a:p>
        </p:txBody>
      </p:sp>
    </p:spTree>
    <p:extLst>
      <p:ext uri="{BB962C8B-B14F-4D97-AF65-F5344CB8AC3E}">
        <p14:creationId xmlns:p14="http://schemas.microsoft.com/office/powerpoint/2010/main" val="2429005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06" y="596048"/>
            <a:ext cx="1666528" cy="637580"/>
          </a:xfrm>
        </p:spPr>
        <p:txBody>
          <a:bodyPr>
            <a:noAutofit/>
          </a:bodyPr>
          <a:lstStyle/>
          <a:p>
            <a:r>
              <a:rPr lang="en-US" sz="1000" dirty="0"/>
              <a:t>I receive timely and fit for purpose information to enable me to manage new changes that impact my </a:t>
            </a:r>
            <a:r>
              <a:rPr lang="en-US" sz="1000" dirty="0" err="1"/>
              <a:t>organisation</a:t>
            </a:r>
            <a:endParaRPr lang="en-GB" sz="1000" dirty="0"/>
          </a:p>
        </p:txBody>
      </p:sp>
      <p:graphicFrame>
        <p:nvGraphicFramePr>
          <p:cNvPr id="9" name="Chart 8"/>
          <p:cNvGraphicFramePr>
            <a:graphicFrameLocks/>
          </p:cNvGraphicFramePr>
          <p:nvPr>
            <p:extLst>
              <p:ext uri="{D42A27DB-BD31-4B8C-83A1-F6EECF244321}">
                <p14:modId xmlns:p14="http://schemas.microsoft.com/office/powerpoint/2010/main" val="1172789494"/>
              </p:ext>
            </p:extLst>
          </p:nvPr>
        </p:nvGraphicFramePr>
        <p:xfrm>
          <a:off x="-575233" y="3183642"/>
          <a:ext cx="3407359" cy="21083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419622"/>
            <a:ext cx="936104" cy="523220"/>
          </a:xfrm>
          <a:prstGeom prst="rect">
            <a:avLst/>
          </a:prstGeom>
          <a:noFill/>
        </p:spPr>
        <p:txBody>
          <a:bodyPr wrap="square" rtlCol="0">
            <a:spAutoFit/>
          </a:bodyPr>
          <a:lstStyle/>
          <a:p>
            <a:r>
              <a:rPr lang="en-GB" sz="1400" dirty="0" smtClean="0"/>
              <a:t>Jan 19 (9)</a:t>
            </a:r>
            <a:endParaRPr lang="en-GB" sz="1400" dirty="0"/>
          </a:p>
        </p:txBody>
      </p:sp>
      <p:sp>
        <p:nvSpPr>
          <p:cNvPr id="11" name="TextBox 10"/>
          <p:cNvSpPr txBox="1"/>
          <p:nvPr/>
        </p:nvSpPr>
        <p:spPr>
          <a:xfrm>
            <a:off x="0" y="3183642"/>
            <a:ext cx="1410463" cy="523220"/>
          </a:xfrm>
          <a:prstGeom prst="rect">
            <a:avLst/>
          </a:prstGeom>
          <a:noFill/>
        </p:spPr>
        <p:txBody>
          <a:bodyPr wrap="square" rtlCol="0">
            <a:spAutoFit/>
          </a:bodyPr>
          <a:lstStyle/>
          <a:p>
            <a:r>
              <a:rPr lang="en-GB" sz="1400" dirty="0" smtClean="0"/>
              <a:t>October 18 (18)</a:t>
            </a:r>
            <a:endParaRPr lang="en-GB" sz="1400" dirty="0"/>
          </a:p>
        </p:txBody>
      </p:sp>
      <p:sp>
        <p:nvSpPr>
          <p:cNvPr id="26" name="Title 1"/>
          <p:cNvSpPr txBox="1">
            <a:spLocks/>
          </p:cNvSpPr>
          <p:nvPr/>
        </p:nvSpPr>
        <p:spPr>
          <a:xfrm>
            <a:off x="306150" y="-11006"/>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smtClean="0"/>
              <a:t>Individual question responses Oct 18 vs Jan 19</a:t>
            </a:r>
            <a:endParaRPr lang="en-GB" dirty="0"/>
          </a:p>
        </p:txBody>
      </p:sp>
      <p:sp>
        <p:nvSpPr>
          <p:cNvPr id="27" name="Title 1"/>
          <p:cNvSpPr txBox="1">
            <a:spLocks/>
          </p:cNvSpPr>
          <p:nvPr/>
        </p:nvSpPr>
        <p:spPr>
          <a:xfrm>
            <a:off x="1979712"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smtClean="0"/>
              <a:t> Xoserve </a:t>
            </a:r>
            <a:r>
              <a:rPr lang="en-US" sz="1000" dirty="0"/>
              <a:t>presents a range of solution options for each change to enable choice</a:t>
            </a:r>
          </a:p>
          <a:p>
            <a:endParaRPr lang="en-GB" sz="1000" dirty="0"/>
          </a:p>
        </p:txBody>
      </p:sp>
      <p:sp>
        <p:nvSpPr>
          <p:cNvPr id="28" name="Title 1"/>
          <p:cNvSpPr txBox="1">
            <a:spLocks/>
          </p:cNvSpPr>
          <p:nvPr/>
        </p:nvSpPr>
        <p:spPr>
          <a:xfrm>
            <a:off x="3851920" y="566018"/>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identify solutions that benefit the whole Industry where possible</a:t>
            </a:r>
          </a:p>
        </p:txBody>
      </p:sp>
      <p:sp>
        <p:nvSpPr>
          <p:cNvPr id="29" name="Title 1"/>
          <p:cNvSpPr txBox="1">
            <a:spLocks/>
          </p:cNvSpPr>
          <p:nvPr/>
        </p:nvSpPr>
        <p:spPr>
          <a:xfrm>
            <a:off x="5724128"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Xoserve supports the ability for me to fully engage me in the change process, should I choose to</a:t>
            </a:r>
          </a:p>
        </p:txBody>
      </p:sp>
      <p:sp>
        <p:nvSpPr>
          <p:cNvPr id="30" name="Title 1"/>
          <p:cNvSpPr txBox="1">
            <a:spLocks/>
          </p:cNvSpPr>
          <p:nvPr/>
        </p:nvSpPr>
        <p:spPr>
          <a:xfrm>
            <a:off x="7524328" y="566018"/>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deliver changes to agreed costs, timescales and quality</a:t>
            </a:r>
          </a:p>
        </p:txBody>
      </p:sp>
      <p:graphicFrame>
        <p:nvGraphicFramePr>
          <p:cNvPr id="35" name="Chart 34"/>
          <p:cNvGraphicFramePr>
            <a:graphicFrameLocks/>
          </p:cNvGraphicFramePr>
          <p:nvPr>
            <p:extLst>
              <p:ext uri="{D42A27DB-BD31-4B8C-83A1-F6EECF244321}">
                <p14:modId xmlns:p14="http://schemas.microsoft.com/office/powerpoint/2010/main" val="4252739460"/>
              </p:ext>
            </p:extLst>
          </p:nvPr>
        </p:nvGraphicFramePr>
        <p:xfrm>
          <a:off x="1410463" y="3183642"/>
          <a:ext cx="2945513" cy="2124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p:cNvGraphicFramePr>
            <a:graphicFrameLocks/>
          </p:cNvGraphicFramePr>
          <p:nvPr>
            <p:extLst>
              <p:ext uri="{D42A27DB-BD31-4B8C-83A1-F6EECF244321}">
                <p14:modId xmlns:p14="http://schemas.microsoft.com/office/powerpoint/2010/main" val="2696727102"/>
              </p:ext>
            </p:extLst>
          </p:nvPr>
        </p:nvGraphicFramePr>
        <p:xfrm>
          <a:off x="2915816" y="3183643"/>
          <a:ext cx="3456384" cy="21244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Chart 37"/>
          <p:cNvGraphicFramePr>
            <a:graphicFrameLocks/>
          </p:cNvGraphicFramePr>
          <p:nvPr>
            <p:extLst>
              <p:ext uri="{D42A27DB-BD31-4B8C-83A1-F6EECF244321}">
                <p14:modId xmlns:p14="http://schemas.microsoft.com/office/powerpoint/2010/main" val="2177456562"/>
              </p:ext>
            </p:extLst>
          </p:nvPr>
        </p:nvGraphicFramePr>
        <p:xfrm>
          <a:off x="5220072" y="3194776"/>
          <a:ext cx="2556334" cy="21344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39"/>
          <p:cNvGraphicFramePr>
            <a:graphicFrameLocks/>
          </p:cNvGraphicFramePr>
          <p:nvPr>
            <p:extLst>
              <p:ext uri="{D42A27DB-BD31-4B8C-83A1-F6EECF244321}">
                <p14:modId xmlns:p14="http://schemas.microsoft.com/office/powerpoint/2010/main" val="3672945330"/>
              </p:ext>
            </p:extLst>
          </p:nvPr>
        </p:nvGraphicFramePr>
        <p:xfrm>
          <a:off x="7092280" y="3159581"/>
          <a:ext cx="2324840" cy="214847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2540233988"/>
              </p:ext>
            </p:extLst>
          </p:nvPr>
        </p:nvGraphicFramePr>
        <p:xfrm>
          <a:off x="-180528" y="1203598"/>
          <a:ext cx="2627784" cy="224165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Chart 33"/>
          <p:cNvGraphicFramePr>
            <a:graphicFrameLocks/>
          </p:cNvGraphicFramePr>
          <p:nvPr>
            <p:extLst>
              <p:ext uri="{D42A27DB-BD31-4B8C-83A1-F6EECF244321}">
                <p14:modId xmlns:p14="http://schemas.microsoft.com/office/powerpoint/2010/main" val="3264284515"/>
              </p:ext>
            </p:extLst>
          </p:nvPr>
        </p:nvGraphicFramePr>
        <p:xfrm>
          <a:off x="1547664" y="1227246"/>
          <a:ext cx="2721998" cy="220751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Chart 36"/>
          <p:cNvGraphicFramePr>
            <a:graphicFrameLocks/>
          </p:cNvGraphicFramePr>
          <p:nvPr>
            <p:extLst>
              <p:ext uri="{D42A27DB-BD31-4B8C-83A1-F6EECF244321}">
                <p14:modId xmlns:p14="http://schemas.microsoft.com/office/powerpoint/2010/main" val="4084112079"/>
              </p:ext>
            </p:extLst>
          </p:nvPr>
        </p:nvGraphicFramePr>
        <p:xfrm>
          <a:off x="3466220" y="1233542"/>
          <a:ext cx="2437928" cy="221171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9" name="Chart 38"/>
          <p:cNvGraphicFramePr>
            <a:graphicFrameLocks/>
          </p:cNvGraphicFramePr>
          <p:nvPr>
            <p:extLst>
              <p:ext uri="{D42A27DB-BD31-4B8C-83A1-F6EECF244321}">
                <p14:modId xmlns:p14="http://schemas.microsoft.com/office/powerpoint/2010/main" val="3616230575"/>
              </p:ext>
            </p:extLst>
          </p:nvPr>
        </p:nvGraphicFramePr>
        <p:xfrm>
          <a:off x="5076056" y="1203598"/>
          <a:ext cx="2808312" cy="224165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 name="Chart 40"/>
          <p:cNvGraphicFramePr>
            <a:graphicFrameLocks/>
          </p:cNvGraphicFramePr>
          <p:nvPr>
            <p:extLst>
              <p:ext uri="{D42A27DB-BD31-4B8C-83A1-F6EECF244321}">
                <p14:modId xmlns:p14="http://schemas.microsoft.com/office/powerpoint/2010/main" val="3629805882"/>
              </p:ext>
            </p:extLst>
          </p:nvPr>
        </p:nvGraphicFramePr>
        <p:xfrm>
          <a:off x="6876256" y="1203598"/>
          <a:ext cx="2808312" cy="2241654"/>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77618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Feedback Received – January 2019</a:t>
            </a:r>
            <a:endParaRPr lang="en-GB" dirty="0"/>
          </a:p>
        </p:txBody>
      </p:sp>
      <p:sp>
        <p:nvSpPr>
          <p:cNvPr id="3" name="Content Placeholder 2"/>
          <p:cNvSpPr>
            <a:spLocks noGrp="1"/>
          </p:cNvSpPr>
          <p:nvPr>
            <p:ph idx="1"/>
          </p:nvPr>
        </p:nvSpPr>
        <p:spPr>
          <a:xfrm>
            <a:off x="395536" y="771550"/>
            <a:ext cx="8568952" cy="4083918"/>
          </a:xfrm>
        </p:spPr>
        <p:txBody>
          <a:bodyPr>
            <a:normAutofit/>
          </a:bodyPr>
          <a:lstStyle/>
          <a:p>
            <a:pPr marL="0" indent="0">
              <a:buNone/>
            </a:pPr>
            <a:r>
              <a:rPr lang="en-GB" sz="1500" dirty="0"/>
              <a:t>6</a:t>
            </a:r>
            <a:r>
              <a:rPr lang="en-GB" sz="1500" dirty="0" smtClean="0"/>
              <a:t> </a:t>
            </a:r>
            <a:r>
              <a:rPr lang="en-GB" sz="1500" dirty="0"/>
              <a:t>reviewers provided further comments on the Change management </a:t>
            </a:r>
            <a:r>
              <a:rPr lang="en-GB" sz="1500" dirty="0" smtClean="0"/>
              <a:t>process</a:t>
            </a:r>
          </a:p>
          <a:p>
            <a:pPr marL="0" indent="0">
              <a:buNone/>
            </a:pPr>
            <a:endParaRPr lang="en-GB" sz="1500" dirty="0"/>
          </a:p>
          <a:p>
            <a:pPr marL="0" indent="0">
              <a:buNone/>
            </a:pPr>
            <a:r>
              <a:rPr lang="en-GB" sz="1500" dirty="0" smtClean="0"/>
              <a:t>Where appropriate Customer Change will contact provider for further clarification. Where feedback is from named individual we will seek approval before publishing our responses.</a:t>
            </a:r>
          </a:p>
          <a:p>
            <a:pPr marL="0" indent="0">
              <a:buNone/>
            </a:pPr>
            <a:endParaRPr lang="en-GB" sz="1500" dirty="0"/>
          </a:p>
          <a:p>
            <a:pPr marL="0" indent="0">
              <a:buNone/>
            </a:pPr>
            <a:r>
              <a:rPr lang="en-US" sz="1500" dirty="0"/>
              <a:t>Key feedback:</a:t>
            </a:r>
          </a:p>
          <a:p>
            <a:r>
              <a:rPr lang="en-US" sz="1500" dirty="0" smtClean="0"/>
              <a:t>More visibility needed on changes that we deem to be Xoserve impacting only</a:t>
            </a:r>
          </a:p>
          <a:p>
            <a:r>
              <a:rPr lang="en-US" sz="1500" dirty="0"/>
              <a:t>The change process is now getting into the swing of the evolved process which has been refined throughout 2018. </a:t>
            </a:r>
          </a:p>
          <a:p>
            <a:r>
              <a:rPr lang="en-US" sz="1500" dirty="0"/>
              <a:t>The change process has come a long way since Nexus </a:t>
            </a:r>
            <a:r>
              <a:rPr lang="en-US" sz="1500" dirty="0" smtClean="0"/>
              <a:t>and feel </a:t>
            </a:r>
            <a:r>
              <a:rPr lang="en-US" sz="1500" dirty="0"/>
              <a:t>fully engaged in it through </a:t>
            </a:r>
            <a:r>
              <a:rPr lang="en-US" sz="1500" dirty="0" smtClean="0"/>
              <a:t>DSG</a:t>
            </a:r>
          </a:p>
          <a:p>
            <a:r>
              <a:rPr lang="en-US" sz="1500" dirty="0"/>
              <a:t>IGTs have continued to see consistent failings in </a:t>
            </a:r>
            <a:r>
              <a:rPr lang="en-US" sz="1500" dirty="0" err="1"/>
              <a:t>Xoserve's</a:t>
            </a:r>
            <a:r>
              <a:rPr lang="en-US" sz="1500" dirty="0"/>
              <a:t> delivery of IGT related </a:t>
            </a:r>
            <a:r>
              <a:rPr lang="en-US" sz="1500" dirty="0" smtClean="0"/>
              <a:t>changes</a:t>
            </a:r>
          </a:p>
          <a:p>
            <a:r>
              <a:rPr lang="en-US" sz="1500" dirty="0" smtClean="0"/>
              <a:t>Concerns around </a:t>
            </a:r>
            <a:r>
              <a:rPr lang="en-US" sz="1500" dirty="0"/>
              <a:t>quality and the number of issues that appear after the event</a:t>
            </a:r>
            <a:endParaRPr lang="en-GB" sz="1500" dirty="0"/>
          </a:p>
          <a:p>
            <a:endParaRPr lang="en-US" sz="1400" dirty="0" smtClean="0"/>
          </a:p>
          <a:p>
            <a:endParaRPr lang="en-US" sz="1400" dirty="0" smtClean="0"/>
          </a:p>
          <a:p>
            <a:endParaRPr lang="en-US" sz="2400" dirty="0" smtClean="0"/>
          </a:p>
          <a:p>
            <a:endParaRPr lang="en-US" sz="2400" dirty="0" smtClean="0"/>
          </a:p>
          <a:p>
            <a:endParaRPr lang="en-GB" sz="2400" dirty="0" smtClean="0"/>
          </a:p>
          <a:p>
            <a:endParaRPr lang="en-GB" sz="2400" dirty="0"/>
          </a:p>
          <a:p>
            <a:endParaRPr lang="en-US" sz="2400" dirty="0" smtClean="0"/>
          </a:p>
        </p:txBody>
      </p:sp>
    </p:spTree>
    <p:extLst>
      <p:ext uri="{BB962C8B-B14F-4D97-AF65-F5344CB8AC3E}">
        <p14:creationId xmlns:p14="http://schemas.microsoft.com/office/powerpoint/2010/main" val="245532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31790"/>
            <a:ext cx="7772400" cy="1394942"/>
          </a:xfrm>
        </p:spPr>
        <p:txBody>
          <a:bodyPr>
            <a:normAutofit/>
          </a:bodyPr>
          <a:lstStyle/>
          <a:p>
            <a:r>
              <a:rPr lang="en-GB" dirty="0" smtClean="0"/>
              <a:t>Appendices:</a:t>
            </a:r>
            <a:br>
              <a:rPr lang="en-GB" dirty="0" smtClean="0"/>
            </a:br>
            <a:r>
              <a:rPr lang="en-GB" dirty="0" smtClean="0"/>
              <a:t>July &amp; October 2018</a:t>
            </a:r>
            <a:endParaRPr lang="en-GB" dirty="0"/>
          </a:p>
        </p:txBody>
      </p:sp>
    </p:spTree>
    <p:extLst>
      <p:ext uri="{BB962C8B-B14F-4D97-AF65-F5344CB8AC3E}">
        <p14:creationId xmlns:p14="http://schemas.microsoft.com/office/powerpoint/2010/main" val="2135217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06" y="596048"/>
            <a:ext cx="1666528" cy="637580"/>
          </a:xfrm>
        </p:spPr>
        <p:txBody>
          <a:bodyPr>
            <a:noAutofit/>
          </a:bodyPr>
          <a:lstStyle/>
          <a:p>
            <a:r>
              <a:rPr lang="en-US" sz="1000" dirty="0"/>
              <a:t>I receive timely and fit for purpose information to enable me to manage new changes that impact my </a:t>
            </a:r>
            <a:r>
              <a:rPr lang="en-US" sz="1000" dirty="0" err="1"/>
              <a:t>organisation</a:t>
            </a:r>
            <a:endParaRPr lang="en-GB" sz="1000" dirty="0"/>
          </a:p>
        </p:txBody>
      </p:sp>
      <p:graphicFrame>
        <p:nvGraphicFramePr>
          <p:cNvPr id="9" name="Chart 8"/>
          <p:cNvGraphicFramePr>
            <a:graphicFrameLocks/>
          </p:cNvGraphicFramePr>
          <p:nvPr>
            <p:extLst>
              <p:ext uri="{D42A27DB-BD31-4B8C-83A1-F6EECF244321}">
                <p14:modId xmlns:p14="http://schemas.microsoft.com/office/powerpoint/2010/main" val="716339195"/>
              </p:ext>
            </p:extLst>
          </p:nvPr>
        </p:nvGraphicFramePr>
        <p:xfrm>
          <a:off x="-575233" y="3075806"/>
          <a:ext cx="3407359" cy="21083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1491630"/>
            <a:ext cx="936104" cy="307777"/>
          </a:xfrm>
          <a:prstGeom prst="rect">
            <a:avLst/>
          </a:prstGeom>
          <a:noFill/>
        </p:spPr>
        <p:txBody>
          <a:bodyPr wrap="square" rtlCol="0">
            <a:spAutoFit/>
          </a:bodyPr>
          <a:lstStyle/>
          <a:p>
            <a:r>
              <a:rPr lang="en-GB" sz="1400" dirty="0" smtClean="0"/>
              <a:t>July (9)</a:t>
            </a:r>
            <a:endParaRPr lang="en-GB" sz="1400" dirty="0"/>
          </a:p>
        </p:txBody>
      </p:sp>
      <p:sp>
        <p:nvSpPr>
          <p:cNvPr id="11" name="TextBox 10"/>
          <p:cNvSpPr txBox="1"/>
          <p:nvPr/>
        </p:nvSpPr>
        <p:spPr>
          <a:xfrm>
            <a:off x="0" y="3075806"/>
            <a:ext cx="1410463" cy="307777"/>
          </a:xfrm>
          <a:prstGeom prst="rect">
            <a:avLst/>
          </a:prstGeom>
          <a:noFill/>
        </p:spPr>
        <p:txBody>
          <a:bodyPr wrap="square" rtlCol="0">
            <a:spAutoFit/>
          </a:bodyPr>
          <a:lstStyle/>
          <a:p>
            <a:r>
              <a:rPr lang="en-GB" sz="1400" dirty="0" smtClean="0"/>
              <a:t>October (18)</a:t>
            </a:r>
            <a:endParaRPr lang="en-GB" sz="1400" dirty="0"/>
          </a:p>
        </p:txBody>
      </p:sp>
      <p:graphicFrame>
        <p:nvGraphicFramePr>
          <p:cNvPr id="13" name="Chart 12"/>
          <p:cNvGraphicFramePr>
            <a:graphicFrameLocks/>
          </p:cNvGraphicFramePr>
          <p:nvPr>
            <p:extLst>
              <p:ext uri="{D42A27DB-BD31-4B8C-83A1-F6EECF244321}">
                <p14:modId xmlns:p14="http://schemas.microsoft.com/office/powerpoint/2010/main" val="420184487"/>
              </p:ext>
            </p:extLst>
          </p:nvPr>
        </p:nvGraphicFramePr>
        <p:xfrm>
          <a:off x="-1276478" y="1305519"/>
          <a:ext cx="4922718" cy="2140944"/>
        </p:xfrm>
        <a:graphic>
          <a:graphicData uri="http://schemas.openxmlformats.org/drawingml/2006/chart">
            <c:chart xmlns:c="http://schemas.openxmlformats.org/drawingml/2006/chart" xmlns:r="http://schemas.openxmlformats.org/officeDocument/2006/relationships" r:id="rId4"/>
          </a:graphicData>
        </a:graphic>
      </p:graphicFrame>
      <p:sp>
        <p:nvSpPr>
          <p:cNvPr id="26" name="Title 1"/>
          <p:cNvSpPr txBox="1">
            <a:spLocks/>
          </p:cNvSpPr>
          <p:nvPr/>
        </p:nvSpPr>
        <p:spPr>
          <a:xfrm>
            <a:off x="306150" y="-11006"/>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smtClean="0"/>
              <a:t>Individual question responses July – Oct 18</a:t>
            </a:r>
            <a:endParaRPr lang="en-GB" dirty="0"/>
          </a:p>
        </p:txBody>
      </p:sp>
      <p:sp>
        <p:nvSpPr>
          <p:cNvPr id="27" name="Title 1"/>
          <p:cNvSpPr txBox="1">
            <a:spLocks/>
          </p:cNvSpPr>
          <p:nvPr/>
        </p:nvSpPr>
        <p:spPr>
          <a:xfrm>
            <a:off x="1979712"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smtClean="0"/>
              <a:t> Xoserve </a:t>
            </a:r>
            <a:r>
              <a:rPr lang="en-US" sz="1000" dirty="0"/>
              <a:t>presents a range of solution options for each change to enable choice</a:t>
            </a:r>
          </a:p>
          <a:p>
            <a:endParaRPr lang="en-GB" sz="1000" dirty="0"/>
          </a:p>
        </p:txBody>
      </p:sp>
      <p:sp>
        <p:nvSpPr>
          <p:cNvPr id="28" name="Title 1"/>
          <p:cNvSpPr txBox="1">
            <a:spLocks/>
          </p:cNvSpPr>
          <p:nvPr/>
        </p:nvSpPr>
        <p:spPr>
          <a:xfrm>
            <a:off x="3851920" y="566018"/>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identify solutions that benefit the whole Industry where possible</a:t>
            </a:r>
          </a:p>
        </p:txBody>
      </p:sp>
      <p:sp>
        <p:nvSpPr>
          <p:cNvPr id="29" name="Title 1"/>
          <p:cNvSpPr txBox="1">
            <a:spLocks/>
          </p:cNvSpPr>
          <p:nvPr/>
        </p:nvSpPr>
        <p:spPr>
          <a:xfrm>
            <a:off x="5724128" y="600161"/>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Xoserve supports the ability for me to fully engage me in the change process, should I choose to</a:t>
            </a:r>
          </a:p>
        </p:txBody>
      </p:sp>
      <p:sp>
        <p:nvSpPr>
          <p:cNvPr id="30" name="Title 1"/>
          <p:cNvSpPr txBox="1">
            <a:spLocks/>
          </p:cNvSpPr>
          <p:nvPr/>
        </p:nvSpPr>
        <p:spPr>
          <a:xfrm>
            <a:off x="7524328" y="566018"/>
            <a:ext cx="1666528" cy="637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1000" dirty="0"/>
              <a:t>I trust Xoserve to deliver changes to agreed costs, timescales and quality</a:t>
            </a:r>
          </a:p>
        </p:txBody>
      </p:sp>
      <p:graphicFrame>
        <p:nvGraphicFramePr>
          <p:cNvPr id="32" name="Chart 31"/>
          <p:cNvGraphicFramePr>
            <a:graphicFrameLocks/>
          </p:cNvGraphicFramePr>
          <p:nvPr>
            <p:extLst>
              <p:ext uri="{D42A27DB-BD31-4B8C-83A1-F6EECF244321}">
                <p14:modId xmlns:p14="http://schemas.microsoft.com/office/powerpoint/2010/main" val="86547323"/>
              </p:ext>
            </p:extLst>
          </p:nvPr>
        </p:nvGraphicFramePr>
        <p:xfrm>
          <a:off x="755576" y="1242105"/>
          <a:ext cx="4316129" cy="2232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a:graphicFrameLocks/>
          </p:cNvGraphicFramePr>
          <p:nvPr>
            <p:extLst>
              <p:ext uri="{D42A27DB-BD31-4B8C-83A1-F6EECF244321}">
                <p14:modId xmlns:p14="http://schemas.microsoft.com/office/powerpoint/2010/main" val="3657714350"/>
              </p:ext>
            </p:extLst>
          </p:nvPr>
        </p:nvGraphicFramePr>
        <p:xfrm>
          <a:off x="2812976" y="1203598"/>
          <a:ext cx="3744416" cy="23042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p:cNvGraphicFramePr>
            <a:graphicFrameLocks/>
          </p:cNvGraphicFramePr>
          <p:nvPr>
            <p:extLst>
              <p:ext uri="{D42A27DB-BD31-4B8C-83A1-F6EECF244321}">
                <p14:modId xmlns:p14="http://schemas.microsoft.com/office/powerpoint/2010/main" val="268824116"/>
              </p:ext>
            </p:extLst>
          </p:nvPr>
        </p:nvGraphicFramePr>
        <p:xfrm>
          <a:off x="936104" y="3075806"/>
          <a:ext cx="3934272" cy="21377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35"/>
          <p:cNvGraphicFramePr>
            <a:graphicFrameLocks/>
          </p:cNvGraphicFramePr>
          <p:nvPr>
            <p:extLst>
              <p:ext uri="{D42A27DB-BD31-4B8C-83A1-F6EECF244321}">
                <p14:modId xmlns:p14="http://schemas.microsoft.com/office/powerpoint/2010/main" val="4042327118"/>
              </p:ext>
            </p:extLst>
          </p:nvPr>
        </p:nvGraphicFramePr>
        <p:xfrm>
          <a:off x="3062418" y="3075806"/>
          <a:ext cx="3494974" cy="2124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36"/>
          <p:cNvGraphicFramePr>
            <a:graphicFrameLocks/>
          </p:cNvGraphicFramePr>
          <p:nvPr>
            <p:extLst>
              <p:ext uri="{D42A27DB-BD31-4B8C-83A1-F6EECF244321}">
                <p14:modId xmlns:p14="http://schemas.microsoft.com/office/powerpoint/2010/main" val="4175309669"/>
              </p:ext>
            </p:extLst>
          </p:nvPr>
        </p:nvGraphicFramePr>
        <p:xfrm>
          <a:off x="5195655" y="1242999"/>
          <a:ext cx="2723474" cy="221171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8" name="Chart 37"/>
          <p:cNvGraphicFramePr>
            <a:graphicFrameLocks/>
          </p:cNvGraphicFramePr>
          <p:nvPr>
            <p:extLst>
              <p:ext uri="{D42A27DB-BD31-4B8C-83A1-F6EECF244321}">
                <p14:modId xmlns:p14="http://schemas.microsoft.com/office/powerpoint/2010/main" val="1989986348"/>
              </p:ext>
            </p:extLst>
          </p:nvPr>
        </p:nvGraphicFramePr>
        <p:xfrm>
          <a:off x="5266370" y="3012493"/>
          <a:ext cx="2582044" cy="219779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9" name="Chart 38"/>
          <p:cNvGraphicFramePr>
            <a:graphicFrameLocks/>
          </p:cNvGraphicFramePr>
          <p:nvPr>
            <p:extLst>
              <p:ext uri="{D42A27DB-BD31-4B8C-83A1-F6EECF244321}">
                <p14:modId xmlns:p14="http://schemas.microsoft.com/office/powerpoint/2010/main" val="1302399525"/>
              </p:ext>
            </p:extLst>
          </p:nvPr>
        </p:nvGraphicFramePr>
        <p:xfrm>
          <a:off x="6732240" y="1237741"/>
          <a:ext cx="3052576" cy="223224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0" name="Chart 39"/>
          <p:cNvGraphicFramePr>
            <a:graphicFrameLocks/>
          </p:cNvGraphicFramePr>
          <p:nvPr>
            <p:extLst>
              <p:ext uri="{D42A27DB-BD31-4B8C-83A1-F6EECF244321}">
                <p14:modId xmlns:p14="http://schemas.microsoft.com/office/powerpoint/2010/main" val="3677889437"/>
              </p:ext>
            </p:extLst>
          </p:nvPr>
        </p:nvGraphicFramePr>
        <p:xfrm>
          <a:off x="7092280" y="3051745"/>
          <a:ext cx="2324840" cy="2195046"/>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745304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Feedback Received – July 2018</a:t>
            </a:r>
            <a:endParaRPr lang="en-GB" dirty="0"/>
          </a:p>
        </p:txBody>
      </p:sp>
      <p:sp>
        <p:nvSpPr>
          <p:cNvPr id="3" name="Content Placeholder 2"/>
          <p:cNvSpPr>
            <a:spLocks noGrp="1"/>
          </p:cNvSpPr>
          <p:nvPr>
            <p:ph idx="1"/>
          </p:nvPr>
        </p:nvSpPr>
        <p:spPr>
          <a:xfrm>
            <a:off x="395536" y="771550"/>
            <a:ext cx="8229600" cy="4608512"/>
          </a:xfrm>
        </p:spPr>
        <p:txBody>
          <a:bodyPr>
            <a:normAutofit fontScale="40000" lnSpcReduction="20000"/>
          </a:bodyPr>
          <a:lstStyle/>
          <a:p>
            <a:pPr marL="0" indent="0">
              <a:buNone/>
            </a:pPr>
            <a:r>
              <a:rPr lang="en-US" sz="3500" dirty="0"/>
              <a:t>5 reviewers provided further comments on the Change management process </a:t>
            </a:r>
            <a:endParaRPr lang="en-US" sz="3500" dirty="0" smtClean="0"/>
          </a:p>
          <a:p>
            <a:pPr marL="0" indent="0">
              <a:buNone/>
            </a:pPr>
            <a:endParaRPr lang="en-US" sz="3500" dirty="0"/>
          </a:p>
          <a:p>
            <a:pPr marL="0" indent="0">
              <a:buNone/>
            </a:pPr>
            <a:r>
              <a:rPr lang="en-US" sz="3500" dirty="0" smtClean="0"/>
              <a:t>Where </a:t>
            </a:r>
            <a:r>
              <a:rPr lang="en-US" sz="3500" dirty="0"/>
              <a:t>the feedback was not provided anonymously, the </a:t>
            </a:r>
            <a:r>
              <a:rPr lang="en-US" sz="3500" dirty="0" smtClean="0"/>
              <a:t>provider has </a:t>
            </a:r>
            <a:r>
              <a:rPr lang="en-US" sz="3500" dirty="0"/>
              <a:t>acknowledged and approved the Xoserve response </a:t>
            </a:r>
            <a:r>
              <a:rPr lang="en-US" sz="3500" dirty="0" smtClean="0"/>
              <a:t>before publication. </a:t>
            </a:r>
          </a:p>
          <a:p>
            <a:pPr marL="0" indent="0">
              <a:buNone/>
            </a:pPr>
            <a:endParaRPr lang="en-US" sz="3500" dirty="0" smtClean="0"/>
          </a:p>
          <a:p>
            <a:pPr marL="0" indent="0">
              <a:buNone/>
            </a:pPr>
            <a:r>
              <a:rPr lang="en-US" sz="3500" dirty="0" smtClean="0"/>
              <a:t>Key feedback: </a:t>
            </a:r>
          </a:p>
          <a:p>
            <a:pPr marL="0" indent="0">
              <a:buNone/>
            </a:pPr>
            <a:endParaRPr lang="en-US" sz="3500" dirty="0"/>
          </a:p>
          <a:p>
            <a:r>
              <a:rPr lang="en-GB" sz="3500" dirty="0" smtClean="0"/>
              <a:t>Xoserve needs to present all solution options not just those preferred by Xoserve  - ‘think out of the box’</a:t>
            </a:r>
          </a:p>
          <a:p>
            <a:endParaRPr lang="en-GB" sz="3500" dirty="0" smtClean="0"/>
          </a:p>
          <a:p>
            <a:r>
              <a:rPr lang="en-GB" sz="3500" dirty="0" smtClean="0"/>
              <a:t>The change process has come a long way in the past year – just needs final push from ‘OK’ to ‘Great’</a:t>
            </a:r>
          </a:p>
          <a:p>
            <a:endParaRPr lang="en-GB" sz="3500" dirty="0" smtClean="0"/>
          </a:p>
          <a:p>
            <a:r>
              <a:rPr lang="en-GB" sz="3500" dirty="0" smtClean="0"/>
              <a:t>Quality of change documentation needs to be improved</a:t>
            </a:r>
          </a:p>
          <a:p>
            <a:endParaRPr lang="en-GB" sz="3500" dirty="0" smtClean="0"/>
          </a:p>
          <a:p>
            <a:r>
              <a:rPr lang="en-US" sz="3500" dirty="0" smtClean="0"/>
              <a:t>The end-to-end </a:t>
            </a:r>
            <a:r>
              <a:rPr lang="en-US" sz="3500" dirty="0"/>
              <a:t>change process </a:t>
            </a:r>
            <a:r>
              <a:rPr lang="en-US" sz="3500" dirty="0" smtClean="0"/>
              <a:t>is quite </a:t>
            </a:r>
            <a:r>
              <a:rPr lang="en-US" sz="3500" dirty="0"/>
              <a:t>difficult to engage with </a:t>
            </a:r>
            <a:r>
              <a:rPr lang="en-US" sz="3500" dirty="0" smtClean="0"/>
              <a:t>but acknowledge the changes Xoserve have made to better this</a:t>
            </a:r>
            <a:endParaRPr lang="en-GB" sz="3500" dirty="0" smtClean="0"/>
          </a:p>
          <a:p>
            <a:endParaRPr lang="en-GB" sz="3500" dirty="0" smtClean="0"/>
          </a:p>
          <a:p>
            <a:r>
              <a:rPr lang="en-US" sz="3500" dirty="0" smtClean="0"/>
              <a:t>It's </a:t>
            </a:r>
            <a:r>
              <a:rPr lang="en-US" sz="3500" dirty="0"/>
              <a:t>very difficult </a:t>
            </a:r>
            <a:r>
              <a:rPr lang="en-US" sz="3500" dirty="0" smtClean="0"/>
              <a:t>to </a:t>
            </a:r>
            <a:r>
              <a:rPr lang="en-US" sz="3500" dirty="0"/>
              <a:t>understand what changes are in progress, what changes have been approved and when they are due to be </a:t>
            </a:r>
            <a:r>
              <a:rPr lang="en-US" sz="3500" dirty="0" smtClean="0"/>
              <a:t>implemented</a:t>
            </a:r>
            <a:endParaRPr lang="en-US" sz="3500" dirty="0"/>
          </a:p>
          <a:p>
            <a:endParaRPr lang="en-US" sz="2400" dirty="0" smtClean="0"/>
          </a:p>
        </p:txBody>
      </p:sp>
    </p:spTree>
    <p:extLst>
      <p:ext uri="{BB962C8B-B14F-4D97-AF65-F5344CB8AC3E}">
        <p14:creationId xmlns:p14="http://schemas.microsoft.com/office/powerpoint/2010/main" val="4068853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July 2018</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5814837"/>
              </p:ext>
            </p:extLst>
          </p:nvPr>
        </p:nvGraphicFramePr>
        <p:xfrm>
          <a:off x="179512" y="699542"/>
          <a:ext cx="8784976" cy="4058920"/>
        </p:xfrm>
        <a:graphic>
          <a:graphicData uri="http://schemas.openxmlformats.org/drawingml/2006/table">
            <a:tbl>
              <a:tblPr firstRow="1" bandRow="1">
                <a:tableStyleId>{5C22544A-7EE6-4342-B048-85BDC9FD1C3A}</a:tableStyleId>
              </a:tblPr>
              <a:tblGrid>
                <a:gridCol w="4392488"/>
                <a:gridCol w="4392488"/>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r>
                        <a:rPr lang="en-US" sz="1000" dirty="0" smtClean="0"/>
                        <a:t>It sometimes feels options presented are done so to push the industry towards one that may be preferred by Xoserve. It would be good to see both options that are probably invalid but were thought about and some that are more "outside of the box". Xoserve should put less emphasis on shippers making changes where the root cause is how UK Link may be handling data either initially or in downstream processes (recent examples being AQ of 1 and outgoing shipper </a:t>
                      </a:r>
                      <a:r>
                        <a:rPr lang="en-US" sz="1000" dirty="0" err="1" smtClean="0"/>
                        <a:t>shipper</a:t>
                      </a:r>
                      <a:r>
                        <a:rPr lang="en-US" sz="1000" dirty="0" smtClean="0"/>
                        <a:t> submitting reads D-5 - -1).</a:t>
                      </a:r>
                    </a:p>
                    <a:p>
                      <a:r>
                        <a:rPr lang="en-US" sz="1000" dirty="0" smtClean="0"/>
                        <a:t>Improvements are being made but with the delay to Cadent changes in R3 I can't rate Q9 higher. I really feel this has been a failure on the Xoserve/Cadent side in not fully preparing for a known change much earlier which has meant that it will have to now be delayed. Especially disappointing as it has a direct impact on your customers (shipper) and Cadent are not flexible to payment options i.e. netting off the invoices resulting in a portion of manual work each month.</a:t>
                      </a:r>
                    </a:p>
                    <a:p>
                      <a:r>
                        <a:rPr lang="en-US" sz="1000" dirty="0" smtClean="0"/>
                        <a:t>On the survey, I think a "sometimes" or "most of the time" option would be good. I know it's better not to have a middle ground but, to me, the difference between Rarely and Usually is too great. Q6 and 9 for me would have been this</a:t>
                      </a:r>
                      <a:endParaRPr lang="en-GB" sz="1000" dirty="0"/>
                    </a:p>
                  </a:txBody>
                  <a:tcPr/>
                </a:tc>
                <a:tc>
                  <a:txBody>
                    <a:bodyPr/>
                    <a:lstStyle/>
                    <a:p>
                      <a:r>
                        <a:rPr lang="en-US" sz="1000" dirty="0" smtClean="0"/>
                        <a:t>Xoserve works in collaboration with customers in developing solution options for all externally impacting changes. Solution options are  discussed, accepted or rejected by our customers at DSC Delivery Sub Group meetings with agreement reached as to which one(s) are taken forward to be sent to all change managers for solution consultation. </a:t>
                      </a:r>
                    </a:p>
                    <a:p>
                      <a:r>
                        <a:rPr lang="en-US" sz="1000" dirty="0" smtClean="0"/>
                        <a:t>It has been great to see DSG members working together in </a:t>
                      </a:r>
                      <a:r>
                        <a:rPr lang="en-US" sz="1000" dirty="0" err="1" smtClean="0"/>
                        <a:t>rationalising</a:t>
                      </a:r>
                      <a:r>
                        <a:rPr lang="en-US" sz="1000" dirty="0" smtClean="0"/>
                        <a:t> solution options and bringing forward new ideas and ways of working. </a:t>
                      </a:r>
                    </a:p>
                    <a:p>
                      <a:r>
                        <a:rPr lang="en-US" sz="1000" dirty="0" smtClean="0"/>
                        <a:t>We acknowledge the frustration for customers in the delay to the Cadent change. In future the new capture phase introduced earlier this year will help to mitigate this happening as we now assess how much work is involved in implementing a change prior to the decision to include in a release.</a:t>
                      </a:r>
                    </a:p>
                    <a:p>
                      <a:r>
                        <a:rPr lang="en-US" sz="1000" dirty="0" smtClean="0"/>
                        <a:t>Thank you for the suggestion regarding the Change Survey. We will consider this and work with the DSC Contract committee in review of the survey. </a:t>
                      </a:r>
                      <a:endParaRPr lang="en-GB" sz="1000" dirty="0"/>
                    </a:p>
                  </a:txBody>
                  <a:tcPr/>
                </a:tc>
              </a:tr>
              <a:tr h="370840">
                <a:tc>
                  <a:txBody>
                    <a:bodyPr/>
                    <a:lstStyle/>
                    <a:p>
                      <a:r>
                        <a:rPr lang="en-US" sz="1000" dirty="0" smtClean="0"/>
                        <a:t>The change process has come along way in the last year (it read better on paper than it did in  practice) and it just needs the final push to go from okay to great. it is less clunky and is more engaging. I have </a:t>
                      </a:r>
                      <a:r>
                        <a:rPr lang="en-US" sz="1000" dirty="0" err="1" smtClean="0"/>
                        <a:t>recognised</a:t>
                      </a:r>
                      <a:r>
                        <a:rPr lang="en-US" sz="1000" dirty="0" smtClean="0"/>
                        <a:t> the hard work Xoserve have put in, we just need to finish off the final bits and really put it to the test and then let the 'capture' process naturally evolve. </a:t>
                      </a:r>
                      <a:endParaRPr lang="en-GB" sz="1000" dirty="0"/>
                    </a:p>
                  </a:txBody>
                  <a:tcPr/>
                </a:tc>
                <a:tc>
                  <a:txBody>
                    <a:bodyPr/>
                    <a:lstStyle/>
                    <a:p>
                      <a:endParaRPr lang="en-US" sz="1000" dirty="0" smtClean="0"/>
                    </a:p>
                    <a:p>
                      <a:r>
                        <a:rPr lang="en-US" sz="1000" dirty="0" smtClean="0"/>
                        <a:t>We appreciate your support in our developing change process. We still have a way to go to become 'great' but hopefully you are starting to see improvements. </a:t>
                      </a:r>
                      <a:endParaRPr lang="en-GB" sz="1000" dirty="0"/>
                    </a:p>
                  </a:txBody>
                  <a:tcPr/>
                </a:tc>
              </a:tr>
            </a:tbl>
          </a:graphicData>
        </a:graphic>
      </p:graphicFrame>
    </p:spTree>
    <p:extLst>
      <p:ext uri="{BB962C8B-B14F-4D97-AF65-F5344CB8AC3E}">
        <p14:creationId xmlns:p14="http://schemas.microsoft.com/office/powerpoint/2010/main" val="3527438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said – We did – July 2018</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9841115"/>
              </p:ext>
            </p:extLst>
          </p:nvPr>
        </p:nvGraphicFramePr>
        <p:xfrm>
          <a:off x="251520" y="699542"/>
          <a:ext cx="8712968" cy="3449320"/>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en-GB" sz="1800" dirty="0" smtClean="0"/>
                        <a:t>You Said</a:t>
                      </a:r>
                      <a:endParaRPr lang="en-GB" sz="1800" dirty="0"/>
                    </a:p>
                  </a:txBody>
                  <a:tcPr/>
                </a:tc>
                <a:tc>
                  <a:txBody>
                    <a:bodyPr/>
                    <a:lstStyle/>
                    <a:p>
                      <a:r>
                        <a:rPr lang="en-GB" dirty="0" smtClean="0"/>
                        <a:t>We Did</a:t>
                      </a:r>
                      <a:endParaRPr lang="en-GB" dirty="0"/>
                    </a:p>
                  </a:txBody>
                  <a:tcPr/>
                </a:tc>
              </a:tr>
              <a:tr h="370840">
                <a:tc>
                  <a:txBody>
                    <a:bodyPr/>
                    <a:lstStyle/>
                    <a:p>
                      <a:r>
                        <a:rPr lang="en-US" sz="1000" dirty="0" smtClean="0"/>
                        <a:t>things are definitely improving.  however quality of change management documentation needs to improve.  They tend to assume you are fully immersed in the change already and so use acronyms and reference numbers rather than full titles and explanations; they don't take account of the fact that many smaller </a:t>
                      </a:r>
                      <a:r>
                        <a:rPr lang="en-US" sz="1000" dirty="0" err="1" smtClean="0"/>
                        <a:t>organisations</a:t>
                      </a:r>
                      <a:r>
                        <a:rPr lang="en-US" sz="1000" dirty="0" smtClean="0"/>
                        <a:t>, who are unable to service all the meetings, rely on the documentation to make them aware of change in the first place.  Slide packs tend to be overly long and would benefit from more precise summaries and less extraneous details, as it makes it hard to "see the wood for the trees".</a:t>
                      </a:r>
                      <a:endParaRPr lang="en-GB" sz="1000" dirty="0"/>
                    </a:p>
                  </a:txBody>
                  <a:tcPr/>
                </a:tc>
                <a:tc>
                  <a:txBody>
                    <a:bodyPr/>
                    <a:lstStyle/>
                    <a:p>
                      <a:r>
                        <a:rPr lang="en-US" sz="1000" dirty="0" smtClean="0"/>
                        <a:t>We acknowledge your feedback on the quality of our change documentation and will continue to improve this by the removal of acronyms and industry terminology. We are always open to suggestions on how we can make this better for all our customers. </a:t>
                      </a:r>
                    </a:p>
                    <a:p>
                      <a:endParaRPr lang="en-US" sz="1000" dirty="0" smtClean="0"/>
                    </a:p>
                    <a:p>
                      <a:r>
                        <a:rPr lang="en-US" sz="1000" dirty="0" smtClean="0"/>
                        <a:t>More recently we have held the first 2 Customer awareness sessions for Release 3, aimed at providing an overview of the changes within Track 1 and Track 2 to all our customers, particularly those who are unable to attend the change forums. Future sessions are being scheduled for the February 2019 release and will be held for all major releases going forward.</a:t>
                      </a:r>
                    </a:p>
                    <a:p>
                      <a:endParaRPr lang="en-US" sz="1000" dirty="0" smtClean="0"/>
                    </a:p>
                    <a:p>
                      <a:r>
                        <a:rPr lang="en-US" sz="1000" dirty="0" smtClean="0"/>
                        <a:t>We have also been working to make change materials easier to find on Xoserve.com with each release having its own webpage under our Change programme menu. This will be further improved on our new website which will be launched early next year. </a:t>
                      </a:r>
                      <a:endParaRPr lang="en-GB" sz="1000" dirty="0"/>
                    </a:p>
                  </a:txBody>
                  <a:tcPr/>
                </a:tc>
              </a:tr>
              <a:tr h="370840">
                <a:tc>
                  <a:txBody>
                    <a:bodyPr/>
                    <a:lstStyle/>
                    <a:p>
                      <a:r>
                        <a:rPr lang="en-US" sz="1000" dirty="0" smtClean="0"/>
                        <a:t>Some within Xoserve still need to appreciate that National Grid is a customer as well as shippers</a:t>
                      </a:r>
                      <a:endParaRPr lang="en-GB" sz="1000" dirty="0"/>
                    </a:p>
                  </a:txBody>
                  <a:tcPr/>
                </a:tc>
                <a:tc>
                  <a:txBody>
                    <a:bodyPr/>
                    <a:lstStyle/>
                    <a:p>
                      <a:r>
                        <a:rPr lang="en-US" sz="1000" smtClean="0"/>
                        <a:t>We </a:t>
                      </a:r>
                      <a:r>
                        <a:rPr lang="en-US" sz="1000" dirty="0" smtClean="0"/>
                        <a:t>acknowledge your concerns in respect of your </a:t>
                      </a:r>
                      <a:r>
                        <a:rPr lang="en-US" sz="1000" dirty="0" err="1" smtClean="0"/>
                        <a:t>organisation</a:t>
                      </a:r>
                      <a:r>
                        <a:rPr lang="en-US" sz="1000" dirty="0" smtClean="0"/>
                        <a:t>. We are working hard to ensure all of our customers are highly engaged  and receive a high level of service from Xoserve. </a:t>
                      </a:r>
                      <a:endParaRPr lang="en-GB" sz="1000" dirty="0"/>
                    </a:p>
                  </a:txBody>
                  <a:tcPr/>
                </a:tc>
              </a:tr>
            </a:tbl>
          </a:graphicData>
        </a:graphic>
      </p:graphicFrame>
    </p:spTree>
    <p:extLst>
      <p:ext uri="{BB962C8B-B14F-4D97-AF65-F5344CB8AC3E}">
        <p14:creationId xmlns:p14="http://schemas.microsoft.com/office/powerpoint/2010/main" val="4259878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927B77B7F39148B9CB17AE711C8D35" ma:contentTypeVersion="0" ma:contentTypeDescription="Create a new document." ma:contentTypeScope="" ma:versionID="159d718f6c29ca5e1f84b5e6d7132f4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1B2E31-4703-4F4D-BB47-74A8364BAC36}">
  <ds:schemaRefs>
    <ds:schemaRef ds:uri="http://purl.org/dc/elements/1.1/"/>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BA723BE-B83E-44FD-90E1-73FE10FBD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0DEEE7B-1543-4EFF-B3C1-AFC857C3E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Apothecary</Template>
  <TotalTime>5059</TotalTime>
  <Words>2965</Words>
  <Application>Microsoft Office PowerPoint</Application>
  <PresentationFormat>On-screen Show (16:9)</PresentationFormat>
  <Paragraphs>161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KVI Change Management Survey  January 2019 </vt:lpstr>
      <vt:lpstr>Overview</vt:lpstr>
      <vt:lpstr>I receive timely and fit for purpose information to enable me to manage new changes that impact my organisation</vt:lpstr>
      <vt:lpstr>Key Feedback Received – January 2019</vt:lpstr>
      <vt:lpstr>Appendices: July &amp; October 2018</vt:lpstr>
      <vt:lpstr>I receive timely and fit for purpose information to enable me to manage new changes that impact my organisation</vt:lpstr>
      <vt:lpstr>Key Feedback Received – July 2018</vt:lpstr>
      <vt:lpstr>You said – We did – July 2018</vt:lpstr>
      <vt:lpstr>You said – We did – July 2018</vt:lpstr>
      <vt:lpstr>You said – We did – July 2018</vt:lpstr>
      <vt:lpstr>Key Feedback Received – October 18</vt:lpstr>
      <vt:lpstr>You said – We did – October 2018</vt:lpstr>
      <vt:lpstr>You said – We did – October 2018</vt:lpstr>
      <vt:lpstr>You said – We did – October 2018</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Alison Cross</cp:lastModifiedBy>
  <cp:revision>147</cp:revision>
  <cp:lastPrinted>2018-11-14T14:56:15Z</cp:lastPrinted>
  <dcterms:created xsi:type="dcterms:W3CDTF">2018-09-02T17:12:15Z</dcterms:created>
  <dcterms:modified xsi:type="dcterms:W3CDTF">2019-02-06T10:03:06Z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695506809</vt:i4>
  </property>
  <property fmtid="{D5CDD505-2E9C-101B-9397-08002B2CF9AE}" pid="3" name="_NewReviewCycle">
    <vt:lpwstr/>
  </property>
  <property fmtid="{D5CDD505-2E9C-101B-9397-08002B2CF9AE}" pid="4" name="_EmailSubject">
    <vt:lpwstr>EXT || DSC Change Management Committee - 13 Feb</vt:lpwstr>
  </property>
  <property fmtid="{D5CDD505-2E9C-101B-9397-08002B2CF9AE}" pid="5" name="_AuthorEmail">
    <vt:lpwstr>Richard.Johnson@Xoserve.com</vt:lpwstr>
  </property>
  <property fmtid="{D5CDD505-2E9C-101B-9397-08002B2CF9AE}" pid="6" name="_AuthorEmailDisplayName">
    <vt:lpwstr>Johnson, Richard</vt:lpwstr>
  </property>
  <property fmtid="{D5CDD505-2E9C-101B-9397-08002B2CF9AE}" pid="7" name="_PreviousAdHocReviewCycleID">
    <vt:i4>-614655034</vt:i4>
  </property>
  <property fmtid="{D5CDD505-2E9C-101B-9397-08002B2CF9AE}" pid="8" name="ContentTypeId">
    <vt:lpwstr>0x0101006E927B77B7F39148B9CB17AE711C8D35</vt:lpwstr>
  </property>
</Properties>
</file>