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</p:sldMasterIdLst>
  <p:notesMasterIdLst>
    <p:notesMasterId r:id="rId12"/>
  </p:notesMasterIdLst>
  <p:sldIdLst>
    <p:sldId id="298" r:id="rId6"/>
    <p:sldId id="299" r:id="rId7"/>
    <p:sldId id="318" r:id="rId8"/>
    <p:sldId id="351" r:id="rId9"/>
    <p:sldId id="350" r:id="rId10"/>
    <p:sldId id="348" r:id="rId11"/>
  </p:sldIdLst>
  <p:sldSz cx="9144000" cy="5143500" type="screen16x9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tional Grid" initials="N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D8ED"/>
    <a:srgbClr val="40D1F5"/>
    <a:srgbClr val="FFFFFF"/>
    <a:srgbClr val="B1D6E8"/>
    <a:srgbClr val="84B8DA"/>
    <a:srgbClr val="9C4877"/>
    <a:srgbClr val="2B80B1"/>
    <a:srgbClr val="9CCB3B"/>
    <a:srgbClr val="F5835D"/>
    <a:srgbClr val="E7BB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82" autoAdjust="0"/>
  </p:normalViewPr>
  <p:slideViewPr>
    <p:cSldViewPr>
      <p:cViewPr varScale="1">
        <p:scale>
          <a:sx n="83" d="100"/>
          <a:sy n="83" d="100"/>
        </p:scale>
        <p:origin x="80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13/02/2019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4731545"/>
            <a:ext cx="4200525" cy="13096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502D9C5-17AE-4038-9F2D-B14BAC7D8A12}" type="slidenum">
              <a:rPr lang="en-GB">
                <a:solidFill>
                  <a:srgbClr val="000000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047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4731545"/>
            <a:ext cx="4200525" cy="13096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10AA87E4-1071-4181-ADC0-8B22760010CB}" type="slidenum">
              <a:rPr lang="en-GB">
                <a:solidFill>
                  <a:srgbClr val="000000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398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4731545"/>
            <a:ext cx="4200525" cy="13096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9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9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8604448" y="195487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D86480B0-6847-4D27-B3EC-F99462D2DA11}" type="slidenum">
              <a:rPr lang="en-GB" sz="1200" smtClean="0">
                <a:solidFill>
                  <a:srgbClr val="000000"/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sz="14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5088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xoserve.com/services/issue-management/amendment-invoic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Amendment Invoice</a:t>
            </a:r>
            <a:br>
              <a:rPr lang="en-GB" dirty="0"/>
            </a:br>
            <a:r>
              <a:rPr lang="en-GB" dirty="0"/>
              <a:t>AML/ASP Task Force Progress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 DSC </a:t>
            </a:r>
            <a:r>
              <a:rPr lang="en-GB" dirty="0" err="1"/>
              <a:t>CoMC</a:t>
            </a:r>
            <a:r>
              <a:rPr lang="en-GB" dirty="0"/>
              <a:t> 20/02/19</a:t>
            </a:r>
          </a:p>
        </p:txBody>
      </p:sp>
    </p:spTree>
    <p:extLst>
      <p:ext uri="{BB962C8B-B14F-4D97-AF65-F5344CB8AC3E}">
        <p14:creationId xmlns:p14="http://schemas.microsoft.com/office/powerpoint/2010/main" val="4153817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99542"/>
            <a:ext cx="8229600" cy="3888432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 sz="1400" b="1" u="sng" dirty="0"/>
              <a:t>What’s the issue?</a:t>
            </a:r>
          </a:p>
          <a:p>
            <a:pPr lvl="1">
              <a:spcAft>
                <a:spcPts val="600"/>
              </a:spcAft>
            </a:pPr>
            <a:r>
              <a:rPr lang="en-GB" sz="1200" dirty="0"/>
              <a:t>Xoserve’s UK Link system continues to experience </a:t>
            </a:r>
            <a:r>
              <a:rPr lang="en-GB" sz="1200" b="1" dirty="0"/>
              <a:t>problems when attempting to send accurate AML and ASP supporting information files </a:t>
            </a:r>
            <a:r>
              <a:rPr lang="en-GB" sz="1200" dirty="0"/>
              <a:t>to its shipper customers following the generation and submission of the monthly Amendment Invoice file (AMS). </a:t>
            </a:r>
          </a:p>
          <a:p>
            <a:pPr lvl="1">
              <a:spcAft>
                <a:spcPts val="600"/>
              </a:spcAft>
            </a:pPr>
            <a:r>
              <a:rPr lang="en-GB" sz="1200" dirty="0"/>
              <a:t>Mismatches between the total Amendment Invoice charge within the AMS file to that of the total sum of charges contained within the ASP and AML files are presenting a number of shippers with difficulties in validating their monthly Amendment Invoice charge.</a:t>
            </a:r>
            <a:endParaRPr lang="en-GB" sz="1100" b="1" dirty="0"/>
          </a:p>
          <a:p>
            <a:pPr>
              <a:spcAft>
                <a:spcPts val="600"/>
              </a:spcAft>
            </a:pPr>
            <a:r>
              <a:rPr lang="en-GB" sz="1400" b="1" u="sng" dirty="0"/>
              <a:t>What have </a:t>
            </a:r>
            <a:r>
              <a:rPr lang="en-GB" sz="1400" b="1" u="sng" dirty="0" err="1"/>
              <a:t>Xoserve</a:t>
            </a:r>
            <a:r>
              <a:rPr lang="en-GB" sz="1400" b="1" u="sng" dirty="0"/>
              <a:t> done to-date to resolve this issue?</a:t>
            </a:r>
          </a:p>
        </p:txBody>
      </p:sp>
      <p:sp>
        <p:nvSpPr>
          <p:cNvPr id="4" name="Right Arrow 3"/>
          <p:cNvSpPr/>
          <p:nvPr/>
        </p:nvSpPr>
        <p:spPr>
          <a:xfrm>
            <a:off x="827584" y="4126310"/>
            <a:ext cx="75608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Time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1540" y="4414341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June’17</a:t>
            </a:r>
          </a:p>
          <a:p>
            <a:pPr algn="ctr"/>
            <a:r>
              <a:rPr lang="en-GB" sz="800" dirty="0"/>
              <a:t>Nexus Go-Live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74608" y="4414340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May’18</a:t>
            </a:r>
          </a:p>
          <a:p>
            <a:pPr algn="ctr"/>
            <a:r>
              <a:rPr lang="en-GB" sz="800" dirty="0"/>
              <a:t>Dedicated AML/ASP Task Force established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84168" y="4414341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Jan’19</a:t>
            </a:r>
          </a:p>
          <a:p>
            <a:pPr algn="ctr"/>
            <a:r>
              <a:rPr lang="en-GB" sz="800" dirty="0"/>
              <a:t>AML/ASP Task Force </a:t>
            </a:r>
          </a:p>
          <a:p>
            <a:pPr algn="ctr"/>
            <a:r>
              <a:rPr lang="en-GB" sz="800" dirty="0"/>
              <a:t>reset</a:t>
            </a:r>
          </a:p>
        </p:txBody>
      </p:sp>
      <p:sp>
        <p:nvSpPr>
          <p:cNvPr id="11" name="Down Arrow 10"/>
          <p:cNvSpPr/>
          <p:nvPr/>
        </p:nvSpPr>
        <p:spPr>
          <a:xfrm>
            <a:off x="2195736" y="3766270"/>
            <a:ext cx="216024" cy="373546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le 11"/>
          <p:cNvSpPr/>
          <p:nvPr/>
        </p:nvSpPr>
        <p:spPr>
          <a:xfrm>
            <a:off x="1241630" y="3190206"/>
            <a:ext cx="2124236" cy="50405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BAU Defect Fixes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067944" y="3190206"/>
            <a:ext cx="1224136" cy="50405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Unique Billing ID Solution Implemented</a:t>
            </a:r>
          </a:p>
        </p:txBody>
      </p:sp>
      <p:sp>
        <p:nvSpPr>
          <p:cNvPr id="14" name="Down Arrow 13"/>
          <p:cNvSpPr/>
          <p:nvPr/>
        </p:nvSpPr>
        <p:spPr>
          <a:xfrm>
            <a:off x="4572000" y="3766270"/>
            <a:ext cx="216024" cy="373546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5444480" y="3190206"/>
            <a:ext cx="1431364" cy="50405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32x ring-fenced AML/ASP defects fixed</a:t>
            </a:r>
          </a:p>
        </p:txBody>
      </p:sp>
      <p:sp>
        <p:nvSpPr>
          <p:cNvPr id="16" name="Down Arrow 15"/>
          <p:cNvSpPr/>
          <p:nvPr/>
        </p:nvSpPr>
        <p:spPr>
          <a:xfrm>
            <a:off x="6052150" y="3773364"/>
            <a:ext cx="216024" cy="373546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/>
          <p:cNvSpPr/>
          <p:nvPr/>
        </p:nvSpPr>
        <p:spPr>
          <a:xfrm>
            <a:off x="4355564" y="2758158"/>
            <a:ext cx="2520280" cy="36004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ASP Correction File Backlog considerably reduced</a:t>
            </a:r>
          </a:p>
        </p:txBody>
      </p:sp>
      <p:sp>
        <p:nvSpPr>
          <p:cNvPr id="18" name="Down Arrow 17"/>
          <p:cNvSpPr/>
          <p:nvPr/>
        </p:nvSpPr>
        <p:spPr>
          <a:xfrm>
            <a:off x="7128284" y="3773364"/>
            <a:ext cx="216024" cy="373546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/>
          <p:cNvSpPr/>
          <p:nvPr/>
        </p:nvSpPr>
        <p:spPr>
          <a:xfrm>
            <a:off x="6926676" y="2744044"/>
            <a:ext cx="1749780" cy="950218"/>
          </a:xfrm>
          <a:prstGeom prst="roundRect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/>
              <a:t>Large ASP mismatch anomalies witnessed for some shippers.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/>
              <a:t>29x AML/ASP defects remain open.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/>
              <a:t> AML mismatches continue.</a:t>
            </a:r>
          </a:p>
        </p:txBody>
      </p:sp>
    </p:spTree>
    <p:extLst>
      <p:ext uri="{BB962C8B-B14F-4D97-AF65-F5344CB8AC3E}">
        <p14:creationId xmlns:p14="http://schemas.microsoft.com/office/powerpoint/2010/main" val="949750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AML/ASP Task Force: Dashboard</a:t>
            </a:r>
          </a:p>
        </p:txBody>
      </p:sp>
      <p:sp>
        <p:nvSpPr>
          <p:cNvPr id="5" name="Oval 9">
            <a:extLst>
              <a:ext uri="{FF2B5EF4-FFF2-40B4-BE49-F238E27FC236}">
                <a16:creationId xmlns:a16="http://schemas.microsoft.com/office/drawing/2014/main" id="{02D4E185-FBF5-3446-B3E1-6F3AB6C27A45}"/>
              </a:ext>
            </a:extLst>
          </p:cNvPr>
          <p:cNvSpPr>
            <a:spLocks noChangeAspect="1" noChangeArrowheads="1"/>
          </p:cNvSpPr>
          <p:nvPr/>
        </p:nvSpPr>
        <p:spPr bwMode="gray">
          <a:xfrm>
            <a:off x="2498780" y="1158850"/>
            <a:ext cx="431728" cy="431728"/>
          </a:xfrm>
          <a:prstGeom prst="ellipse">
            <a:avLst/>
          </a:prstGeom>
          <a:solidFill>
            <a:srgbClr val="FF000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226314" tIns="0" rIns="226314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bg1"/>
                </a:solidFill>
              </a:rPr>
              <a:t>R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B117C66-3576-B549-9507-6BE43690B3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796377"/>
              </p:ext>
            </p:extLst>
          </p:nvPr>
        </p:nvGraphicFramePr>
        <p:xfrm>
          <a:off x="247134" y="638207"/>
          <a:ext cx="1240410" cy="1641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0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0205">
                  <a:extLst>
                    <a:ext uri="{9D8B030D-6E8A-4147-A177-3AD203B41FA5}">
                      <a16:colId xmlns:a16="http://schemas.microsoft.com/office/drawing/2014/main" val="3698224449"/>
                    </a:ext>
                  </a:extLst>
                </a:gridCol>
              </a:tblGrid>
              <a:tr h="197730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RAG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8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RCA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none" strike="noStrike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Defect</a:t>
                      </a:r>
                      <a:r>
                        <a:rPr lang="en-GB" sz="800" b="1" kern="1200" baseline="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800" b="1" kern="1200" baseline="0" dirty="0" err="1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FIxes</a:t>
                      </a:r>
                      <a:endParaRPr lang="en-GB" sz="8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BAU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none" strike="noStrike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466ECAB-8D53-6E47-AA0D-FA9A14E823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960513"/>
              </p:ext>
            </p:extLst>
          </p:nvPr>
        </p:nvGraphicFramePr>
        <p:xfrm>
          <a:off x="247134" y="2395329"/>
          <a:ext cx="4202558" cy="1760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0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9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43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77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098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Progress</a:t>
                      </a:r>
                      <a:r>
                        <a:rPr lang="en-GB" sz="800" b="1" i="0" u="none" strike="noStrike" baseline="0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 since last month - k</a:t>
                      </a:r>
                      <a:r>
                        <a:rPr lang="en-GB" sz="800" b="1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ey milestones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Workstream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Status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baseline="0" dirty="0">
                          <a:solidFill>
                            <a:schemeClr val="tx2"/>
                          </a:solidFill>
                          <a:latin typeface="+mn-lt"/>
                          <a:ea typeface="Calibri" charset="0"/>
                          <a:cs typeface="Times New Roman" panose="02020603050405020304" pitchFamily="18" charset="0"/>
                        </a:rPr>
                        <a:t>Deploy fixes for final defects as part of the original 32x ring-fenced AML/ASP mismatch faults</a:t>
                      </a: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baseline="0" dirty="0">
                          <a:solidFill>
                            <a:schemeClr val="tx2"/>
                          </a:solidFill>
                          <a:latin typeface="+mj-lt"/>
                          <a:ea typeface="Calibri" charset="0"/>
                          <a:cs typeface="Times New Roman" panose="02020603050405020304" pitchFamily="18" charset="0"/>
                        </a:rPr>
                        <a:t>Defect Fixes</a:t>
                      </a: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baseline="0" dirty="0">
                          <a:solidFill>
                            <a:schemeClr val="tx2"/>
                          </a:solidFill>
                          <a:latin typeface="+mj-lt"/>
                          <a:ea typeface="Calibri" charset="0"/>
                          <a:cs typeface="Times New Roman" panose="02020603050405020304" pitchFamily="18" charset="0"/>
                        </a:rPr>
                        <a:t>31/01/19</a:t>
                      </a: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baseline="0" dirty="0">
                          <a:solidFill>
                            <a:schemeClr val="tx2"/>
                          </a:solidFill>
                          <a:latin typeface="+mj-lt"/>
                          <a:ea typeface="Calibri" charset="0"/>
                          <a:cs typeface="Times New Roman" panose="02020603050405020304" pitchFamily="18" charset="0"/>
                        </a:rPr>
                        <a:t>Completed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tx2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Deploy AML ABAP correction routine to production</a:t>
                      </a: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baseline="0" dirty="0">
                          <a:solidFill>
                            <a:schemeClr val="tx2"/>
                          </a:solidFill>
                          <a:latin typeface="+mj-lt"/>
                          <a:ea typeface="Calibri" charset="0"/>
                          <a:cs typeface="Times New Roman" panose="02020603050405020304" pitchFamily="18" charset="0"/>
                        </a:rPr>
                        <a:t>BAU</a:t>
                      </a: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baseline="0" dirty="0">
                          <a:solidFill>
                            <a:schemeClr val="tx2"/>
                          </a:solidFill>
                          <a:latin typeface="+mj-lt"/>
                          <a:ea typeface="Calibri" charset="0"/>
                          <a:cs typeface="Times New Roman" panose="02020603050405020304" pitchFamily="18" charset="0"/>
                        </a:rPr>
                        <a:t>08/02/19</a:t>
                      </a: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baseline="0" dirty="0">
                          <a:solidFill>
                            <a:schemeClr val="tx2"/>
                          </a:solidFill>
                          <a:latin typeface="+mn-lt"/>
                          <a:ea typeface="Calibri" charset="0"/>
                          <a:cs typeface="Times New Roman" panose="02020603050405020304" pitchFamily="18" charset="0"/>
                        </a:rPr>
                        <a:t>Completed</a:t>
                      </a:r>
                      <a:endParaRPr lang="en-GB" sz="800" b="1" i="0" u="none" strike="noStrike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9746">
                <a:tc>
                  <a:txBody>
                    <a:bodyPr/>
                    <a:lstStyle/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tx2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Secure priority resources onto the Task Force</a:t>
                      </a: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baseline="0" dirty="0">
                          <a:solidFill>
                            <a:schemeClr val="tx2"/>
                          </a:solidFill>
                          <a:latin typeface="+mj-lt"/>
                          <a:ea typeface="Calibri" charset="0"/>
                          <a:cs typeface="Times New Roman" panose="02020603050405020304" pitchFamily="18" charset="0"/>
                        </a:rPr>
                        <a:t>All</a:t>
                      </a: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baseline="0" dirty="0">
                          <a:solidFill>
                            <a:schemeClr val="tx2"/>
                          </a:solidFill>
                          <a:latin typeface="+mj-lt"/>
                          <a:ea typeface="Calibri" charset="0"/>
                          <a:cs typeface="Times New Roman" panose="02020603050405020304" pitchFamily="18" charset="0"/>
                        </a:rPr>
                        <a:t>31/01/19</a:t>
                      </a: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baseline="0" dirty="0">
                          <a:solidFill>
                            <a:schemeClr val="tx2"/>
                          </a:solidFill>
                          <a:latin typeface="+mn-lt"/>
                          <a:ea typeface="Calibri" charset="0"/>
                          <a:cs typeface="Times New Roman" panose="02020603050405020304" pitchFamily="18" charset="0"/>
                        </a:rPr>
                        <a:t>Completed</a:t>
                      </a:r>
                      <a:endParaRPr lang="en-GB" sz="800" b="1" i="0" u="none" strike="noStrike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746">
                <a:tc>
                  <a:txBody>
                    <a:bodyPr/>
                    <a:lstStyle/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kern="1200" dirty="0">
                        <a:solidFill>
                          <a:schemeClr val="tx2"/>
                        </a:solid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kern="1200" baseline="0" dirty="0">
                        <a:solidFill>
                          <a:schemeClr val="tx2"/>
                        </a:solidFill>
                        <a:latin typeface="+mj-lt"/>
                        <a:ea typeface="Calibri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kern="1200" baseline="0" dirty="0">
                        <a:solidFill>
                          <a:schemeClr val="tx2"/>
                        </a:solidFill>
                        <a:latin typeface="+mj-lt"/>
                        <a:ea typeface="Calibri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i="0" u="none" strike="noStrike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kern="1200" dirty="0">
                        <a:solidFill>
                          <a:schemeClr val="tx2"/>
                        </a:solid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kern="1200" baseline="0" dirty="0">
                        <a:solidFill>
                          <a:schemeClr val="tx2"/>
                        </a:solidFill>
                        <a:latin typeface="+mj-lt"/>
                        <a:ea typeface="Calibri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kern="1200" baseline="0" dirty="0">
                        <a:solidFill>
                          <a:schemeClr val="tx2"/>
                        </a:solidFill>
                        <a:latin typeface="+mj-lt"/>
                        <a:ea typeface="Calibri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i="0" u="none" strike="noStrike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466ECAB-8D53-6E47-AA0D-FA9A14E823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525781"/>
              </p:ext>
            </p:extLst>
          </p:nvPr>
        </p:nvGraphicFramePr>
        <p:xfrm>
          <a:off x="4716017" y="2400413"/>
          <a:ext cx="4104455" cy="2214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15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85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Priorities for next month – key milestones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Workstream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800" b="1" i="0" u="none" strike="noStrike" dirty="0"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Status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957">
                <a:tc>
                  <a:txBody>
                    <a:bodyPr/>
                    <a:lstStyle/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tx2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Deliver</a:t>
                      </a:r>
                      <a:r>
                        <a:rPr lang="en-GB" sz="800" kern="1200" baseline="0" dirty="0">
                          <a:solidFill>
                            <a:schemeClr val="tx2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Jan’19 Amendment Invoice </a:t>
                      </a:r>
                      <a:endParaRPr lang="en-GB" sz="800" kern="1200" dirty="0">
                        <a:solidFill>
                          <a:schemeClr val="tx2"/>
                        </a:solid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baseline="0" dirty="0">
                          <a:solidFill>
                            <a:schemeClr val="tx2"/>
                          </a:solidFill>
                          <a:latin typeface="+mj-lt"/>
                          <a:ea typeface="Calibri" charset="0"/>
                          <a:cs typeface="Times New Roman" panose="02020603050405020304" pitchFamily="18" charset="0"/>
                        </a:rPr>
                        <a:t>BAU</a:t>
                      </a: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baseline="0" dirty="0">
                          <a:solidFill>
                            <a:schemeClr val="tx2"/>
                          </a:solidFill>
                          <a:latin typeface="+mj-lt"/>
                          <a:ea typeface="Calibri" charset="0"/>
                          <a:cs typeface="Times New Roman" panose="02020603050405020304" pitchFamily="18" charset="0"/>
                        </a:rPr>
                        <a:t>26/02/19</a:t>
                      </a: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957">
                <a:tc>
                  <a:txBody>
                    <a:bodyPr/>
                    <a:lstStyle/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tx2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Deliver</a:t>
                      </a:r>
                      <a:r>
                        <a:rPr lang="en-GB" sz="800" kern="1200" baseline="0" dirty="0">
                          <a:solidFill>
                            <a:schemeClr val="tx2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high-priority “Re-Reconciliation” impacting mismatch defect fixes into production</a:t>
                      </a:r>
                      <a:endParaRPr lang="en-GB" sz="800" kern="1200" dirty="0">
                        <a:solidFill>
                          <a:schemeClr val="tx2"/>
                        </a:solid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baseline="0" dirty="0">
                          <a:solidFill>
                            <a:schemeClr val="tx2"/>
                          </a:solidFill>
                          <a:latin typeface="+mj-lt"/>
                          <a:ea typeface="Calibri" charset="0"/>
                          <a:cs typeface="Times New Roman" panose="02020603050405020304" pitchFamily="18" charset="0"/>
                        </a:rPr>
                        <a:t>Defect Fixes</a:t>
                      </a: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baseline="0" dirty="0">
                          <a:solidFill>
                            <a:schemeClr val="tx2"/>
                          </a:solidFill>
                          <a:latin typeface="+mj-lt"/>
                          <a:ea typeface="Calibri" charset="0"/>
                          <a:cs typeface="Times New Roman" panose="02020603050405020304" pitchFamily="18" charset="0"/>
                        </a:rPr>
                        <a:t>25/02/19</a:t>
                      </a: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i="0" u="none" strike="noStrike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439">
                <a:tc>
                  <a:txBody>
                    <a:bodyPr/>
                    <a:lstStyle/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tx2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Conduct</a:t>
                      </a:r>
                      <a:r>
                        <a:rPr lang="en-GB" sz="800" kern="1200" baseline="0" dirty="0">
                          <a:solidFill>
                            <a:schemeClr val="tx2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deep-dive RCA into Oct’18, Nov’18 and Dec’18 ASP mismatches.</a:t>
                      </a:r>
                      <a:endParaRPr lang="en-GB" sz="800" kern="1200" dirty="0">
                        <a:solidFill>
                          <a:schemeClr val="tx2"/>
                        </a:solid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baseline="0" dirty="0">
                          <a:solidFill>
                            <a:schemeClr val="tx2"/>
                          </a:solidFill>
                          <a:latin typeface="+mj-lt"/>
                          <a:ea typeface="Calibri" charset="0"/>
                          <a:cs typeface="Times New Roman" panose="02020603050405020304" pitchFamily="18" charset="0"/>
                        </a:rPr>
                        <a:t>RCA</a:t>
                      </a: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baseline="0" dirty="0">
                          <a:solidFill>
                            <a:schemeClr val="tx2"/>
                          </a:solidFill>
                          <a:latin typeface="+mj-lt"/>
                          <a:ea typeface="Calibri" charset="0"/>
                          <a:cs typeface="Times New Roman" panose="02020603050405020304" pitchFamily="18" charset="0"/>
                        </a:rPr>
                        <a:t>28/02/19</a:t>
                      </a: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563">
                <a:tc>
                  <a:txBody>
                    <a:bodyPr/>
                    <a:lstStyle/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tx2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Deliver automated ASP correction reporting into</a:t>
                      </a:r>
                      <a:r>
                        <a:rPr lang="en-GB" sz="800" kern="1200" baseline="0" dirty="0">
                          <a:solidFill>
                            <a:schemeClr val="tx2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UK Link production</a:t>
                      </a:r>
                      <a:endParaRPr lang="en-GB" sz="800" kern="1200" dirty="0">
                        <a:solidFill>
                          <a:schemeClr val="tx2"/>
                        </a:solid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baseline="0" dirty="0">
                          <a:solidFill>
                            <a:schemeClr val="tx2"/>
                          </a:solidFill>
                          <a:latin typeface="+mj-lt"/>
                          <a:ea typeface="Calibri" charset="0"/>
                          <a:cs typeface="Times New Roman" panose="02020603050405020304" pitchFamily="18" charset="0"/>
                        </a:rPr>
                        <a:t>RCA / BAU</a:t>
                      </a: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baseline="0" dirty="0">
                          <a:solidFill>
                            <a:schemeClr val="tx2"/>
                          </a:solidFill>
                          <a:latin typeface="+mj-lt"/>
                          <a:ea typeface="Calibri" charset="0"/>
                          <a:cs typeface="Times New Roman" panose="02020603050405020304" pitchFamily="18" charset="0"/>
                        </a:rPr>
                        <a:t>25/02/19</a:t>
                      </a: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563">
                <a:tc>
                  <a:txBody>
                    <a:bodyPr/>
                    <a:lstStyle/>
                    <a:p>
                      <a:pPr marL="0" marR="0" lvl="0" indent="0" algn="l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tx2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Complete independent</a:t>
                      </a:r>
                      <a:r>
                        <a:rPr lang="en-GB" sz="800" kern="1200" baseline="0" dirty="0">
                          <a:solidFill>
                            <a:schemeClr val="tx2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UK Link solution design/build review</a:t>
                      </a:r>
                      <a:endParaRPr lang="en-GB" sz="800" kern="1200" dirty="0">
                        <a:solidFill>
                          <a:schemeClr val="tx2"/>
                        </a:solid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baseline="0" dirty="0">
                          <a:solidFill>
                            <a:schemeClr val="tx2"/>
                          </a:solidFill>
                          <a:latin typeface="+mj-lt"/>
                          <a:ea typeface="Calibri" charset="0"/>
                          <a:cs typeface="Times New Roman" panose="02020603050405020304" pitchFamily="18" charset="0"/>
                        </a:rPr>
                        <a:t>Design Review</a:t>
                      </a: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baseline="0" dirty="0">
                          <a:solidFill>
                            <a:schemeClr val="tx2"/>
                          </a:solidFill>
                          <a:latin typeface="+mj-lt"/>
                          <a:ea typeface="Calibri" charset="0"/>
                          <a:cs typeface="Times New Roman" panose="02020603050405020304" pitchFamily="18" charset="0"/>
                        </a:rPr>
                        <a:t>08/03/19</a:t>
                      </a:r>
                    </a:p>
                  </a:txBody>
                  <a:tcPr marL="34290" marR="34290" marT="34290" marB="3429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B52235E-B02C-D446-8E73-FC4656F5C1A2}"/>
              </a:ext>
            </a:extLst>
          </p:cNvPr>
          <p:cNvSpPr txBox="1"/>
          <p:nvPr/>
        </p:nvSpPr>
        <p:spPr>
          <a:xfrm>
            <a:off x="1835696" y="752387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Overall RAG status:*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51920" y="874239"/>
            <a:ext cx="46805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2"/>
                </a:solidFill>
              </a:rPr>
              <a:t>Issue categorised as top priority item by </a:t>
            </a:r>
            <a:r>
              <a:rPr lang="en-GB" sz="1000" dirty="0" err="1">
                <a:solidFill>
                  <a:schemeClr val="tx2"/>
                </a:solidFill>
              </a:rPr>
              <a:t>Xoserve</a:t>
            </a:r>
            <a:r>
              <a:rPr lang="en-GB" sz="1000" dirty="0">
                <a:solidFill>
                  <a:schemeClr val="tx2"/>
                </a:solidFill>
              </a:rPr>
              <a:t> Executive Team for 2018/19 Q4.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2"/>
                </a:solidFill>
              </a:rPr>
              <a:t>Task Force </a:t>
            </a:r>
            <a:r>
              <a:rPr lang="en-GB" sz="1000" dirty="0" err="1">
                <a:solidFill>
                  <a:schemeClr val="tx2"/>
                </a:solidFill>
              </a:rPr>
              <a:t>workstreams</a:t>
            </a:r>
            <a:r>
              <a:rPr lang="en-GB" sz="1000" dirty="0">
                <a:solidFill>
                  <a:schemeClr val="tx2"/>
                </a:solidFill>
              </a:rPr>
              <a:t> restructured, including the reinforcement of teams with additional capability and expertise.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2"/>
                </a:solidFill>
              </a:rPr>
              <a:t>Defect fix prioritisation aligned to monthly Amendment Invoice schedule milestones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2"/>
                </a:solidFill>
              </a:rPr>
              <a:t>Fix glide path, for all known defects, currently running to March 2019 billing period.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2"/>
                </a:solidFill>
              </a:rPr>
              <a:t>Independent UK Link solution design/build review commissioned.</a:t>
            </a:r>
          </a:p>
        </p:txBody>
      </p:sp>
    </p:spTree>
    <p:extLst>
      <p:ext uri="{BB962C8B-B14F-4D97-AF65-F5344CB8AC3E}">
        <p14:creationId xmlns:p14="http://schemas.microsoft.com/office/powerpoint/2010/main" val="2714136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57889"/>
            <a:ext cx="5946286" cy="3826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ular Callout 4"/>
          <p:cNvSpPr/>
          <p:nvPr/>
        </p:nvSpPr>
        <p:spPr>
          <a:xfrm>
            <a:off x="3203848" y="3826531"/>
            <a:ext cx="2808312" cy="977468"/>
          </a:xfrm>
          <a:custGeom>
            <a:avLst/>
            <a:gdLst>
              <a:gd name="connsiteX0" fmla="*/ 0 w 2808312"/>
              <a:gd name="connsiteY0" fmla="*/ 108014 h 648072"/>
              <a:gd name="connsiteX1" fmla="*/ 108014 w 2808312"/>
              <a:gd name="connsiteY1" fmla="*/ 0 h 648072"/>
              <a:gd name="connsiteX2" fmla="*/ 468052 w 2808312"/>
              <a:gd name="connsiteY2" fmla="*/ 0 h 648072"/>
              <a:gd name="connsiteX3" fmla="*/ 985914 w 2808312"/>
              <a:gd name="connsiteY3" fmla="*/ -401403 h 648072"/>
              <a:gd name="connsiteX4" fmla="*/ 1170130 w 2808312"/>
              <a:gd name="connsiteY4" fmla="*/ 0 h 648072"/>
              <a:gd name="connsiteX5" fmla="*/ 2700298 w 2808312"/>
              <a:gd name="connsiteY5" fmla="*/ 0 h 648072"/>
              <a:gd name="connsiteX6" fmla="*/ 2808312 w 2808312"/>
              <a:gd name="connsiteY6" fmla="*/ 108014 h 648072"/>
              <a:gd name="connsiteX7" fmla="*/ 2808312 w 2808312"/>
              <a:gd name="connsiteY7" fmla="*/ 108012 h 648072"/>
              <a:gd name="connsiteX8" fmla="*/ 2808312 w 2808312"/>
              <a:gd name="connsiteY8" fmla="*/ 108012 h 648072"/>
              <a:gd name="connsiteX9" fmla="*/ 2808312 w 2808312"/>
              <a:gd name="connsiteY9" fmla="*/ 270030 h 648072"/>
              <a:gd name="connsiteX10" fmla="*/ 2808312 w 2808312"/>
              <a:gd name="connsiteY10" fmla="*/ 540058 h 648072"/>
              <a:gd name="connsiteX11" fmla="*/ 2700298 w 2808312"/>
              <a:gd name="connsiteY11" fmla="*/ 648072 h 648072"/>
              <a:gd name="connsiteX12" fmla="*/ 1170130 w 2808312"/>
              <a:gd name="connsiteY12" fmla="*/ 648072 h 648072"/>
              <a:gd name="connsiteX13" fmla="*/ 468052 w 2808312"/>
              <a:gd name="connsiteY13" fmla="*/ 648072 h 648072"/>
              <a:gd name="connsiteX14" fmla="*/ 468052 w 2808312"/>
              <a:gd name="connsiteY14" fmla="*/ 648072 h 648072"/>
              <a:gd name="connsiteX15" fmla="*/ 108014 w 2808312"/>
              <a:gd name="connsiteY15" fmla="*/ 648072 h 648072"/>
              <a:gd name="connsiteX16" fmla="*/ 0 w 2808312"/>
              <a:gd name="connsiteY16" fmla="*/ 540058 h 648072"/>
              <a:gd name="connsiteX17" fmla="*/ 0 w 2808312"/>
              <a:gd name="connsiteY17" fmla="*/ 270030 h 648072"/>
              <a:gd name="connsiteX18" fmla="*/ 0 w 2808312"/>
              <a:gd name="connsiteY18" fmla="*/ 108012 h 648072"/>
              <a:gd name="connsiteX19" fmla="*/ 0 w 2808312"/>
              <a:gd name="connsiteY19" fmla="*/ 108012 h 648072"/>
              <a:gd name="connsiteX20" fmla="*/ 0 w 2808312"/>
              <a:gd name="connsiteY20" fmla="*/ 108014 h 648072"/>
              <a:gd name="connsiteX0" fmla="*/ 0 w 2808312"/>
              <a:gd name="connsiteY0" fmla="*/ 509417 h 1049475"/>
              <a:gd name="connsiteX1" fmla="*/ 108014 w 2808312"/>
              <a:gd name="connsiteY1" fmla="*/ 401403 h 1049475"/>
              <a:gd name="connsiteX2" fmla="*/ 468052 w 2808312"/>
              <a:gd name="connsiteY2" fmla="*/ 401403 h 1049475"/>
              <a:gd name="connsiteX3" fmla="*/ 985914 w 2808312"/>
              <a:gd name="connsiteY3" fmla="*/ 0 h 1049475"/>
              <a:gd name="connsiteX4" fmla="*/ 998680 w 2808312"/>
              <a:gd name="connsiteY4" fmla="*/ 391878 h 1049475"/>
              <a:gd name="connsiteX5" fmla="*/ 2700298 w 2808312"/>
              <a:gd name="connsiteY5" fmla="*/ 401403 h 1049475"/>
              <a:gd name="connsiteX6" fmla="*/ 2808312 w 2808312"/>
              <a:gd name="connsiteY6" fmla="*/ 509417 h 1049475"/>
              <a:gd name="connsiteX7" fmla="*/ 2808312 w 2808312"/>
              <a:gd name="connsiteY7" fmla="*/ 509415 h 1049475"/>
              <a:gd name="connsiteX8" fmla="*/ 2808312 w 2808312"/>
              <a:gd name="connsiteY8" fmla="*/ 509415 h 1049475"/>
              <a:gd name="connsiteX9" fmla="*/ 2808312 w 2808312"/>
              <a:gd name="connsiteY9" fmla="*/ 671433 h 1049475"/>
              <a:gd name="connsiteX10" fmla="*/ 2808312 w 2808312"/>
              <a:gd name="connsiteY10" fmla="*/ 941461 h 1049475"/>
              <a:gd name="connsiteX11" fmla="*/ 2700298 w 2808312"/>
              <a:gd name="connsiteY11" fmla="*/ 1049475 h 1049475"/>
              <a:gd name="connsiteX12" fmla="*/ 1170130 w 2808312"/>
              <a:gd name="connsiteY12" fmla="*/ 1049475 h 1049475"/>
              <a:gd name="connsiteX13" fmla="*/ 468052 w 2808312"/>
              <a:gd name="connsiteY13" fmla="*/ 1049475 h 1049475"/>
              <a:gd name="connsiteX14" fmla="*/ 468052 w 2808312"/>
              <a:gd name="connsiteY14" fmla="*/ 1049475 h 1049475"/>
              <a:gd name="connsiteX15" fmla="*/ 108014 w 2808312"/>
              <a:gd name="connsiteY15" fmla="*/ 1049475 h 1049475"/>
              <a:gd name="connsiteX16" fmla="*/ 0 w 2808312"/>
              <a:gd name="connsiteY16" fmla="*/ 941461 h 1049475"/>
              <a:gd name="connsiteX17" fmla="*/ 0 w 2808312"/>
              <a:gd name="connsiteY17" fmla="*/ 671433 h 1049475"/>
              <a:gd name="connsiteX18" fmla="*/ 0 w 2808312"/>
              <a:gd name="connsiteY18" fmla="*/ 509415 h 1049475"/>
              <a:gd name="connsiteX19" fmla="*/ 0 w 2808312"/>
              <a:gd name="connsiteY19" fmla="*/ 509415 h 1049475"/>
              <a:gd name="connsiteX20" fmla="*/ 0 w 2808312"/>
              <a:gd name="connsiteY20" fmla="*/ 509417 h 1049475"/>
              <a:gd name="connsiteX0" fmla="*/ 0 w 2808312"/>
              <a:gd name="connsiteY0" fmla="*/ 509417 h 1049475"/>
              <a:gd name="connsiteX1" fmla="*/ 108014 w 2808312"/>
              <a:gd name="connsiteY1" fmla="*/ 401403 h 1049475"/>
              <a:gd name="connsiteX2" fmla="*/ 820477 w 2808312"/>
              <a:gd name="connsiteY2" fmla="*/ 391878 h 1049475"/>
              <a:gd name="connsiteX3" fmla="*/ 985914 w 2808312"/>
              <a:gd name="connsiteY3" fmla="*/ 0 h 1049475"/>
              <a:gd name="connsiteX4" fmla="*/ 998680 w 2808312"/>
              <a:gd name="connsiteY4" fmla="*/ 391878 h 1049475"/>
              <a:gd name="connsiteX5" fmla="*/ 2700298 w 2808312"/>
              <a:gd name="connsiteY5" fmla="*/ 401403 h 1049475"/>
              <a:gd name="connsiteX6" fmla="*/ 2808312 w 2808312"/>
              <a:gd name="connsiteY6" fmla="*/ 509417 h 1049475"/>
              <a:gd name="connsiteX7" fmla="*/ 2808312 w 2808312"/>
              <a:gd name="connsiteY7" fmla="*/ 509415 h 1049475"/>
              <a:gd name="connsiteX8" fmla="*/ 2808312 w 2808312"/>
              <a:gd name="connsiteY8" fmla="*/ 509415 h 1049475"/>
              <a:gd name="connsiteX9" fmla="*/ 2808312 w 2808312"/>
              <a:gd name="connsiteY9" fmla="*/ 671433 h 1049475"/>
              <a:gd name="connsiteX10" fmla="*/ 2808312 w 2808312"/>
              <a:gd name="connsiteY10" fmla="*/ 941461 h 1049475"/>
              <a:gd name="connsiteX11" fmla="*/ 2700298 w 2808312"/>
              <a:gd name="connsiteY11" fmla="*/ 1049475 h 1049475"/>
              <a:gd name="connsiteX12" fmla="*/ 1170130 w 2808312"/>
              <a:gd name="connsiteY12" fmla="*/ 1049475 h 1049475"/>
              <a:gd name="connsiteX13" fmla="*/ 468052 w 2808312"/>
              <a:gd name="connsiteY13" fmla="*/ 1049475 h 1049475"/>
              <a:gd name="connsiteX14" fmla="*/ 468052 w 2808312"/>
              <a:gd name="connsiteY14" fmla="*/ 1049475 h 1049475"/>
              <a:gd name="connsiteX15" fmla="*/ 108014 w 2808312"/>
              <a:gd name="connsiteY15" fmla="*/ 1049475 h 1049475"/>
              <a:gd name="connsiteX16" fmla="*/ 0 w 2808312"/>
              <a:gd name="connsiteY16" fmla="*/ 941461 h 1049475"/>
              <a:gd name="connsiteX17" fmla="*/ 0 w 2808312"/>
              <a:gd name="connsiteY17" fmla="*/ 671433 h 1049475"/>
              <a:gd name="connsiteX18" fmla="*/ 0 w 2808312"/>
              <a:gd name="connsiteY18" fmla="*/ 509415 h 1049475"/>
              <a:gd name="connsiteX19" fmla="*/ 0 w 2808312"/>
              <a:gd name="connsiteY19" fmla="*/ 509415 h 1049475"/>
              <a:gd name="connsiteX20" fmla="*/ 0 w 2808312"/>
              <a:gd name="connsiteY20" fmla="*/ 509417 h 1049475"/>
              <a:gd name="connsiteX0" fmla="*/ 0 w 2808312"/>
              <a:gd name="connsiteY0" fmla="*/ 509417 h 1049475"/>
              <a:gd name="connsiteX1" fmla="*/ 108014 w 2808312"/>
              <a:gd name="connsiteY1" fmla="*/ 401403 h 1049475"/>
              <a:gd name="connsiteX2" fmla="*/ 820477 w 2808312"/>
              <a:gd name="connsiteY2" fmla="*/ 391878 h 1049475"/>
              <a:gd name="connsiteX3" fmla="*/ 960514 w 2808312"/>
              <a:gd name="connsiteY3" fmla="*/ 0 h 1049475"/>
              <a:gd name="connsiteX4" fmla="*/ 998680 w 2808312"/>
              <a:gd name="connsiteY4" fmla="*/ 391878 h 1049475"/>
              <a:gd name="connsiteX5" fmla="*/ 2700298 w 2808312"/>
              <a:gd name="connsiteY5" fmla="*/ 401403 h 1049475"/>
              <a:gd name="connsiteX6" fmla="*/ 2808312 w 2808312"/>
              <a:gd name="connsiteY6" fmla="*/ 509417 h 1049475"/>
              <a:gd name="connsiteX7" fmla="*/ 2808312 w 2808312"/>
              <a:gd name="connsiteY7" fmla="*/ 509415 h 1049475"/>
              <a:gd name="connsiteX8" fmla="*/ 2808312 w 2808312"/>
              <a:gd name="connsiteY8" fmla="*/ 509415 h 1049475"/>
              <a:gd name="connsiteX9" fmla="*/ 2808312 w 2808312"/>
              <a:gd name="connsiteY9" fmla="*/ 671433 h 1049475"/>
              <a:gd name="connsiteX10" fmla="*/ 2808312 w 2808312"/>
              <a:gd name="connsiteY10" fmla="*/ 941461 h 1049475"/>
              <a:gd name="connsiteX11" fmla="*/ 2700298 w 2808312"/>
              <a:gd name="connsiteY11" fmla="*/ 1049475 h 1049475"/>
              <a:gd name="connsiteX12" fmla="*/ 1170130 w 2808312"/>
              <a:gd name="connsiteY12" fmla="*/ 1049475 h 1049475"/>
              <a:gd name="connsiteX13" fmla="*/ 468052 w 2808312"/>
              <a:gd name="connsiteY13" fmla="*/ 1049475 h 1049475"/>
              <a:gd name="connsiteX14" fmla="*/ 468052 w 2808312"/>
              <a:gd name="connsiteY14" fmla="*/ 1049475 h 1049475"/>
              <a:gd name="connsiteX15" fmla="*/ 108014 w 2808312"/>
              <a:gd name="connsiteY15" fmla="*/ 1049475 h 1049475"/>
              <a:gd name="connsiteX16" fmla="*/ 0 w 2808312"/>
              <a:gd name="connsiteY16" fmla="*/ 941461 h 1049475"/>
              <a:gd name="connsiteX17" fmla="*/ 0 w 2808312"/>
              <a:gd name="connsiteY17" fmla="*/ 671433 h 1049475"/>
              <a:gd name="connsiteX18" fmla="*/ 0 w 2808312"/>
              <a:gd name="connsiteY18" fmla="*/ 509415 h 1049475"/>
              <a:gd name="connsiteX19" fmla="*/ 0 w 2808312"/>
              <a:gd name="connsiteY19" fmla="*/ 509415 h 1049475"/>
              <a:gd name="connsiteX20" fmla="*/ 0 w 2808312"/>
              <a:gd name="connsiteY20" fmla="*/ 509417 h 1049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808312" h="1049475">
                <a:moveTo>
                  <a:pt x="0" y="509417"/>
                </a:moveTo>
                <a:cubicBezTo>
                  <a:pt x="0" y="449763"/>
                  <a:pt x="48360" y="401403"/>
                  <a:pt x="108014" y="401403"/>
                </a:cubicBezTo>
                <a:lnTo>
                  <a:pt x="820477" y="391878"/>
                </a:lnTo>
                <a:lnTo>
                  <a:pt x="960514" y="0"/>
                </a:lnTo>
                <a:lnTo>
                  <a:pt x="998680" y="391878"/>
                </a:lnTo>
                <a:lnTo>
                  <a:pt x="2700298" y="401403"/>
                </a:lnTo>
                <a:cubicBezTo>
                  <a:pt x="2759952" y="401403"/>
                  <a:pt x="2808312" y="449763"/>
                  <a:pt x="2808312" y="509417"/>
                </a:cubicBezTo>
                <a:lnTo>
                  <a:pt x="2808312" y="509415"/>
                </a:lnTo>
                <a:lnTo>
                  <a:pt x="2808312" y="509415"/>
                </a:lnTo>
                <a:lnTo>
                  <a:pt x="2808312" y="671433"/>
                </a:lnTo>
                <a:lnTo>
                  <a:pt x="2808312" y="941461"/>
                </a:lnTo>
                <a:cubicBezTo>
                  <a:pt x="2808312" y="1001115"/>
                  <a:pt x="2759952" y="1049475"/>
                  <a:pt x="2700298" y="1049475"/>
                </a:cubicBezTo>
                <a:lnTo>
                  <a:pt x="1170130" y="1049475"/>
                </a:lnTo>
                <a:lnTo>
                  <a:pt x="468052" y="1049475"/>
                </a:lnTo>
                <a:lnTo>
                  <a:pt x="468052" y="1049475"/>
                </a:lnTo>
                <a:lnTo>
                  <a:pt x="108014" y="1049475"/>
                </a:lnTo>
                <a:cubicBezTo>
                  <a:pt x="48360" y="1049475"/>
                  <a:pt x="0" y="1001115"/>
                  <a:pt x="0" y="941461"/>
                </a:cubicBezTo>
                <a:lnTo>
                  <a:pt x="0" y="671433"/>
                </a:lnTo>
                <a:lnTo>
                  <a:pt x="0" y="509415"/>
                </a:lnTo>
                <a:lnTo>
                  <a:pt x="0" y="509415"/>
                </a:lnTo>
                <a:lnTo>
                  <a:pt x="0" y="509417"/>
                </a:lnTo>
                <a:close/>
              </a:path>
            </a:pathLst>
          </a:custGeom>
          <a:solidFill>
            <a:srgbClr val="C4D8ED">
              <a:alpha val="34902"/>
            </a:srgb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GB" sz="800" b="1" dirty="0">
              <a:solidFill>
                <a:schemeClr val="tx1"/>
              </a:solidFill>
            </a:endParaRPr>
          </a:p>
          <a:p>
            <a:endParaRPr lang="en-GB" sz="800" b="1" dirty="0">
              <a:solidFill>
                <a:schemeClr val="tx1"/>
              </a:solidFill>
            </a:endParaRPr>
          </a:p>
          <a:p>
            <a:endParaRPr lang="en-GB" sz="800" b="1" dirty="0">
              <a:solidFill>
                <a:schemeClr val="tx1"/>
              </a:solidFill>
            </a:endParaRPr>
          </a:p>
          <a:p>
            <a:r>
              <a:rPr lang="en-GB" sz="800" b="1" dirty="0">
                <a:solidFill>
                  <a:schemeClr val="tx1"/>
                </a:solidFill>
              </a:rPr>
              <a:t>Unique Billing ID Implementation</a:t>
            </a:r>
          </a:p>
          <a:p>
            <a:r>
              <a:rPr lang="en-GB" sz="800" dirty="0">
                <a:solidFill>
                  <a:schemeClr val="tx1"/>
                </a:solidFill>
              </a:rPr>
              <a:t>Integration enhancement introduced between the UK Link Billing and Reconciliation modules to monitor Class 4 reconciliation.  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7452320" y="1355424"/>
            <a:ext cx="1584176" cy="1648374"/>
          </a:xfrm>
          <a:prstGeom prst="wedgeRoundRectCallout">
            <a:avLst>
              <a:gd name="adj1" fmla="val -148510"/>
              <a:gd name="adj2" fmla="val 84145"/>
              <a:gd name="adj3" fmla="val 16667"/>
            </a:avLst>
          </a:prstGeom>
          <a:solidFill>
            <a:srgbClr val="C4D8ED">
              <a:alpha val="34902"/>
            </a:srgb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800" b="1" dirty="0">
                <a:solidFill>
                  <a:schemeClr val="tx1"/>
                </a:solidFill>
              </a:rPr>
              <a:t>Unique Re-Reconciliation Anomalies</a:t>
            </a:r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A limited number of shippers impacted by a handful of unique sites incurring large financial mismatches. RCA continues, although 7x Re-Reconciliation scenario AML/ASP defects prioritised as ‘highest priority’.</a:t>
            </a:r>
          </a:p>
          <a:p>
            <a:r>
              <a:rPr lang="en-GB" sz="800" b="1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3735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Defect Fixes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51520" y="915566"/>
            <a:ext cx="8229600" cy="3888432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/>
              <a:t>At the time of slide pack submission, the Task Force’s Defect Fix and RCA teams continue to review all known defects across the </a:t>
            </a:r>
            <a:r>
              <a:rPr lang="en-GB" sz="1400" dirty="0" err="1"/>
              <a:t>Xoserve</a:t>
            </a:r>
            <a:r>
              <a:rPr lang="en-GB" sz="1400" dirty="0"/>
              <a:t> application landscape to determine the impact, before reviewing the fix prioritisations.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/>
              <a:t>Seven defects have been identified as high priority, all </a:t>
            </a:r>
            <a:r>
              <a:rPr lang="en-US" sz="1400" dirty="0"/>
              <a:t>linked to </a:t>
            </a:r>
            <a:r>
              <a:rPr lang="en-US" sz="1400" dirty="0" err="1"/>
              <a:t>‘Re</a:t>
            </a:r>
            <a:r>
              <a:rPr lang="en-US" sz="1400" dirty="0"/>
              <a:t>-Reconciliation’ scenarios for which the prevailing energy derivation is presented wrongly wherever the start and/or end date is different between the original reconciliation period and the re-reconciliation period. </a:t>
            </a:r>
          </a:p>
          <a:p>
            <a:pPr lvl="2">
              <a:spcAft>
                <a:spcPts val="600"/>
              </a:spcAft>
            </a:pPr>
            <a:r>
              <a:rPr lang="en-US" sz="1200" dirty="0"/>
              <a:t>Three of these are being targeted for fix deployment ahead of the January 2019 billing cycle run for AMS and ASP file generation on 26</a:t>
            </a:r>
            <a:r>
              <a:rPr lang="en-US" sz="1200" baseline="30000" dirty="0"/>
              <a:t>th</a:t>
            </a:r>
            <a:r>
              <a:rPr lang="en-US" sz="1200" dirty="0"/>
              <a:t> February 2019.</a:t>
            </a:r>
          </a:p>
          <a:p>
            <a:pPr lvl="2">
              <a:spcAft>
                <a:spcPts val="600"/>
              </a:spcAft>
            </a:pPr>
            <a:r>
              <a:rPr lang="en-US" sz="1200" dirty="0"/>
              <a:t>The remaining four will be targeted for February billing cycles.</a:t>
            </a:r>
          </a:p>
          <a:p>
            <a:pPr lvl="1">
              <a:spcAft>
                <a:spcPts val="600"/>
              </a:spcAft>
            </a:pPr>
            <a:endParaRPr lang="en-US" sz="1200" dirty="0"/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Please continue to monitor the dedicated AML/ASP Task Force webpage for weekly communications of updated defect fix plans, located </a:t>
            </a:r>
            <a:r>
              <a:rPr lang="en-US" sz="1400" dirty="0">
                <a:hlinkClick r:id="rId2"/>
              </a:rPr>
              <a:t>here</a:t>
            </a:r>
            <a:r>
              <a:rPr lang="en-US" sz="1400" dirty="0"/>
              <a:t>.</a:t>
            </a:r>
          </a:p>
          <a:p>
            <a:pPr lvl="1">
              <a:spcAft>
                <a:spcPts val="600"/>
              </a:spcAft>
            </a:pPr>
            <a:endParaRPr lang="en-US" sz="1200" dirty="0"/>
          </a:p>
          <a:p>
            <a:pPr lvl="2">
              <a:spcAft>
                <a:spcPts val="600"/>
              </a:spcAft>
            </a:pP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4294900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Amendment Invoice Cycle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15566"/>
            <a:ext cx="8229600" cy="3888432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 sz="1600" dirty="0"/>
              <a:t>AML/ASP Task Force to ensure Defect Fix, RCA and Customer Management </a:t>
            </a:r>
            <a:r>
              <a:rPr lang="en-GB" sz="1600" dirty="0" err="1"/>
              <a:t>workstreams</a:t>
            </a:r>
            <a:r>
              <a:rPr lang="en-GB" sz="1600" dirty="0"/>
              <a:t> all align to BAU activities necessary to ensure the timely delivery of the monthly Amendment Invoice.</a:t>
            </a:r>
          </a:p>
          <a:p>
            <a:pPr lvl="1">
              <a:spcAft>
                <a:spcPts val="600"/>
              </a:spcAft>
            </a:pPr>
            <a:r>
              <a:rPr lang="en-GB" sz="1400" dirty="0"/>
              <a:t>Monthly cycle to be run as a managed ‘countdown’ event</a:t>
            </a:r>
          </a:p>
          <a:p>
            <a:pPr lvl="1">
              <a:spcAft>
                <a:spcPts val="600"/>
              </a:spcAft>
            </a:pPr>
            <a:r>
              <a:rPr lang="en-GB" sz="1400" dirty="0"/>
              <a:t>Daily management and tightening of process activities, hand-offs and issues</a:t>
            </a:r>
          </a:p>
          <a:p>
            <a:pPr lvl="1">
              <a:spcAft>
                <a:spcPts val="600"/>
              </a:spcAft>
            </a:pPr>
            <a:r>
              <a:rPr lang="en-GB" sz="1400" dirty="0"/>
              <a:t>Pro-active management of risks and mitigation of customer impact</a:t>
            </a:r>
          </a:p>
          <a:p>
            <a:pPr lvl="1">
              <a:spcAft>
                <a:spcPts val="600"/>
              </a:spcAft>
            </a:pPr>
            <a:r>
              <a:rPr lang="en-GB" sz="1400" dirty="0"/>
              <a:t>Earlier insight of in-cycle issues and customer impact</a:t>
            </a:r>
          </a:p>
          <a:p>
            <a:pPr lvl="1">
              <a:spcAft>
                <a:spcPts val="600"/>
              </a:spcAft>
            </a:pPr>
            <a:r>
              <a:rPr lang="en-GB" sz="1400" dirty="0"/>
              <a:t>Co-ordinated and targeted customer interventions and communications</a:t>
            </a:r>
          </a:p>
          <a:p>
            <a:pPr lvl="1">
              <a:spcAft>
                <a:spcPts val="600"/>
              </a:spcAft>
            </a:pPr>
            <a:r>
              <a:rPr lang="en-GB" sz="1400" dirty="0"/>
              <a:t>Delivery of highest priority AML/ASP defect fixes ahead of appropriate monthly invoice schedule milestone</a:t>
            </a:r>
          </a:p>
        </p:txBody>
      </p:sp>
    </p:spTree>
    <p:extLst>
      <p:ext uri="{BB962C8B-B14F-4D97-AF65-F5344CB8AC3E}">
        <p14:creationId xmlns:p14="http://schemas.microsoft.com/office/powerpoint/2010/main" val="3416940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9D4E94D94ABB48A35A572EF9A60258" ma:contentTypeVersion="10" ma:contentTypeDescription="Create a new document." ma:contentTypeScope="" ma:versionID="258bf23aee0806eb12ff8426427e7c82">
  <xsd:schema xmlns:xsd="http://www.w3.org/2001/XMLSchema" xmlns:xs="http://www.w3.org/2001/XMLSchema" xmlns:p="http://schemas.microsoft.com/office/2006/metadata/properties" xmlns:ns2="5844fa40-a696-4ac9-bd38-c0330d295109" xmlns:ns3="c78a4dae-5fc0-4ed3-ad80-da51122ab114" targetNamespace="http://schemas.microsoft.com/office/2006/metadata/properties" ma:root="true" ma:fieldsID="c8dde2d04d648a22d8f791b223ed7057" ns2:_="" ns3:_="">
    <xsd:import namespace="5844fa40-a696-4ac9-bd38-c0330d295109"/>
    <xsd:import namespace="c78a4dae-5fc0-4ed3-ad80-da51122ab1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44fa40-a696-4ac9-bd38-c0330d2951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8a4dae-5fc0-4ed3-ad80-da51122ab11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796A4FC-DDA6-41AE-8264-071069CB9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44fa40-a696-4ac9-bd38-c0330d295109"/>
    <ds:schemaRef ds:uri="c78a4dae-5fc0-4ed3-ad80-da51122ab1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schemas.microsoft.com/office/2006/documentManagement/types"/>
    <ds:schemaRef ds:uri="c78a4dae-5fc0-4ed3-ad80-da51122ab114"/>
    <ds:schemaRef ds:uri="5844fa40-a696-4ac9-bd38-c0330d295109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23002</TotalTime>
  <Words>680</Words>
  <Application>Microsoft Office PowerPoint</Application>
  <PresentationFormat>On-screen Show (16:9)</PresentationFormat>
  <Paragraphs>100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xoserve templates</vt:lpstr>
      <vt:lpstr>Amendment Invoice AML/ASP Task Force Progress Report</vt:lpstr>
      <vt:lpstr>Background</vt:lpstr>
      <vt:lpstr>AML/ASP Task Force: Dashboard</vt:lpstr>
      <vt:lpstr>PowerPoint Presentation</vt:lpstr>
      <vt:lpstr>Defect Fixes</vt:lpstr>
      <vt:lpstr>Amendment Invoice Cycle Management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Chris Shanley</cp:lastModifiedBy>
  <cp:revision>158</cp:revision>
  <cp:lastPrinted>2019-02-12T10:00:03Z</cp:lastPrinted>
  <dcterms:created xsi:type="dcterms:W3CDTF">2018-09-02T17:12:15Z</dcterms:created>
  <dcterms:modified xsi:type="dcterms:W3CDTF">2019-02-13T09:13:10Z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326288323</vt:i4>
  </property>
  <property fmtid="{D5CDD505-2E9C-101B-9397-08002B2CF9AE}" pid="3" name="_NewReviewCycle">
    <vt:lpwstr/>
  </property>
  <property fmtid="{D5CDD505-2E9C-101B-9397-08002B2CF9AE}" pid="4" name="_EmailSubject">
    <vt:lpwstr>February CoMC - Action required</vt:lpwstr>
  </property>
  <property fmtid="{D5CDD505-2E9C-101B-9397-08002B2CF9AE}" pid="5" name="_AuthorEmail">
    <vt:lpwstr>Alex.Stuart@Xoserve.com</vt:lpwstr>
  </property>
  <property fmtid="{D5CDD505-2E9C-101B-9397-08002B2CF9AE}" pid="6" name="_AuthorEmailDisplayName">
    <vt:lpwstr>Stuart, Alex</vt:lpwstr>
  </property>
  <property fmtid="{D5CDD505-2E9C-101B-9397-08002B2CF9AE}" pid="7" name="_PreviousAdHocReviewCycleID">
    <vt:i4>1438235381</vt:i4>
  </property>
  <property fmtid="{D5CDD505-2E9C-101B-9397-08002B2CF9AE}" pid="8" name="ContentTypeId">
    <vt:lpwstr>0x0101002A9D4E94D94ABB48A35A572EF9A60258</vt:lpwstr>
  </property>
</Properties>
</file>