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8" r:id="rId5"/>
    <p:sldMasterId id="2147483662" r:id="rId6"/>
  </p:sldMasterIdLst>
  <p:notesMasterIdLst>
    <p:notesMasterId r:id="rId14"/>
  </p:notesMasterIdLst>
  <p:sldIdLst>
    <p:sldId id="298" r:id="rId7"/>
    <p:sldId id="299" r:id="rId8"/>
    <p:sldId id="318" r:id="rId9"/>
    <p:sldId id="349" r:id="rId10"/>
    <p:sldId id="350" r:id="rId11"/>
    <p:sldId id="307" r:id="rId12"/>
    <p:sldId id="348" r:id="rId13"/>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ional Grid" initials="NG"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0D1F5"/>
    <a:srgbClr val="FFFFFF"/>
    <a:srgbClr val="B1D6E8"/>
    <a:srgbClr val="84B8DA"/>
    <a:srgbClr val="9C4877"/>
    <a:srgbClr val="2B80B1"/>
    <a:srgbClr val="9CCB3B"/>
    <a:srgbClr val="F5835D"/>
    <a:srgbClr val="E7BB20"/>
    <a:srgbClr val="BD6A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5382" autoAdjust="0"/>
  </p:normalViewPr>
  <p:slideViewPr>
    <p:cSldViewPr>
      <p:cViewPr>
        <p:scale>
          <a:sx n="110" d="100"/>
          <a:sy n="110" d="100"/>
        </p:scale>
        <p:origin x="-120" y="59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anne Jackson" userId="S::leanne.jackson@xoserve.com::4fc50b8f-0f04-40c7-b5ef-9b7faaa6da53" providerId="AD" clId="Web-{25740957-2BD8-6FBC-058E-E9488985CF7B}"/>
    <pc:docChg chg="modSld">
      <pc:chgData name="Leanne Jackson" userId="S::leanne.jackson@xoserve.com::4fc50b8f-0f04-40c7-b5ef-9b7faaa6da53" providerId="AD" clId="Web-{25740957-2BD8-6FBC-058E-E9488985CF7B}" dt="2018-12-04T12:33:02.925" v="79" actId="20577"/>
      <pc:docMkLst>
        <pc:docMk/>
      </pc:docMkLst>
      <pc:sldChg chg="modSp">
        <pc:chgData name="Leanne Jackson" userId="S::leanne.jackson@xoserve.com::4fc50b8f-0f04-40c7-b5ef-9b7faaa6da53" providerId="AD" clId="Web-{25740957-2BD8-6FBC-058E-E9488985CF7B}" dt="2018-12-04T12:33:02.925" v="78" actId="20577"/>
        <pc:sldMkLst>
          <pc:docMk/>
          <pc:sldMk cId="949750898" sldId="299"/>
        </pc:sldMkLst>
        <pc:spChg chg="mod">
          <ac:chgData name="Leanne Jackson" userId="S::leanne.jackson@xoserve.com::4fc50b8f-0f04-40c7-b5ef-9b7faaa6da53" providerId="AD" clId="Web-{25740957-2BD8-6FBC-058E-E9488985CF7B}" dt="2018-12-04T12:33:02.925" v="78" actId="20577"/>
          <ac:spMkLst>
            <pc:docMk/>
            <pc:sldMk cId="949750898" sldId="299"/>
            <ac:spMk id="3" creationId="{00000000-0000-0000-0000-000000000000}"/>
          </ac:spMkLst>
        </pc:spChg>
      </pc:sldChg>
    </pc:docChg>
  </pc:docChgLst>
  <pc:docChgLst>
    <pc:chgData name="Leanne Jackson" userId="S::leanne.jackson@xoserve.com::4fc50b8f-0f04-40c7-b5ef-9b7faaa6da53" providerId="AD" clId="Web-{48F9BBEA-0821-4D72-BA5A-713C15023510}"/>
    <pc:docChg chg="modSld">
      <pc:chgData name="Leanne Jackson" userId="S::leanne.jackson@xoserve.com::4fc50b8f-0f04-40c7-b5ef-9b7faaa6da53" providerId="AD" clId="Web-{48F9BBEA-0821-4D72-BA5A-713C15023510}" dt="2019-02-08T10:29:35.048" v="10" actId="20577"/>
      <pc:docMkLst>
        <pc:docMk/>
      </pc:docMkLst>
      <pc:sldChg chg="modSp">
        <pc:chgData name="Leanne Jackson" userId="S::leanne.jackson@xoserve.com::4fc50b8f-0f04-40c7-b5ef-9b7faaa6da53" providerId="AD" clId="Web-{48F9BBEA-0821-4D72-BA5A-713C15023510}" dt="2019-02-08T10:29:26.389" v="8" actId="20577"/>
        <pc:sldMkLst>
          <pc:docMk/>
          <pc:sldMk cId="949750898" sldId="299"/>
        </pc:sldMkLst>
        <pc:spChg chg="mod">
          <ac:chgData name="Leanne Jackson" userId="S::leanne.jackson@xoserve.com::4fc50b8f-0f04-40c7-b5ef-9b7faaa6da53" providerId="AD" clId="Web-{48F9BBEA-0821-4D72-BA5A-713C15023510}" dt="2019-02-08T10:29:26.389" v="8" actId="20577"/>
          <ac:spMkLst>
            <pc:docMk/>
            <pc:sldMk cId="949750898" sldId="299"/>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CC7C86-2D66-4C55-8F99-E153512351BA}" type="datetimeFigureOut">
              <a:rPr lang="en-GB" smtClean="0"/>
              <a:t>08/02/2019</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559304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285717" indent="-285717">
              <a:buFont typeface="Arial" panose="020B0604020202020204" pitchFamily="34" charset="0"/>
              <a:buChar char="•"/>
            </a:pPr>
            <a:r>
              <a:rPr lang="en-GB" dirty="0" smtClean="0"/>
              <a:t>85 lines in recommendation</a:t>
            </a:r>
            <a:r>
              <a:rPr lang="en-GB" baseline="0" dirty="0" smtClean="0"/>
              <a:t> tracker</a:t>
            </a:r>
          </a:p>
          <a:p>
            <a:pPr marL="285717" indent="-285717">
              <a:buFont typeface="Arial" panose="020B0604020202020204" pitchFamily="34" charset="0"/>
              <a:buChar char="•"/>
            </a:pPr>
            <a:r>
              <a:rPr lang="en-GB" baseline="0" dirty="0" smtClean="0"/>
              <a:t>22 lines actions against Xoserve</a:t>
            </a:r>
          </a:p>
          <a:p>
            <a:pPr marL="285717" indent="-285717">
              <a:buFont typeface="Arial" panose="020B0604020202020204" pitchFamily="34" charset="0"/>
              <a:buChar char="•"/>
            </a:pPr>
            <a:r>
              <a:rPr lang="en-GB" baseline="0" dirty="0" smtClean="0"/>
              <a:t>6 pause review April – July = 3.2.1 option 4 &amp; option 10, 3.2.2 option 7b, 1 option 3, 3.2.8 option 2 &amp; option 4</a:t>
            </a:r>
          </a:p>
          <a:p>
            <a:pPr marL="285717" indent="-285717">
              <a:buFont typeface="Arial" panose="020B0604020202020204" pitchFamily="34" charset="0"/>
              <a:buChar char="•"/>
            </a:pPr>
            <a:r>
              <a:rPr lang="en-GB" baseline="0" dirty="0" smtClean="0"/>
              <a:t>2 CPs = 3.1 option 5 &amp; option 7</a:t>
            </a:r>
          </a:p>
          <a:p>
            <a:pPr marL="285717" indent="-285717">
              <a:buFont typeface="Arial" panose="020B0604020202020204" pitchFamily="34" charset="0"/>
              <a:buChar char="•"/>
            </a:pPr>
            <a:r>
              <a:rPr lang="en-GB" baseline="0" dirty="0" smtClean="0"/>
              <a:t>2 CRs = 3.2.1 option 2, 1 option 2</a:t>
            </a:r>
          </a:p>
          <a:p>
            <a:pPr marL="285717" indent="-285717">
              <a:buFont typeface="Arial" panose="020B0604020202020204" pitchFamily="34" charset="0"/>
              <a:buChar char="•"/>
            </a:pPr>
            <a:r>
              <a:rPr lang="en-GB" baseline="0" dirty="0" smtClean="0"/>
              <a:t>2 Completed = 2 option 2 and option 3</a:t>
            </a:r>
          </a:p>
          <a:p>
            <a:pPr marL="285717" indent="-285717">
              <a:buFont typeface="Arial" panose="020B0604020202020204" pitchFamily="34" charset="0"/>
              <a:buChar char="•"/>
            </a:pPr>
            <a:r>
              <a:rPr lang="en-GB" baseline="0" dirty="0" smtClean="0"/>
              <a:t>1 Defect = 2 option 6</a:t>
            </a:r>
          </a:p>
          <a:p>
            <a:pPr marL="285717" indent="-285717">
              <a:buFont typeface="Arial" panose="020B0604020202020204" pitchFamily="34" charset="0"/>
              <a:buChar char="•"/>
            </a:pPr>
            <a:r>
              <a:rPr lang="en-GB" baseline="0" dirty="0" smtClean="0"/>
              <a:t>5 </a:t>
            </a:r>
            <a:r>
              <a:rPr lang="en-GB" baseline="0" dirty="0" err="1" smtClean="0"/>
              <a:t>wip</a:t>
            </a:r>
            <a:r>
              <a:rPr lang="en-GB" baseline="0" dirty="0" smtClean="0"/>
              <a:t> with UIG WG = 2 option 4 and 12.2 options 2,5,9 &amp; 10</a:t>
            </a:r>
          </a:p>
          <a:p>
            <a:pPr marL="285717" indent="-285717">
              <a:buFont typeface="Arial" panose="020B0604020202020204" pitchFamily="34" charset="0"/>
              <a:buChar char="•"/>
            </a:pPr>
            <a:r>
              <a:rPr lang="en-GB" baseline="0" dirty="0" smtClean="0"/>
              <a:t>4 Engagement = 12.1/12.3 option 2, 3.2.8 option 2, 3.1 option 2, 2 option 5. </a:t>
            </a:r>
            <a:endParaRPr lang="en-GB" baseline="0" dirty="0" smtClean="0"/>
          </a:p>
          <a:p>
            <a:pPr marL="285717" indent="-285717">
              <a:buFont typeface="Arial" panose="020B0604020202020204" pitchFamily="34" charset="0"/>
              <a:buChar char="•"/>
            </a:pPr>
            <a:r>
              <a:rPr lang="en-GB" baseline="0" dirty="0" smtClean="0"/>
              <a:t>6 PAFA – 3.2.1 – option 3, 3.2.2 option 10, 1 option 4, 1 option 7, 12.1&amp;12.3 option 3, 3.2.8 option 5.</a:t>
            </a:r>
          </a:p>
          <a:p>
            <a:pPr marL="285717" indent="-285717">
              <a:buFont typeface="Arial" panose="020B0604020202020204" pitchFamily="34" charset="0"/>
              <a:buChar char="•"/>
            </a:pPr>
            <a:r>
              <a:rPr lang="en-GB" baseline="0" dirty="0" smtClean="0"/>
              <a:t>3 MOD – 12.1&amp;12.3 option 9a, 10 &amp; 11.</a:t>
            </a:r>
          </a:p>
          <a:p>
            <a:pPr marL="285717" indent="-285717">
              <a:buFont typeface="Arial" panose="020B0604020202020204" pitchFamily="34" charset="0"/>
              <a:buChar char="•"/>
            </a:pPr>
            <a:r>
              <a:rPr lang="en-GB" baseline="0" dirty="0" smtClean="0"/>
              <a:t>41 – propose to close – </a:t>
            </a:r>
            <a:r>
              <a:rPr lang="en-GB" baseline="0" smtClean="0"/>
              <a:t>no support.</a:t>
            </a:r>
          </a:p>
          <a:p>
            <a:pPr marL="285717" indent="-285717">
              <a:buFont typeface="Arial" panose="020B0604020202020204" pitchFamily="34" charset="0"/>
              <a:buChar char="•"/>
            </a:pPr>
            <a:endParaRPr lang="en-GB" dirty="0"/>
          </a:p>
          <a:p>
            <a:pPr marL="285717" indent="-285717">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fld id="{2A2357B9-A31F-4FC7-A38A-70DF36F645F3}" type="slidenum">
              <a:rPr lang="en-GB" smtClean="0">
                <a:solidFill>
                  <a:prstClr val="black"/>
                </a:solidFill>
              </a:rPr>
              <a:pPr/>
              <a:t>5</a:t>
            </a:fld>
            <a:endParaRPr lang="en-GB" dirty="0">
              <a:solidFill>
                <a:prstClr val="black"/>
              </a:solidFill>
            </a:endParaRPr>
          </a:p>
        </p:txBody>
      </p:sp>
    </p:spTree>
    <p:extLst>
      <p:ext uri="{BB962C8B-B14F-4D97-AF65-F5344CB8AC3E}">
        <p14:creationId xmlns:p14="http://schemas.microsoft.com/office/powerpoint/2010/main" val="18363787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4731545"/>
            <a:ext cx="4200525" cy="130969"/>
          </a:xfrm>
          <a:prstGeom prst="rect">
            <a:avLst/>
          </a:prstGeom>
        </p:spPr>
        <p:txBody>
          <a:bodyPr/>
          <a:lstStyle>
            <a:lvl1pPr>
              <a:defRPr/>
            </a:lvl1pPr>
          </a:lstStyle>
          <a:p>
            <a:pPr defTabSz="457200" fontAlgn="base">
              <a:spcBef>
                <a:spcPct val="0"/>
              </a:spcBef>
              <a:spcAft>
                <a:spcPct val="0"/>
              </a:spcAft>
              <a:defRPr/>
            </a:pPr>
            <a:fld id="{E502D9C5-17AE-4038-9F2D-B14BAC7D8A12}"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897047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a:t>Click to edit Master subtitle style</a:t>
            </a:r>
          </a:p>
        </p:txBody>
      </p:sp>
      <p:sp>
        <p:nvSpPr>
          <p:cNvPr id="4" name="Rectangle 15"/>
          <p:cNvSpPr>
            <a:spLocks noGrp="1" noChangeArrowheads="1"/>
          </p:cNvSpPr>
          <p:nvPr>
            <p:ph type="ftr" sz="quarter" idx="10"/>
          </p:nvPr>
        </p:nvSpPr>
        <p:spPr>
          <a:xfrm>
            <a:off x="2565403" y="4731545"/>
            <a:ext cx="4200525" cy="130969"/>
          </a:xfrm>
          <a:prstGeom prst="rect">
            <a:avLst/>
          </a:prstGeom>
          <a:ln/>
        </p:spPr>
        <p:txBody>
          <a:bodyPr/>
          <a:lstStyle>
            <a:lvl1pPr>
              <a:defRPr/>
            </a:lvl1pPr>
          </a:lstStyle>
          <a:p>
            <a:pPr defTabSz="457200" fontAlgn="base">
              <a:spcBef>
                <a:spcPct val="0"/>
              </a:spcBef>
              <a:spcAft>
                <a:spcPct val="0"/>
              </a:spcAft>
              <a:defRPr/>
            </a:pPr>
            <a:fld id="{10AA87E4-1071-4181-ADC0-8B22760010CB}" type="slidenum">
              <a:rPr lang="en-GB">
                <a:solidFill>
                  <a:srgbClr val="000000"/>
                </a:solidFill>
                <a:ea typeface="ＭＳ Ｐゴシック" pitchFamily="34" charset="-128"/>
              </a:rPr>
              <a:pPr defTabSz="457200" fontAlgn="base">
                <a:spcBef>
                  <a:spcPct val="0"/>
                </a:spcBef>
                <a:spcAft>
                  <a:spcPct val="0"/>
                </a:spcAft>
                <a:defRPr/>
              </a:pPr>
              <a:t>‹#›</a:t>
            </a:fld>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19853988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5" y="-42360"/>
            <a:ext cx="8688388" cy="723900"/>
          </a:xfrm>
        </p:spPr>
        <p:txBody>
          <a:bodyPr/>
          <a:lstStyle>
            <a:lvl1pPr algn="l">
              <a:defRPr sz="3000">
                <a:solidFill>
                  <a:srgbClr val="1D3E61"/>
                </a:solidFill>
              </a:defRPr>
            </a:lvl1pPr>
          </a:lstStyle>
          <a:p>
            <a:r>
              <a:rPr lang="en-US" dirty="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Rectangle 15"/>
          <p:cNvSpPr>
            <a:spLocks noGrp="1" noChangeArrowheads="1"/>
          </p:cNvSpPr>
          <p:nvPr>
            <p:ph type="ftr" sz="quarter" idx="10"/>
          </p:nvPr>
        </p:nvSpPr>
        <p:spPr>
          <a:xfrm>
            <a:off x="2565403" y="4731545"/>
            <a:ext cx="4200525" cy="130969"/>
          </a:xfrm>
          <a:prstGeom prst="rect">
            <a:avLst/>
          </a:prstGeom>
          <a:ln/>
        </p:spPr>
        <p:txBody>
          <a:bodyPr/>
          <a:lstStyle>
            <a:lvl1pPr>
              <a:defRPr/>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5" name="Rectangle 21"/>
          <p:cNvSpPr>
            <a:spLocks noGrp="1" noChangeArrowheads="1"/>
          </p:cNvSpPr>
          <p:nvPr>
            <p:ph type="dt" sz="quarter" idx="11"/>
          </p:nvPr>
        </p:nvSpPr>
        <p:spPr>
          <a:ln/>
        </p:spPr>
        <p:txBody>
          <a:bodyPr/>
          <a:lstStyle>
            <a:lvl1pPr>
              <a:defRPr/>
            </a:lvl1pPr>
          </a:lstStyle>
          <a:p>
            <a:pPr>
              <a:defRPr/>
            </a:pPr>
            <a:endParaRPr lang="en-GB" dirty="0">
              <a:solidFill>
                <a:srgbClr val="000000"/>
              </a:solidFill>
            </a:endParaRPr>
          </a:p>
        </p:txBody>
      </p:sp>
    </p:spTree>
    <p:extLst>
      <p:ext uri="{BB962C8B-B14F-4D97-AF65-F5344CB8AC3E}">
        <p14:creationId xmlns:p14="http://schemas.microsoft.com/office/powerpoint/2010/main" val="399092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31225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5780025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987088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41637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118506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911683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75705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870903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8100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247646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1153535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dirty="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3.jp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5"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39"/>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defTabSz="457200" fontAlgn="base">
              <a:spcBef>
                <a:spcPct val="0"/>
              </a:spcBef>
              <a:spcAft>
                <a:spcPct val="0"/>
              </a:spcAft>
              <a:defRPr/>
            </a:pPr>
            <a:endParaRPr lang="en-GB" dirty="0">
              <a:solidFill>
                <a:srgbClr val="000000"/>
              </a:solidFill>
              <a:ea typeface="ＭＳ Ｐゴシック" pitchFamily="34" charset="-128"/>
            </a:endParaRPr>
          </a:p>
        </p:txBody>
      </p:sp>
      <p:sp>
        <p:nvSpPr>
          <p:cNvPr id="6" name="TextBox 5"/>
          <p:cNvSpPr txBox="1"/>
          <p:nvPr userDrawn="1"/>
        </p:nvSpPr>
        <p:spPr>
          <a:xfrm>
            <a:off x="8604448" y="195487"/>
            <a:ext cx="648072" cy="276999"/>
          </a:xfrm>
          <a:prstGeom prst="rect">
            <a:avLst/>
          </a:prstGeom>
          <a:noFill/>
        </p:spPr>
        <p:txBody>
          <a:bodyPr wrap="square" rtlCol="0">
            <a:spAutoFit/>
          </a:bodyPr>
          <a:lstStyle/>
          <a:p>
            <a:pPr defTabSz="457200" fontAlgn="base">
              <a:spcBef>
                <a:spcPct val="0"/>
              </a:spcBef>
              <a:spcAft>
                <a:spcPct val="0"/>
              </a:spcAft>
            </a:pPr>
            <a:fld id="{D86480B0-6847-4D27-B3EC-F99462D2DA11}" type="slidenum">
              <a:rPr lang="en-GB" sz="1200" smtClean="0">
                <a:solidFill>
                  <a:srgbClr val="000000"/>
                </a:solidFill>
                <a:ea typeface="ＭＳ Ｐゴシック" pitchFamily="34" charset="-128"/>
              </a:rPr>
              <a:pPr defTabSz="457200" fontAlgn="base">
                <a:spcBef>
                  <a:spcPct val="0"/>
                </a:spcBef>
                <a:spcAft>
                  <a:spcPct val="0"/>
                </a:spcAft>
              </a:pPr>
              <a:t>‹#›</a:t>
            </a:fld>
            <a:endParaRPr lang="en-GB" sz="1400" dirty="0">
              <a:solidFill>
                <a:srgbClr val="000000"/>
              </a:solidFill>
              <a:ea typeface="ＭＳ Ｐゴシック" pitchFamily="34" charset="-128"/>
            </a:endParaRPr>
          </a:p>
        </p:txBody>
      </p:sp>
    </p:spTree>
    <p:extLst>
      <p:ext uri="{BB962C8B-B14F-4D97-AF65-F5344CB8AC3E}">
        <p14:creationId xmlns:p14="http://schemas.microsoft.com/office/powerpoint/2010/main" val="2925088901"/>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Lst>
  <p:hf hd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200" algn="ctr" rtl="0" fontAlgn="base">
        <a:spcBef>
          <a:spcPct val="0"/>
        </a:spcBef>
        <a:spcAft>
          <a:spcPct val="0"/>
        </a:spcAft>
        <a:defRPr sz="2800" b="1">
          <a:solidFill>
            <a:schemeClr val="tx1"/>
          </a:solidFill>
          <a:latin typeface="Arial" charset="0"/>
        </a:defRPr>
      </a:lvl6pPr>
      <a:lvl7pPr marL="914400" algn="ctr" rtl="0" fontAlgn="base">
        <a:spcBef>
          <a:spcPct val="0"/>
        </a:spcBef>
        <a:spcAft>
          <a:spcPct val="0"/>
        </a:spcAft>
        <a:defRPr sz="2800" b="1">
          <a:solidFill>
            <a:schemeClr val="tx1"/>
          </a:solidFill>
          <a:latin typeface="Arial" charset="0"/>
        </a:defRPr>
      </a:lvl7pPr>
      <a:lvl8pPr marL="1371600" algn="ctr" rtl="0" fontAlgn="base">
        <a:spcBef>
          <a:spcPct val="0"/>
        </a:spcBef>
        <a:spcAft>
          <a:spcPct val="0"/>
        </a:spcAft>
        <a:defRPr sz="2800" b="1">
          <a:solidFill>
            <a:schemeClr val="tx1"/>
          </a:solidFill>
          <a:latin typeface="Arial" charset="0"/>
        </a:defRPr>
      </a:lvl8pPr>
      <a:lvl9pPr marL="1828800" algn="ctr" rtl="0" fontAlgn="base">
        <a:spcBef>
          <a:spcPct val="0"/>
        </a:spcBef>
        <a:spcAft>
          <a:spcPct val="0"/>
        </a:spcAft>
        <a:defRPr sz="2800" b="1">
          <a:solidFill>
            <a:schemeClr val="tx1"/>
          </a:solidFill>
          <a:latin typeface="Arial" charset="0"/>
        </a:defRPr>
      </a:lvl9pPr>
    </p:titleStyle>
    <p:bodyStyle>
      <a:lvl1pPr marL="342900" indent="-342900"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50" indent="-285750"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3000" indent="-228600"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2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400" indent="-228600"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6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8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90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200" indent="-228600"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35F5F3DE-D9B1-475F-938B-AE7AC5F964F6}" type="datetimeFigureOut">
              <a:rPr lang="en-GB" smtClean="0">
                <a:solidFill>
                  <a:prstClr val="black">
                    <a:tint val="75000"/>
                  </a:prstClr>
                </a:solidFill>
              </a:rPr>
              <a:pPr/>
              <a:t>08/02/2019</a:t>
            </a:fld>
            <a:endParaRPr lang="en-GB">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3B4F5944-C55B-405D-95B6-4B4D5D3323F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79904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UIG Task Force Progress Report</a:t>
            </a:r>
          </a:p>
        </p:txBody>
      </p:sp>
      <p:sp>
        <p:nvSpPr>
          <p:cNvPr id="3" name="Subtitle 2"/>
          <p:cNvSpPr>
            <a:spLocks noGrp="1"/>
          </p:cNvSpPr>
          <p:nvPr>
            <p:ph type="subTitle" idx="1"/>
          </p:nvPr>
        </p:nvSpPr>
        <p:spPr/>
        <p:txBody>
          <a:bodyPr/>
          <a:lstStyle/>
          <a:p>
            <a:r>
              <a:rPr lang="en-GB" dirty="0"/>
              <a:t> </a:t>
            </a:r>
            <a:r>
              <a:rPr lang="en-GB" dirty="0" smtClean="0"/>
              <a:t>DSC </a:t>
            </a:r>
            <a:r>
              <a:rPr lang="en-GB" dirty="0" err="1" smtClean="0"/>
              <a:t>CoMC</a:t>
            </a:r>
            <a:r>
              <a:rPr lang="en-GB" dirty="0" smtClean="0"/>
              <a:t> 20/02/19</a:t>
            </a:r>
            <a:endParaRPr lang="en-GB" dirty="0"/>
          </a:p>
        </p:txBody>
      </p:sp>
    </p:spTree>
    <p:extLst>
      <p:ext uri="{BB962C8B-B14F-4D97-AF65-F5344CB8AC3E}">
        <p14:creationId xmlns:p14="http://schemas.microsoft.com/office/powerpoint/2010/main" val="41538178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Background</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lnSpcReduction="20000"/>
          </a:bodyPr>
          <a:lstStyle/>
          <a:p>
            <a:r>
              <a:rPr lang="en-GB" sz="1500" dirty="0"/>
              <a:t>Modification 0658: ‘CDSP to identify and develop improvements to LDZ settlement processes’ approved by Ofgem on 6th July 2018</a:t>
            </a:r>
          </a:p>
          <a:p>
            <a:pPr lvl="1"/>
            <a:r>
              <a:rPr lang="en-GB" sz="1500" dirty="0"/>
              <a:t>Modification raised to authorise the CDSP to assign resources and incur costs related to a task force to investigate the causes and influencers of Unidentified Gas (UIG), with a target of reducing the volatility and scale of UIG and developing a robust predictive model for daily UIG for use by all parties.</a:t>
            </a:r>
          </a:p>
          <a:p>
            <a:r>
              <a:rPr lang="en-GB" sz="1500" dirty="0"/>
              <a:t>BER for Change Reference Number XRN4695: ‘Investigating causes and contributors to levels and volatility of Unidentified Gas’ approved at ChMC on 11th July 2018</a:t>
            </a:r>
          </a:p>
          <a:p>
            <a:pPr lvl="1"/>
            <a:r>
              <a:rPr lang="en-GB" sz="1500" dirty="0"/>
              <a:t>This Change Proposal added an additional service line into the DSC to enable Xoserve access to investigate, using resources and technology, causes and contributors to levels and volatility of Unidentified Gas. Xoserve is to provide monthly update reports and recommend proposals and subsequent changes or modifications for the industry.</a:t>
            </a:r>
          </a:p>
          <a:p>
            <a:r>
              <a:rPr lang="en-GB" sz="1500" dirty="0"/>
              <a:t>The following slides provide: </a:t>
            </a:r>
          </a:p>
          <a:p>
            <a:pPr lvl="1"/>
            <a:r>
              <a:rPr lang="en-GB" sz="1500" dirty="0"/>
              <a:t>Task force dashboard </a:t>
            </a:r>
          </a:p>
          <a:p>
            <a:pPr lvl="1"/>
            <a:r>
              <a:rPr lang="en-GB" sz="1500" dirty="0"/>
              <a:t>POAP</a:t>
            </a:r>
          </a:p>
          <a:p>
            <a:pPr lvl="1"/>
            <a:r>
              <a:rPr lang="en-GB" sz="1500" dirty="0">
                <a:latin typeface="Arial"/>
                <a:cs typeface="Arial"/>
              </a:rPr>
              <a:t>Recommendation stats</a:t>
            </a:r>
          </a:p>
          <a:p>
            <a:pPr lvl="1"/>
            <a:r>
              <a:rPr lang="en-GB" sz="1500" dirty="0"/>
              <a:t>Reporting on budget</a:t>
            </a:r>
          </a:p>
          <a:p>
            <a:pPr lvl="1"/>
            <a:r>
              <a:rPr lang="en-GB" sz="1500" dirty="0"/>
              <a:t>Task force next steps</a:t>
            </a:r>
          </a:p>
          <a:p>
            <a:endParaRPr lang="en-GB" dirty="0"/>
          </a:p>
        </p:txBody>
      </p:sp>
    </p:spTree>
    <p:extLst>
      <p:ext uri="{BB962C8B-B14F-4D97-AF65-F5344CB8AC3E}">
        <p14:creationId xmlns:p14="http://schemas.microsoft.com/office/powerpoint/2010/main" val="94975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UIG Task Force: Dashboard</a:t>
            </a:r>
          </a:p>
        </p:txBody>
      </p:sp>
      <p:sp>
        <p:nvSpPr>
          <p:cNvPr id="5" name="Oval 9">
            <a:extLst>
              <a:ext uri="{FF2B5EF4-FFF2-40B4-BE49-F238E27FC236}">
                <a16:creationId xmlns:a16="http://schemas.microsoft.com/office/drawing/2014/main" xmlns="" id="{02D4E185-FBF5-3446-B3E1-6F3AB6C27A45}"/>
              </a:ext>
            </a:extLst>
          </p:cNvPr>
          <p:cNvSpPr>
            <a:spLocks noChangeAspect="1" noChangeArrowheads="1"/>
          </p:cNvSpPr>
          <p:nvPr/>
        </p:nvSpPr>
        <p:spPr bwMode="gray">
          <a:xfrm>
            <a:off x="1979712" y="1131911"/>
            <a:ext cx="431728" cy="431728"/>
          </a:xfrm>
          <a:prstGeom prst="ellipse">
            <a:avLst/>
          </a:prstGeom>
          <a:solidFill>
            <a:srgbClr val="00B050"/>
          </a:solidFill>
          <a:ln w="9525" algn="ctr">
            <a:solidFill>
              <a:srgbClr val="000000"/>
            </a:solidFill>
            <a:round/>
            <a:headEnd/>
            <a:tailEnd/>
          </a:ln>
        </p:spPr>
        <p:txBody>
          <a:bodyPr wrap="none" lIns="226314" tIns="0" rIns="226314" bIns="0" anchor="ctr"/>
          <a:lstStyle/>
          <a:p>
            <a:pPr algn="ctr" fontAlgn="base">
              <a:spcBef>
                <a:spcPct val="0"/>
              </a:spcBef>
              <a:spcAft>
                <a:spcPct val="0"/>
              </a:spcAft>
            </a:pPr>
            <a:r>
              <a:rPr lang="en-US" sz="2000" b="1" dirty="0">
                <a:solidFill>
                  <a:sysClr val="windowText" lastClr="000000"/>
                </a:solidFill>
              </a:rPr>
              <a:t>G</a:t>
            </a:r>
          </a:p>
        </p:txBody>
      </p:sp>
      <p:graphicFrame>
        <p:nvGraphicFramePr>
          <p:cNvPr id="6" name="Table 5">
            <a:extLst>
              <a:ext uri="{FF2B5EF4-FFF2-40B4-BE49-F238E27FC236}">
                <a16:creationId xmlns:a16="http://schemas.microsoft.com/office/drawing/2014/main" xmlns="" id="{AB117C66-3576-B549-9507-6BE43690B321}"/>
              </a:ext>
            </a:extLst>
          </p:cNvPr>
          <p:cNvGraphicFramePr>
            <a:graphicFrameLocks noGrp="1"/>
          </p:cNvGraphicFramePr>
          <p:nvPr>
            <p:extLst>
              <p:ext uri="{D42A27DB-BD31-4B8C-83A1-F6EECF244321}">
                <p14:modId xmlns:p14="http://schemas.microsoft.com/office/powerpoint/2010/main" val="614120980"/>
              </p:ext>
            </p:extLst>
          </p:nvPr>
        </p:nvGraphicFramePr>
        <p:xfrm>
          <a:off x="247134" y="638207"/>
          <a:ext cx="1240410" cy="1641330"/>
        </p:xfrm>
        <a:graphic>
          <a:graphicData uri="http://schemas.openxmlformats.org/drawingml/2006/table">
            <a:tbl>
              <a:tblPr firstRow="1" bandRow="1">
                <a:tableStyleId>{5C22544A-7EE6-4342-B048-85BDC9FD1C3A}</a:tableStyleId>
              </a:tblPr>
              <a:tblGrid>
                <a:gridCol w="620205">
                  <a:extLst>
                    <a:ext uri="{9D8B030D-6E8A-4147-A177-3AD203B41FA5}">
                      <a16:colId xmlns:a16="http://schemas.microsoft.com/office/drawing/2014/main" xmlns="" val="20001"/>
                    </a:ext>
                  </a:extLst>
                </a:gridCol>
                <a:gridCol w="620205">
                  <a:extLst>
                    <a:ext uri="{9D8B030D-6E8A-4147-A177-3AD203B41FA5}">
                      <a16:colId xmlns:a16="http://schemas.microsoft.com/office/drawing/2014/main" xmlns="" val="3698224449"/>
                    </a:ext>
                  </a:extLst>
                </a:gridCol>
              </a:tblGrid>
              <a:tr h="197730">
                <a:tc gridSpan="2">
                  <a:txBody>
                    <a:bodyPr/>
                    <a:lstStyle/>
                    <a:p>
                      <a:pPr marL="0" algn="ctr" defTabSz="914400" rtl="0" eaLnBrk="1" latinLnBrk="0" hangingPunct="1"/>
                      <a:r>
                        <a:rPr lang="en-US" sz="800" b="1" kern="1200" dirty="0">
                          <a:solidFill>
                            <a:schemeClr val="tx2"/>
                          </a:solidFill>
                          <a:latin typeface="+mn-lt"/>
                          <a:ea typeface="+mn-ea"/>
                          <a:cs typeface="+mn-cs"/>
                        </a:rPr>
                        <a:t>RAG</a:t>
                      </a: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tc hMerge="1">
                  <a:txBody>
                    <a:bodyPr/>
                    <a:lstStyle/>
                    <a:p>
                      <a:pPr marL="0" algn="ctr" defTabSz="914400" rtl="0" eaLnBrk="1" latinLnBrk="0" hangingPunct="1"/>
                      <a:endParaRPr lang="en-US" sz="800" b="1" kern="1200" dirty="0">
                        <a:solidFill>
                          <a:schemeClr val="tx2"/>
                        </a:solidFill>
                        <a:latin typeface="+mn-lt"/>
                        <a:ea typeface="+mn-ea"/>
                        <a:cs typeface="+mn-cs"/>
                      </a:endParaRPr>
                    </a:p>
                  </a:txBody>
                  <a:tcPr marL="36000" marR="36000" marT="36000" marB="3600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Time</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Cost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rgbClr val="00B050"/>
                          </a:solidFill>
                          <a:effectLst/>
                          <a:latin typeface="+mn-lt"/>
                          <a:ea typeface="+mn-ea"/>
                          <a:cs typeface="+mn-cs"/>
                        </a:rPr>
                        <a:t>G</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8120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800" b="1" kern="1200" dirty="0">
                          <a:solidFill>
                            <a:schemeClr val="tx2"/>
                          </a:solidFill>
                          <a:latin typeface="+mn-lt"/>
                          <a:ea typeface="+mn-ea"/>
                          <a:cs typeface="+mn-cs"/>
                        </a:rPr>
                        <a:t>Benefit</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100" b="1" i="0" u="none" strike="noStrike" kern="1200" dirty="0">
                          <a:solidFill>
                            <a:schemeClr val="tx1"/>
                          </a:solidFill>
                          <a:effectLst/>
                          <a:latin typeface="+mn-lt"/>
                          <a:ea typeface="+mn-ea"/>
                          <a:cs typeface="+mn-cs"/>
                        </a:rPr>
                        <a:t>N/A</a:t>
                      </a:r>
                    </a:p>
                  </a:txBody>
                  <a:tcPr marL="36000" marR="36000" marT="36000" marB="3600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bl>
          </a:graphicData>
        </a:graphic>
      </p:graphicFrame>
      <p:graphicFrame>
        <p:nvGraphicFramePr>
          <p:cNvPr id="7" name="Table 6">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448958092"/>
              </p:ext>
            </p:extLst>
          </p:nvPr>
        </p:nvGraphicFramePr>
        <p:xfrm>
          <a:off x="247134" y="2355726"/>
          <a:ext cx="4202558" cy="1760597"/>
        </p:xfrm>
        <a:graphic>
          <a:graphicData uri="http://schemas.openxmlformats.org/drawingml/2006/table">
            <a:tbl>
              <a:tblPr firstRow="1" bandRow="1">
                <a:tableStyleId>{5C22544A-7EE6-4342-B048-85BDC9FD1C3A}</a:tableStyleId>
              </a:tblPr>
              <a:tblGrid>
                <a:gridCol w="2330976">
                  <a:extLst>
                    <a:ext uri="{9D8B030D-6E8A-4147-A177-3AD203B41FA5}">
                      <a16:colId xmlns:a16="http://schemas.microsoft.com/office/drawing/2014/main" xmlns="" val="20000"/>
                    </a:ext>
                  </a:extLst>
                </a:gridCol>
                <a:gridCol w="719455">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5">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Progress</a:t>
                      </a:r>
                      <a:r>
                        <a:rPr lang="en-GB" sz="800" b="1" i="0" u="none" strike="noStrike" baseline="0" dirty="0">
                          <a:solidFill>
                            <a:schemeClr val="tx2"/>
                          </a:solidFill>
                          <a:effectLst/>
                          <a:latin typeface="+mj-lt"/>
                        </a:rPr>
                        <a:t> since last month - k</a:t>
                      </a:r>
                      <a:r>
                        <a:rPr lang="en-GB" sz="800" b="1" i="0" u="none" strike="noStrike" dirty="0">
                          <a:solidFill>
                            <a:schemeClr val="tx2"/>
                          </a:solidFill>
                          <a:effectLst/>
                          <a:latin typeface="+mj-lt"/>
                        </a:rPr>
                        <a:t>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n-lt"/>
                          <a:ea typeface="Calibri" charset="0"/>
                          <a:cs typeface="Times New Roman" panose="02020603050405020304" pitchFamily="18" charset="0"/>
                        </a:rPr>
                        <a:t>Publication of Findings &amp; Recommendations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07/12</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GB" sz="800" b="1" i="0" u="none" strike="noStrike" kern="1200" dirty="0">
                        <a:solidFill>
                          <a:srgbClr val="00B050"/>
                        </a:solidFill>
                        <a:effectLst/>
                        <a:latin typeface="+mn-lt"/>
                        <a:ea typeface="+mn-ea"/>
                        <a:cs typeface="+mn-cs"/>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n-lt"/>
                          <a:ea typeface="Calibri" panose="020F0502020204030204" pitchFamily="34" charset="0"/>
                          <a:cs typeface="Times New Roman" panose="02020603050405020304" pitchFamily="18" charset="0"/>
                        </a:rPr>
                        <a:t>AUGE</a:t>
                      </a:r>
                      <a:r>
                        <a:rPr lang="en-GB" sz="800" kern="1200" baseline="0" dirty="0">
                          <a:solidFill>
                            <a:schemeClr val="tx2"/>
                          </a:solidFill>
                          <a:latin typeface="+mn-lt"/>
                          <a:ea typeface="Calibri" panose="020F0502020204030204" pitchFamily="34" charset="0"/>
                          <a:cs typeface="Times New Roman" panose="02020603050405020304" pitchFamily="18" charset="0"/>
                        </a:rPr>
                        <a:t> &amp; PAFA – Task force present 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ChMC</a:t>
                      </a:r>
                      <a:r>
                        <a:rPr lang="en-GB" sz="800" kern="1200" dirty="0">
                          <a:solidFill>
                            <a:schemeClr val="tx2"/>
                          </a:solidFill>
                          <a:latin typeface="+mj-lt"/>
                          <a:ea typeface="Calibri" panose="020F0502020204030204" pitchFamily="34" charset="0"/>
                          <a:cs typeface="Times New Roman" panose="02020603050405020304" pitchFamily="18" charset="0"/>
                        </a:rPr>
                        <a:t>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09/01/19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269746">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22/01/19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32004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Run</a:t>
                      </a:r>
                      <a:r>
                        <a:rPr lang="en-GB" sz="800" kern="1200" baseline="0" dirty="0">
                          <a:solidFill>
                            <a:schemeClr val="tx2"/>
                          </a:solidFill>
                          <a:latin typeface="+mj-lt"/>
                          <a:ea typeface="Calibri" panose="020F0502020204030204" pitchFamily="34" charset="0"/>
                          <a:cs typeface="Times New Roman" panose="02020603050405020304" pitchFamily="18" charset="0"/>
                        </a:rPr>
                        <a:t> UIG Recommendation day under UIG work group banner</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IA &amp; AA</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28/01/19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C</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bl>
          </a:graphicData>
        </a:graphic>
      </p:graphicFrame>
      <p:graphicFrame>
        <p:nvGraphicFramePr>
          <p:cNvPr id="8" name="Table 7">
            <a:extLst>
              <a:ext uri="{FF2B5EF4-FFF2-40B4-BE49-F238E27FC236}">
                <a16:creationId xmlns:a16="http://schemas.microsoft.com/office/drawing/2014/main" xmlns="" id="{5466ECAB-8D53-6E47-AA0D-FA9A14E823BF}"/>
              </a:ext>
            </a:extLst>
          </p:cNvPr>
          <p:cNvGraphicFramePr>
            <a:graphicFrameLocks noGrp="1"/>
          </p:cNvGraphicFramePr>
          <p:nvPr>
            <p:extLst>
              <p:ext uri="{D42A27DB-BD31-4B8C-83A1-F6EECF244321}">
                <p14:modId xmlns:p14="http://schemas.microsoft.com/office/powerpoint/2010/main" val="171636096"/>
              </p:ext>
            </p:extLst>
          </p:nvPr>
        </p:nvGraphicFramePr>
        <p:xfrm>
          <a:off x="4716017" y="2400413"/>
          <a:ext cx="4104455" cy="1922083"/>
        </p:xfrm>
        <a:graphic>
          <a:graphicData uri="http://schemas.openxmlformats.org/drawingml/2006/table">
            <a:tbl>
              <a:tblPr firstRow="1" bandRow="1">
                <a:tableStyleId>{5C22544A-7EE6-4342-B048-85BDC9FD1C3A}</a:tableStyleId>
              </a:tblPr>
              <a:tblGrid>
                <a:gridCol w="2241507">
                  <a:extLst>
                    <a:ext uri="{9D8B030D-6E8A-4147-A177-3AD203B41FA5}">
                      <a16:colId xmlns:a16="http://schemas.microsoft.com/office/drawing/2014/main" xmlns="" val="20000"/>
                    </a:ext>
                  </a:extLst>
                </a:gridCol>
                <a:gridCol w="710820">
                  <a:extLst>
                    <a:ext uri="{9D8B030D-6E8A-4147-A177-3AD203B41FA5}">
                      <a16:colId xmlns:a16="http://schemas.microsoft.com/office/drawing/2014/main" xmlns="" val="20001"/>
                    </a:ext>
                  </a:extLst>
                </a:gridCol>
                <a:gridCol w="648072">
                  <a:extLst>
                    <a:ext uri="{9D8B030D-6E8A-4147-A177-3AD203B41FA5}">
                      <a16:colId xmlns:a16="http://schemas.microsoft.com/office/drawing/2014/main" xmlns="" val="20002"/>
                    </a:ext>
                  </a:extLst>
                </a:gridCol>
                <a:gridCol w="504056">
                  <a:extLst>
                    <a:ext uri="{9D8B030D-6E8A-4147-A177-3AD203B41FA5}">
                      <a16:colId xmlns:a16="http://schemas.microsoft.com/office/drawing/2014/main" xmlns="" val="20003"/>
                    </a:ext>
                  </a:extLst>
                </a:gridCol>
              </a:tblGrid>
              <a:tr h="260985">
                <a:tc>
                  <a:txBody>
                    <a:bodyPr/>
                    <a:lstStyle/>
                    <a:p>
                      <a:pPr algn="ctr" rtl="0" fontAlgn="ctr"/>
                      <a:r>
                        <a:rPr lang="en-GB" sz="800" b="1" i="0" u="none" strike="noStrike" dirty="0">
                          <a:solidFill>
                            <a:schemeClr val="tx2"/>
                          </a:solidFill>
                          <a:effectLst/>
                          <a:latin typeface="+mj-lt"/>
                        </a:rPr>
                        <a:t>Priorities for next month – key milestones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Workstream</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Date</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tc>
                  <a:txBody>
                    <a:bodyPr/>
                    <a:lstStyle/>
                    <a:p>
                      <a:pPr algn="ctr" rtl="0" fontAlgn="ctr"/>
                      <a:r>
                        <a:rPr lang="en-GB" sz="800" b="1" i="0" u="none" strike="noStrike" dirty="0">
                          <a:solidFill>
                            <a:schemeClr val="tx2"/>
                          </a:solidFill>
                          <a:effectLst/>
                          <a:latin typeface="+mj-lt"/>
                        </a:rPr>
                        <a:t>Status</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lumMod val="40000"/>
                        <a:lumOff val="60000"/>
                      </a:schemeClr>
                    </a:solidFill>
                  </a:tcPr>
                </a:tc>
                <a:extLst>
                  <a:ext uri="{0D108BD9-81ED-4DB2-BD59-A6C34878D82A}">
                    <a16:rowId xmlns:a16="http://schemas.microsoft.com/office/drawing/2014/main" xmlns="" val="10000"/>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a:t>
                      </a:r>
                      <a:r>
                        <a:rPr lang="en-GB" sz="800" kern="1200" dirty="0" err="1">
                          <a:solidFill>
                            <a:schemeClr val="tx2"/>
                          </a:solidFill>
                          <a:latin typeface="+mj-lt"/>
                          <a:ea typeface="Calibri" panose="020F0502020204030204" pitchFamily="34" charset="0"/>
                          <a:cs typeface="Times New Roman" panose="02020603050405020304" pitchFamily="18" charset="0"/>
                        </a:rPr>
                        <a:t>CoMC</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20/02/19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1"/>
                  </a:ext>
                </a:extLst>
              </a:tr>
              <a:tr h="321914">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Attend UIG working group </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26/02/19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44577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Raise CRs &amp; CPs to support recommendations</a:t>
                      </a:r>
                      <a:r>
                        <a:rPr lang="en-GB" sz="800" kern="1200" baseline="0" dirty="0">
                          <a:solidFill>
                            <a:schemeClr val="tx2"/>
                          </a:solidFill>
                          <a:latin typeface="+mj-lt"/>
                          <a:ea typeface="Calibri" panose="020F0502020204030204" pitchFamily="34" charset="0"/>
                          <a:cs typeface="Times New Roman" panose="02020603050405020304" pitchFamily="18" charset="0"/>
                        </a:rPr>
                        <a:t> allocated to Xoserve</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29/01/19 - ongoing</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571500">
                <a:tc>
                  <a:txBody>
                    <a:bodyPr/>
                    <a:lstStyle/>
                    <a:p>
                      <a:pPr marL="0" marR="0" lvl="0" indent="0" algn="l" defTabSz="685800" rtl="0" eaLnBrk="1" fontAlgn="t" latinLnBrk="0" hangingPunct="1">
                        <a:lnSpc>
                          <a:spcPct val="100000"/>
                        </a:lnSpc>
                        <a:spcBef>
                          <a:spcPts val="0"/>
                        </a:spcBef>
                        <a:spcAft>
                          <a:spcPts val="0"/>
                        </a:spcAft>
                        <a:buClrTx/>
                        <a:buSzTx/>
                        <a:buFontTx/>
                        <a:buNone/>
                        <a:tabLst/>
                        <a:defRPr/>
                      </a:pPr>
                      <a:r>
                        <a:rPr lang="en-GB" sz="800" kern="1200" dirty="0">
                          <a:solidFill>
                            <a:schemeClr val="tx2"/>
                          </a:solidFill>
                          <a:latin typeface="+mj-lt"/>
                          <a:ea typeface="Calibri" panose="020F0502020204030204" pitchFamily="34" charset="0"/>
                          <a:cs typeface="Times New Roman" panose="02020603050405020304" pitchFamily="18" charset="0"/>
                        </a:rPr>
                        <a:t>Develop a customer</a:t>
                      </a:r>
                      <a:r>
                        <a:rPr lang="en-GB" sz="800" kern="1200" baseline="0" dirty="0">
                          <a:solidFill>
                            <a:schemeClr val="tx2"/>
                          </a:solidFill>
                          <a:latin typeface="+mj-lt"/>
                          <a:ea typeface="Calibri" panose="020F0502020204030204" pitchFamily="34" charset="0"/>
                          <a:cs typeface="Times New Roman" panose="02020603050405020304" pitchFamily="18" charset="0"/>
                        </a:rPr>
                        <a:t> engagement strategy to support “engagement activities” to implement recommendations</a:t>
                      </a:r>
                      <a:endParaRPr lang="en-GB" sz="800" kern="1200" dirty="0">
                        <a:solidFill>
                          <a:schemeClr val="tx2"/>
                        </a:solidFill>
                        <a:latin typeface="+mj-lt"/>
                        <a:ea typeface="Calibri" panose="020F0502020204030204" pitchFamily="34" charset="0"/>
                        <a:cs typeface="Times New Roman" panose="02020603050405020304" pitchFamily="18" charset="0"/>
                      </a:endParaRP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lumMod val="95000"/>
                      </a:schemeClr>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Task force</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685800" rtl="0" eaLnBrk="1" fontAlgn="t" latinLnBrk="0" hangingPunct="1">
                        <a:lnSpc>
                          <a:spcPct val="100000"/>
                        </a:lnSpc>
                        <a:spcBef>
                          <a:spcPts val="0"/>
                        </a:spcBef>
                        <a:spcAft>
                          <a:spcPts val="0"/>
                        </a:spcAft>
                        <a:buClrTx/>
                        <a:buSzTx/>
                        <a:buFontTx/>
                        <a:buNone/>
                        <a:tabLst/>
                        <a:defRPr/>
                      </a:pPr>
                      <a:r>
                        <a:rPr lang="en-GB" sz="800" kern="1200" baseline="0" dirty="0">
                          <a:solidFill>
                            <a:schemeClr val="tx2"/>
                          </a:solidFill>
                          <a:latin typeface="+mj-lt"/>
                          <a:ea typeface="Calibri" charset="0"/>
                          <a:cs typeface="Times New Roman" panose="02020603050405020304" pitchFamily="18" charset="0"/>
                        </a:rPr>
                        <a:t>18/02/19</a:t>
                      </a:r>
                    </a:p>
                  </a:txBody>
                  <a:tcPr marL="34290" marR="34290" marT="34290" marB="3429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GB" sz="800" b="1" i="0" u="none" strike="noStrike" kern="1200" dirty="0">
                          <a:solidFill>
                            <a:srgbClr val="00B050"/>
                          </a:solidFill>
                          <a:effectLst/>
                          <a:latin typeface="+mn-lt"/>
                          <a:ea typeface="+mn-ea"/>
                          <a:cs typeface="+mn-cs"/>
                        </a:rPr>
                        <a:t>G</a:t>
                      </a:r>
                    </a:p>
                  </a:txBody>
                  <a:tcPr marL="9525" marR="9525" marT="9525"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bl>
          </a:graphicData>
        </a:graphic>
      </p:graphicFrame>
      <p:sp>
        <p:nvSpPr>
          <p:cNvPr id="9" name="TextBox 8">
            <a:extLst>
              <a:ext uri="{FF2B5EF4-FFF2-40B4-BE49-F238E27FC236}">
                <a16:creationId xmlns:a16="http://schemas.microsoft.com/office/drawing/2014/main" xmlns="" id="{CB52235E-B02C-D446-8E73-FC4656F5C1A2}"/>
              </a:ext>
            </a:extLst>
          </p:cNvPr>
          <p:cNvSpPr txBox="1"/>
          <p:nvPr/>
        </p:nvSpPr>
        <p:spPr>
          <a:xfrm>
            <a:off x="1835696" y="752387"/>
            <a:ext cx="2304256" cy="307777"/>
          </a:xfrm>
          <a:prstGeom prst="rect">
            <a:avLst/>
          </a:prstGeom>
          <a:noFill/>
        </p:spPr>
        <p:txBody>
          <a:bodyPr wrap="square" rtlCol="0">
            <a:spAutoFit/>
          </a:bodyPr>
          <a:lstStyle/>
          <a:p>
            <a:r>
              <a:rPr lang="en-GB" sz="1400" dirty="0">
                <a:solidFill>
                  <a:schemeClr val="tx1">
                    <a:lumMod val="65000"/>
                    <a:lumOff val="35000"/>
                  </a:schemeClr>
                </a:solidFill>
              </a:rPr>
              <a:t>Overall RAG status:*</a:t>
            </a:r>
            <a:endParaRPr lang="en-US" sz="1400" dirty="0">
              <a:solidFill>
                <a:schemeClr val="tx1">
                  <a:lumMod val="65000"/>
                  <a:lumOff val="35000"/>
                </a:schemeClr>
              </a:solidFill>
            </a:endParaRPr>
          </a:p>
        </p:txBody>
      </p:sp>
    </p:spTree>
    <p:extLst>
      <p:ext uri="{BB962C8B-B14F-4D97-AF65-F5344CB8AC3E}">
        <p14:creationId xmlns:p14="http://schemas.microsoft.com/office/powerpoint/2010/main" val="2714136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Plan on Page</a:t>
            </a:r>
          </a:p>
        </p:txBody>
      </p:sp>
      <p:sp>
        <p:nvSpPr>
          <p:cNvPr id="15" name="Rectangle 14">
            <a:extLst>
              <a:ext uri="{FF2B5EF4-FFF2-40B4-BE49-F238E27FC236}">
                <a16:creationId xmlns:a16="http://schemas.microsoft.com/office/drawing/2014/main" xmlns="" id="{B64306B3-3585-5E46-BA3A-D8B3C1223180}"/>
              </a:ext>
            </a:extLst>
          </p:cNvPr>
          <p:cNvSpPr/>
          <p:nvPr/>
        </p:nvSpPr>
        <p:spPr bwMode="auto">
          <a:xfrm>
            <a:off x="5508104" y="195487"/>
            <a:ext cx="3456384" cy="387845"/>
          </a:xfrm>
          <a:prstGeom prst="rect">
            <a:avLst/>
          </a:prstGeom>
          <a:solidFill>
            <a:schemeClr val="bg1">
              <a:alpha val="50000"/>
            </a:schemeClr>
          </a:solidFill>
          <a:ln w="9525" cap="flat" cmpd="sng" algn="ctr">
            <a:solidFill>
              <a:schemeClr val="tx1"/>
            </a:solidFill>
            <a:prstDash val="solid"/>
            <a:round/>
            <a:headEnd type="none" w="med" len="med"/>
            <a:tailEnd type="none" w="med" len="med"/>
          </a:ln>
          <a:effectLst/>
          <a:extLst/>
        </p:spPr>
        <p:txBody>
          <a:bodyPr vert="horz" wrap="none" lIns="92075" tIns="46038" rIns="92075" bIns="46038"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charset="0"/>
            </a:endParaRPr>
          </a:p>
        </p:txBody>
      </p:sp>
      <p:sp>
        <p:nvSpPr>
          <p:cNvPr id="16" name="Diamond 15">
            <a:extLst>
              <a:ext uri="{FF2B5EF4-FFF2-40B4-BE49-F238E27FC236}">
                <a16:creationId xmlns:a16="http://schemas.microsoft.com/office/drawing/2014/main" xmlns="" id="{386EECE8-E9BF-8E4C-B2B2-6087159F6123}"/>
              </a:ext>
            </a:extLst>
          </p:cNvPr>
          <p:cNvSpPr/>
          <p:nvPr/>
        </p:nvSpPr>
        <p:spPr>
          <a:xfrm>
            <a:off x="6300192" y="262500"/>
            <a:ext cx="180008"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US" sz="600" dirty="0">
                <a:solidFill>
                  <a:schemeClr val="tx1"/>
                </a:solidFill>
              </a:rPr>
              <a:t> </a:t>
            </a:r>
          </a:p>
        </p:txBody>
      </p:sp>
      <p:sp>
        <p:nvSpPr>
          <p:cNvPr id="17" name="TextBox 16">
            <a:extLst>
              <a:ext uri="{FF2B5EF4-FFF2-40B4-BE49-F238E27FC236}">
                <a16:creationId xmlns:a16="http://schemas.microsoft.com/office/drawing/2014/main" xmlns="" id="{F6B8063B-A63C-804E-BE6B-8BA555583BC4}"/>
              </a:ext>
            </a:extLst>
          </p:cNvPr>
          <p:cNvSpPr txBox="1"/>
          <p:nvPr/>
        </p:nvSpPr>
        <p:spPr>
          <a:xfrm>
            <a:off x="6479195" y="262500"/>
            <a:ext cx="613087" cy="221018"/>
          </a:xfrm>
          <a:prstGeom prst="rect">
            <a:avLst/>
          </a:prstGeom>
          <a:noFill/>
        </p:spPr>
        <p:txBody>
          <a:bodyPr wrap="square" lIns="18000" tIns="18000" rIns="18000" bIns="18000" rtlCol="0">
            <a:spAutoFit/>
          </a:bodyPr>
          <a:lstStyle/>
          <a:p>
            <a:r>
              <a:rPr lang="en-US" sz="600" dirty="0"/>
              <a:t>Delivery team milestone</a:t>
            </a:r>
          </a:p>
        </p:txBody>
      </p:sp>
      <p:sp>
        <p:nvSpPr>
          <p:cNvPr id="18" name="Diamond 17">
            <a:extLst>
              <a:ext uri="{FF2B5EF4-FFF2-40B4-BE49-F238E27FC236}">
                <a16:creationId xmlns:a16="http://schemas.microsoft.com/office/drawing/2014/main" xmlns="" id="{5F6F08A8-4516-2149-B434-0B4218F20DA7}"/>
              </a:ext>
            </a:extLst>
          </p:cNvPr>
          <p:cNvSpPr/>
          <p:nvPr/>
        </p:nvSpPr>
        <p:spPr>
          <a:xfrm>
            <a:off x="7236296" y="254952"/>
            <a:ext cx="180008"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600" kern="0" dirty="0">
                <a:solidFill>
                  <a:schemeClr val="tx1"/>
                </a:solidFill>
                <a:latin typeface="Arial"/>
                <a:ea typeface="ＭＳ Ｐゴシック" pitchFamily="34" charset="-128"/>
              </a:rPr>
              <a:t> </a:t>
            </a:r>
          </a:p>
        </p:txBody>
      </p:sp>
      <p:sp>
        <p:nvSpPr>
          <p:cNvPr id="19" name="TextBox 18">
            <a:extLst>
              <a:ext uri="{FF2B5EF4-FFF2-40B4-BE49-F238E27FC236}">
                <a16:creationId xmlns:a16="http://schemas.microsoft.com/office/drawing/2014/main" xmlns="" id="{B28A795C-A89F-7E4F-AFD7-DF1859237223}"/>
              </a:ext>
            </a:extLst>
          </p:cNvPr>
          <p:cNvSpPr txBox="1"/>
          <p:nvPr/>
        </p:nvSpPr>
        <p:spPr>
          <a:xfrm>
            <a:off x="7415298" y="254951"/>
            <a:ext cx="613087" cy="221018"/>
          </a:xfrm>
          <a:prstGeom prst="rect">
            <a:avLst/>
          </a:prstGeom>
          <a:noFill/>
        </p:spPr>
        <p:txBody>
          <a:bodyPr wrap="square" lIns="18000" tIns="18000" rIns="18000" bIns="18000" rtlCol="0">
            <a:spAutoFit/>
          </a:bodyPr>
          <a:lstStyle/>
          <a:p>
            <a:r>
              <a:rPr lang="en-US" sz="600" dirty="0"/>
              <a:t>Advanced Analytics</a:t>
            </a:r>
          </a:p>
        </p:txBody>
      </p:sp>
      <p:sp>
        <p:nvSpPr>
          <p:cNvPr id="20" name="Triangle 152">
            <a:extLst>
              <a:ext uri="{FF2B5EF4-FFF2-40B4-BE49-F238E27FC236}">
                <a16:creationId xmlns:a16="http://schemas.microsoft.com/office/drawing/2014/main" xmlns="" id="{AC124C8C-4F66-FD40-BCE9-4399FC098415}"/>
              </a:ext>
            </a:extLst>
          </p:cNvPr>
          <p:cNvSpPr/>
          <p:nvPr/>
        </p:nvSpPr>
        <p:spPr>
          <a:xfrm>
            <a:off x="8188370" y="298801"/>
            <a:ext cx="108000"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600" b="1" dirty="0">
                <a:solidFill>
                  <a:schemeClr val="bg1"/>
                </a:solidFill>
              </a:rPr>
              <a:t>I  </a:t>
            </a:r>
          </a:p>
        </p:txBody>
      </p:sp>
      <p:sp>
        <p:nvSpPr>
          <p:cNvPr id="21" name="TextBox 20">
            <a:extLst>
              <a:ext uri="{FF2B5EF4-FFF2-40B4-BE49-F238E27FC236}">
                <a16:creationId xmlns:a16="http://schemas.microsoft.com/office/drawing/2014/main" xmlns="" id="{AD6031FF-D932-4F45-9D83-CFA5F6CB41C5}"/>
              </a:ext>
            </a:extLst>
          </p:cNvPr>
          <p:cNvSpPr txBox="1"/>
          <p:nvPr/>
        </p:nvSpPr>
        <p:spPr>
          <a:xfrm>
            <a:off x="8207387" y="265606"/>
            <a:ext cx="613087" cy="221018"/>
          </a:xfrm>
          <a:prstGeom prst="rect">
            <a:avLst/>
          </a:prstGeom>
          <a:noFill/>
        </p:spPr>
        <p:txBody>
          <a:bodyPr wrap="square" lIns="18000" tIns="18000" rIns="18000" bIns="18000" rtlCol="0">
            <a:spAutoFit/>
          </a:bodyPr>
          <a:lstStyle/>
          <a:p>
            <a:pPr algn="r"/>
            <a:r>
              <a:rPr lang="en-US" sz="600" dirty="0"/>
              <a:t>DSC ChMC governance</a:t>
            </a:r>
          </a:p>
        </p:txBody>
      </p:sp>
      <p:sp>
        <p:nvSpPr>
          <p:cNvPr id="22" name="Oval 21"/>
          <p:cNvSpPr>
            <a:spLocks noChangeAspect="1"/>
          </p:cNvSpPr>
          <p:nvPr/>
        </p:nvSpPr>
        <p:spPr bwMode="auto">
          <a:xfrm>
            <a:off x="5580112" y="284746"/>
            <a:ext cx="144000" cy="144000"/>
          </a:xfrm>
          <a:prstGeom prst="ellipse">
            <a:avLst/>
          </a:prstGeom>
          <a:solidFill>
            <a:srgbClr val="00B050"/>
          </a:solidFill>
          <a:ln>
            <a:noFill/>
          </a:ln>
          <a:extLst/>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a:r>
              <a:rPr lang="en-GB" sz="600" b="1" dirty="0">
                <a:solidFill>
                  <a:schemeClr val="tx1"/>
                </a:solidFill>
                <a:latin typeface="+mn-lt"/>
                <a:ea typeface="+mn-ea"/>
              </a:rPr>
              <a:t>C</a:t>
            </a:r>
          </a:p>
        </p:txBody>
      </p:sp>
      <p:sp>
        <p:nvSpPr>
          <p:cNvPr id="23" name="TextBox 22">
            <a:extLst>
              <a:ext uri="{FF2B5EF4-FFF2-40B4-BE49-F238E27FC236}">
                <a16:creationId xmlns:a16="http://schemas.microsoft.com/office/drawing/2014/main" xmlns="" id="{F6B8063B-A63C-804E-BE6B-8BA555583BC4}"/>
              </a:ext>
            </a:extLst>
          </p:cNvPr>
          <p:cNvSpPr txBox="1"/>
          <p:nvPr/>
        </p:nvSpPr>
        <p:spPr>
          <a:xfrm>
            <a:off x="5724130" y="262500"/>
            <a:ext cx="613087" cy="221018"/>
          </a:xfrm>
          <a:prstGeom prst="rect">
            <a:avLst/>
          </a:prstGeom>
          <a:noFill/>
        </p:spPr>
        <p:txBody>
          <a:bodyPr wrap="square" lIns="18000" tIns="18000" rIns="18000" bIns="18000" rtlCol="0">
            <a:spAutoFit/>
          </a:bodyPr>
          <a:lstStyle/>
          <a:p>
            <a:r>
              <a:rPr lang="en-US" sz="600" dirty="0"/>
              <a:t>Completed activity </a:t>
            </a:r>
          </a:p>
        </p:txBody>
      </p:sp>
      <p:graphicFrame>
        <p:nvGraphicFramePr>
          <p:cNvPr id="25" name="Table 24">
            <a:extLst>
              <a:ext uri="{FF2B5EF4-FFF2-40B4-BE49-F238E27FC236}">
                <a16:creationId xmlns:a16="http://schemas.microsoft.com/office/drawing/2014/main" xmlns="" id="{67DD9588-713D-6541-B74F-36D3C98AF17D}"/>
              </a:ext>
            </a:extLst>
          </p:cNvPr>
          <p:cNvGraphicFramePr>
            <a:graphicFrameLocks noGrp="1"/>
          </p:cNvGraphicFramePr>
          <p:nvPr>
            <p:extLst>
              <p:ext uri="{D42A27DB-BD31-4B8C-83A1-F6EECF244321}">
                <p14:modId xmlns:p14="http://schemas.microsoft.com/office/powerpoint/2010/main" val="2846813314"/>
              </p:ext>
            </p:extLst>
          </p:nvPr>
        </p:nvGraphicFramePr>
        <p:xfrm>
          <a:off x="162143" y="722977"/>
          <a:ext cx="7938256" cy="4010600"/>
        </p:xfrm>
        <a:graphic>
          <a:graphicData uri="http://schemas.openxmlformats.org/drawingml/2006/table">
            <a:tbl>
              <a:tblPr firstRow="1" bandRow="1">
                <a:tableStyleId>{69CF1AB2-1976-4502-BF36-3FF5EA218861}</a:tableStyleId>
              </a:tblPr>
              <a:tblGrid>
                <a:gridCol w="245494">
                  <a:extLst>
                    <a:ext uri="{9D8B030D-6E8A-4147-A177-3AD203B41FA5}">
                      <a16:colId xmlns:a16="http://schemas.microsoft.com/office/drawing/2014/main" xmlns="" val="4177888447"/>
                    </a:ext>
                  </a:extLst>
                </a:gridCol>
                <a:gridCol w="349671">
                  <a:extLst>
                    <a:ext uri="{9D8B030D-6E8A-4147-A177-3AD203B41FA5}">
                      <a16:colId xmlns:a16="http://schemas.microsoft.com/office/drawing/2014/main" xmlns="" val="3013069579"/>
                    </a:ext>
                  </a:extLst>
                </a:gridCol>
                <a:gridCol w="349671">
                  <a:extLst>
                    <a:ext uri="{9D8B030D-6E8A-4147-A177-3AD203B41FA5}">
                      <a16:colId xmlns:a16="http://schemas.microsoft.com/office/drawing/2014/main" xmlns="" val="1475387405"/>
                    </a:ext>
                  </a:extLst>
                </a:gridCol>
                <a:gridCol w="349671">
                  <a:extLst>
                    <a:ext uri="{9D8B030D-6E8A-4147-A177-3AD203B41FA5}">
                      <a16:colId xmlns:a16="http://schemas.microsoft.com/office/drawing/2014/main" xmlns="" val="4167404248"/>
                    </a:ext>
                  </a:extLst>
                </a:gridCol>
                <a:gridCol w="349671">
                  <a:extLst>
                    <a:ext uri="{9D8B030D-6E8A-4147-A177-3AD203B41FA5}">
                      <a16:colId xmlns:a16="http://schemas.microsoft.com/office/drawing/2014/main" xmlns="" val="1882720330"/>
                    </a:ext>
                  </a:extLst>
                </a:gridCol>
                <a:gridCol w="349671">
                  <a:extLst>
                    <a:ext uri="{9D8B030D-6E8A-4147-A177-3AD203B41FA5}">
                      <a16:colId xmlns:a16="http://schemas.microsoft.com/office/drawing/2014/main" xmlns="" val="20005"/>
                    </a:ext>
                  </a:extLst>
                </a:gridCol>
                <a:gridCol w="349671">
                  <a:extLst>
                    <a:ext uri="{9D8B030D-6E8A-4147-A177-3AD203B41FA5}">
                      <a16:colId xmlns:a16="http://schemas.microsoft.com/office/drawing/2014/main" xmlns="" val="20006"/>
                    </a:ext>
                  </a:extLst>
                </a:gridCol>
                <a:gridCol w="349671">
                  <a:extLst>
                    <a:ext uri="{9D8B030D-6E8A-4147-A177-3AD203B41FA5}">
                      <a16:colId xmlns:a16="http://schemas.microsoft.com/office/drawing/2014/main" xmlns="" val="20007"/>
                    </a:ext>
                  </a:extLst>
                </a:gridCol>
                <a:gridCol w="349671">
                  <a:extLst>
                    <a:ext uri="{9D8B030D-6E8A-4147-A177-3AD203B41FA5}">
                      <a16:colId xmlns:a16="http://schemas.microsoft.com/office/drawing/2014/main" xmlns="" val="20008"/>
                    </a:ext>
                  </a:extLst>
                </a:gridCol>
                <a:gridCol w="349671">
                  <a:extLst>
                    <a:ext uri="{9D8B030D-6E8A-4147-A177-3AD203B41FA5}">
                      <a16:colId xmlns:a16="http://schemas.microsoft.com/office/drawing/2014/main" xmlns="" val="20009"/>
                    </a:ext>
                  </a:extLst>
                </a:gridCol>
                <a:gridCol w="349671">
                  <a:extLst>
                    <a:ext uri="{9D8B030D-6E8A-4147-A177-3AD203B41FA5}">
                      <a16:colId xmlns:a16="http://schemas.microsoft.com/office/drawing/2014/main" xmlns="" val="20010"/>
                    </a:ext>
                  </a:extLst>
                </a:gridCol>
                <a:gridCol w="349671">
                  <a:extLst>
                    <a:ext uri="{9D8B030D-6E8A-4147-A177-3AD203B41FA5}">
                      <a16:colId xmlns:a16="http://schemas.microsoft.com/office/drawing/2014/main" xmlns="" val="20011"/>
                    </a:ext>
                  </a:extLst>
                </a:gridCol>
                <a:gridCol w="349671">
                  <a:extLst>
                    <a:ext uri="{9D8B030D-6E8A-4147-A177-3AD203B41FA5}">
                      <a16:colId xmlns:a16="http://schemas.microsoft.com/office/drawing/2014/main" xmlns="" val="20012"/>
                    </a:ext>
                  </a:extLst>
                </a:gridCol>
                <a:gridCol w="349671">
                  <a:extLst>
                    <a:ext uri="{9D8B030D-6E8A-4147-A177-3AD203B41FA5}">
                      <a16:colId xmlns:a16="http://schemas.microsoft.com/office/drawing/2014/main" xmlns="" val="20013"/>
                    </a:ext>
                  </a:extLst>
                </a:gridCol>
                <a:gridCol w="349671">
                  <a:extLst>
                    <a:ext uri="{9D8B030D-6E8A-4147-A177-3AD203B41FA5}">
                      <a16:colId xmlns:a16="http://schemas.microsoft.com/office/drawing/2014/main" xmlns="" val="20014"/>
                    </a:ext>
                  </a:extLst>
                </a:gridCol>
                <a:gridCol w="349671">
                  <a:extLst>
                    <a:ext uri="{9D8B030D-6E8A-4147-A177-3AD203B41FA5}">
                      <a16:colId xmlns:a16="http://schemas.microsoft.com/office/drawing/2014/main" xmlns="" val="20015"/>
                    </a:ext>
                  </a:extLst>
                </a:gridCol>
                <a:gridCol w="349671">
                  <a:extLst>
                    <a:ext uri="{9D8B030D-6E8A-4147-A177-3AD203B41FA5}">
                      <a16:colId xmlns:a16="http://schemas.microsoft.com/office/drawing/2014/main" xmlns="" val="20016"/>
                    </a:ext>
                  </a:extLst>
                </a:gridCol>
                <a:gridCol w="349671">
                  <a:extLst>
                    <a:ext uri="{9D8B030D-6E8A-4147-A177-3AD203B41FA5}">
                      <a16:colId xmlns:a16="http://schemas.microsoft.com/office/drawing/2014/main" xmlns="" val="20017"/>
                    </a:ext>
                  </a:extLst>
                </a:gridCol>
                <a:gridCol w="349671">
                  <a:extLst>
                    <a:ext uri="{9D8B030D-6E8A-4147-A177-3AD203B41FA5}">
                      <a16:colId xmlns:a16="http://schemas.microsoft.com/office/drawing/2014/main" xmlns="" val="20018"/>
                    </a:ext>
                  </a:extLst>
                </a:gridCol>
                <a:gridCol w="349671">
                  <a:extLst>
                    <a:ext uri="{9D8B030D-6E8A-4147-A177-3AD203B41FA5}">
                      <a16:colId xmlns:a16="http://schemas.microsoft.com/office/drawing/2014/main" xmlns="" val="20019"/>
                    </a:ext>
                  </a:extLst>
                </a:gridCol>
                <a:gridCol w="349671">
                  <a:extLst>
                    <a:ext uri="{9D8B030D-6E8A-4147-A177-3AD203B41FA5}">
                      <a16:colId xmlns:a16="http://schemas.microsoft.com/office/drawing/2014/main" xmlns="" val="20020"/>
                    </a:ext>
                  </a:extLst>
                </a:gridCol>
                <a:gridCol w="349671">
                  <a:extLst>
                    <a:ext uri="{9D8B030D-6E8A-4147-A177-3AD203B41FA5}">
                      <a16:colId xmlns:a16="http://schemas.microsoft.com/office/drawing/2014/main" xmlns="" val="20021"/>
                    </a:ext>
                  </a:extLst>
                </a:gridCol>
                <a:gridCol w="349671">
                  <a:extLst>
                    <a:ext uri="{9D8B030D-6E8A-4147-A177-3AD203B41FA5}">
                      <a16:colId xmlns:a16="http://schemas.microsoft.com/office/drawing/2014/main" xmlns="" val="20022"/>
                    </a:ext>
                  </a:extLst>
                </a:gridCol>
              </a:tblGrid>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October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vert="vert270" anchor="ctr">
                    <a:lnL w="9525" cap="flat" cmpd="sng" algn="ctr">
                      <a:solidFill>
                        <a:schemeClr val="tx1">
                          <a:lumMod val="50000"/>
                        </a:schemeClr>
                      </a:solidFill>
                      <a:prstDash val="solid"/>
                      <a:round/>
                      <a:headEnd type="none" w="med" len="med"/>
                      <a:tailEnd type="none" w="med" len="med"/>
                    </a:lnL>
                    <a:lnR w="317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November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5">
                  <a:txBody>
                    <a:bodyPr/>
                    <a:lstStyle/>
                    <a:p>
                      <a:pPr algn="ctr"/>
                      <a:r>
                        <a:rPr lang="en-US" sz="600" b="1" dirty="0">
                          <a:solidFill>
                            <a:schemeClr val="bg1"/>
                          </a:solidFill>
                        </a:rPr>
                        <a:t>December</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January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gridSpan="4">
                  <a:txBody>
                    <a:bodyPr/>
                    <a:lstStyle/>
                    <a:p>
                      <a:pPr algn="ctr"/>
                      <a:r>
                        <a:rPr lang="en-US" sz="600" b="1" dirty="0">
                          <a:solidFill>
                            <a:schemeClr val="bg1"/>
                          </a:solidFill>
                        </a:rPr>
                        <a:t>February</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hMerge="1">
                  <a:txBody>
                    <a:bodyPr/>
                    <a:lstStyle/>
                    <a:p>
                      <a:pPr algn="ctr"/>
                      <a:endParaRPr lang="en-US" sz="600" b="0"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1" dirty="0">
                        <a:solidFill>
                          <a:schemeClr val="bg1"/>
                        </a:solidFill>
                      </a:endParaRP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3175" cap="flat" cmpd="sng" algn="ctr">
                      <a:solidFill>
                        <a:schemeClr val="tx1"/>
                      </a:solidFill>
                      <a:prstDash val="solid"/>
                      <a:round/>
                      <a:headEnd type="none" w="med" len="med"/>
                      <a:tailEnd type="none" w="med" len="med"/>
                    </a:lnT>
                    <a:lnB w="9525" cap="flat" cmpd="sng" algn="ctr">
                      <a:solidFill>
                        <a:schemeClr val="tx1">
                          <a:lumMod val="50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2645138973"/>
                  </a:ext>
                </a:extLst>
              </a:tr>
              <a:tr h="187300">
                <a:tc>
                  <a:txBody>
                    <a:bodyPr/>
                    <a:lstStyle/>
                    <a:p>
                      <a:pPr algn="ctr"/>
                      <a:endParaRPr lang="en-US" sz="600" b="0" dirty="0">
                        <a:solidFill>
                          <a:schemeClr val="bg1"/>
                        </a:solidFill>
                      </a:endParaRPr>
                    </a:p>
                  </a:txBody>
                  <a:tcPr marL="45720" marR="45720">
                    <a:lnL w="3175" cap="flat" cmpd="sng" algn="ctr">
                      <a:solidFill>
                        <a:schemeClr val="tx1">
                          <a:lumMod val="50000"/>
                        </a:schemeClr>
                      </a:solidFill>
                      <a:prstDash val="solid"/>
                      <a:round/>
                      <a:headEnd type="none" w="med" len="med"/>
                      <a:tailEnd type="none" w="med" len="med"/>
                    </a:lnL>
                    <a:lnR w="9525" cap="flat" cmpd="sng" algn="ctr">
                      <a:solidFill>
                        <a:schemeClr val="tx1"/>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08/10</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solidFill>
                      <a:prstDash val="solid"/>
                      <a:round/>
                      <a:headEnd type="none" w="med" len="med"/>
                      <a:tailEnd type="none" w="med" len="med"/>
                    </a:lnR>
                    <a:lnT w="9525" cap="flat" cmpd="sng" algn="ctr">
                      <a:solidFill>
                        <a:schemeClr val="tx1"/>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15/10</a:t>
                      </a:r>
                    </a:p>
                  </a:txBody>
                  <a:tcPr marL="45720" marR="45720" anchor="ctr">
                    <a:lnL w="9525" cap="flat" cmpd="sng" algn="ctr">
                      <a:solidFill>
                        <a:schemeClr val="tx1"/>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22/10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29/10</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12/11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19/11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26/11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03/12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10/12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17/12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24/12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31/12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07/01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14/01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21/01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28/01</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04/02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11/02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18/02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25/02</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tc>
                  <a:txBody>
                    <a:bodyPr/>
                    <a:lstStyle/>
                    <a:p>
                      <a:pPr algn="ctr"/>
                      <a:r>
                        <a:rPr lang="en-US" sz="600" b="1" dirty="0">
                          <a:solidFill>
                            <a:schemeClr val="bg1"/>
                          </a:solidFill>
                        </a:rPr>
                        <a:t>05/03</a:t>
                      </a:r>
                    </a:p>
                  </a:txBody>
                  <a:tcPr marL="45720" marR="45720" anchor="ctr">
                    <a:lnL w="9525" cap="flat" cmpd="sng" algn="ctr">
                      <a:solidFill>
                        <a:schemeClr val="tx1">
                          <a:lumMod val="50000"/>
                        </a:schemeClr>
                      </a:solidFill>
                      <a:prstDash val="solid"/>
                      <a:round/>
                      <a:headEnd type="none" w="med" len="med"/>
                      <a:tailEnd type="none" w="med" len="med"/>
                    </a:lnL>
                    <a:lnR w="9525" cap="flat" cmpd="sng" algn="ctr">
                      <a:solidFill>
                        <a:schemeClr val="tx1">
                          <a:lumMod val="50000"/>
                        </a:schemeClr>
                      </a:solidFill>
                      <a:prstDash val="solid"/>
                      <a:round/>
                      <a:headEnd type="none" w="med" len="med"/>
                      <a:tailEnd type="none" w="med" len="med"/>
                    </a:lnR>
                    <a:lnT w="9525" cap="flat" cmpd="sng" algn="ctr">
                      <a:solidFill>
                        <a:schemeClr val="tx1">
                          <a:lumMod val="50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accent6">
                        <a:lumMod val="50000"/>
                      </a:schemeClr>
                    </a:solidFill>
                  </a:tcPr>
                </a:tc>
                <a:extLst>
                  <a:ext uri="{0D108BD9-81ED-4DB2-BD59-A6C34878D82A}">
                    <a16:rowId xmlns:a16="http://schemas.microsoft.com/office/drawing/2014/main" xmlns="" val="4105972714"/>
                  </a:ext>
                </a:extLst>
              </a:tr>
              <a:tr h="3636000">
                <a:tc>
                  <a:txBody>
                    <a:bodyPr/>
                    <a:lstStyle/>
                    <a:p>
                      <a:pPr algn="ctr"/>
                      <a:endParaRPr lang="en-US" sz="600" b="0" dirty="0">
                        <a:solidFill>
                          <a:schemeClr val="bg1"/>
                        </a:solidFill>
                      </a:endParaRPr>
                    </a:p>
                  </a:txBody>
                  <a:tcPr marL="36000" marR="36000" marT="36000" marB="36000" vert="vert270">
                    <a:lnL w="3175" cap="flat" cmpd="sng" algn="ctr">
                      <a:solidFill>
                        <a:schemeClr val="tx1">
                          <a:lumMod val="50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3175" cap="flat" cmpd="sng" algn="ctr">
                      <a:solidFill>
                        <a:schemeClr val="tx1">
                          <a:lumMod val="50000"/>
                        </a:schemeClr>
                      </a:solidFill>
                      <a:prstDash val="solid"/>
                      <a:round/>
                      <a:headEnd type="none" w="med" len="med"/>
                      <a:tailEnd type="none" w="med" len="med"/>
                    </a:lnT>
                    <a:lnB w="3175" cap="flat" cmpd="sng" algn="ctr">
                      <a:solidFill>
                        <a:schemeClr val="tx1">
                          <a:lumMod val="50000"/>
                        </a:schemeClr>
                      </a:solidFill>
                      <a:prstDash val="solid"/>
                      <a:round/>
                      <a:headEnd type="none" w="med" len="med"/>
                      <a:tailEnd type="none" w="med" len="med"/>
                    </a:lnB>
                    <a:solidFill>
                      <a:schemeClr val="accent6">
                        <a:lumMod val="50000"/>
                      </a:schemeClr>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dirty="0">
                        <a:solidFill>
                          <a:schemeClr val="bg1"/>
                        </a:solidFill>
                      </a:endParaRPr>
                    </a:p>
                  </a:txBody>
                  <a:tcPr marL="45720" marR="4572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tc>
                  <a:txBody>
                    <a:bodyPr/>
                    <a:lstStyle/>
                    <a:p>
                      <a:pPr algn="ctr"/>
                      <a:endParaRPr lang="en-US" sz="600" b="0" i="1" dirty="0">
                        <a:solidFill>
                          <a:schemeClr val="tx1"/>
                        </a:solidFill>
                      </a:endParaRPr>
                    </a:p>
                  </a:txBody>
                  <a:tcPr marL="45720" marR="45720" vert="vert270">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1149007"/>
                  </a:ext>
                </a:extLst>
              </a:tr>
            </a:tbl>
          </a:graphicData>
        </a:graphic>
      </p:graphicFrame>
      <p:sp>
        <p:nvSpPr>
          <p:cNvPr id="29" name="Rectangle 28">
            <a:extLst>
              <a:ext uri="{FF2B5EF4-FFF2-40B4-BE49-F238E27FC236}">
                <a16:creationId xmlns:a16="http://schemas.microsoft.com/office/drawing/2014/main" xmlns="" id="{F3EB2757-1D02-F943-B54B-ECECCBAAC990}"/>
              </a:ext>
            </a:extLst>
          </p:cNvPr>
          <p:cNvSpPr/>
          <p:nvPr/>
        </p:nvSpPr>
        <p:spPr>
          <a:xfrm>
            <a:off x="440330" y="4417593"/>
            <a:ext cx="7588054" cy="216024"/>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Issue analysis and tracking (Investigation Tracker updated and published bi-weekly)</a:t>
            </a:r>
          </a:p>
        </p:txBody>
      </p:sp>
      <p:cxnSp>
        <p:nvCxnSpPr>
          <p:cNvPr id="26" name="Straight Connector 25">
            <a:extLst>
              <a:ext uri="{FF2B5EF4-FFF2-40B4-BE49-F238E27FC236}">
                <a16:creationId xmlns:a16="http://schemas.microsoft.com/office/drawing/2014/main" xmlns="" id="{9E42E2F7-1B55-0246-A79F-66DE70F6DB26}"/>
              </a:ext>
            </a:extLst>
          </p:cNvPr>
          <p:cNvCxnSpPr>
            <a:cxnSpLocks/>
          </p:cNvCxnSpPr>
          <p:nvPr/>
        </p:nvCxnSpPr>
        <p:spPr>
          <a:xfrm>
            <a:off x="6804248" y="915566"/>
            <a:ext cx="0" cy="3744000"/>
          </a:xfrm>
          <a:prstGeom prst="line">
            <a:avLst/>
          </a:prstGeom>
          <a:ln w="28575">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5" name="Triangle 123">
            <a:extLst>
              <a:ext uri="{FF2B5EF4-FFF2-40B4-BE49-F238E27FC236}">
                <a16:creationId xmlns:a16="http://schemas.microsoft.com/office/drawing/2014/main" xmlns="" id="{6F9210BC-760F-B640-8FBC-6D5BC3A96AFB}"/>
              </a:ext>
            </a:extLst>
          </p:cNvPr>
          <p:cNvSpPr/>
          <p:nvPr/>
        </p:nvSpPr>
        <p:spPr>
          <a:xfrm>
            <a:off x="548861"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36" name="TextBox 35">
            <a:extLst>
              <a:ext uri="{FF2B5EF4-FFF2-40B4-BE49-F238E27FC236}">
                <a16:creationId xmlns:a16="http://schemas.microsoft.com/office/drawing/2014/main" xmlns="" id="{6ECF800B-C755-FD4C-8704-BB42D910CD1F}"/>
              </a:ext>
            </a:extLst>
          </p:cNvPr>
          <p:cNvSpPr txBox="1"/>
          <p:nvPr/>
        </p:nvSpPr>
        <p:spPr>
          <a:xfrm>
            <a:off x="179481"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10/10 DSC ChMC</a:t>
            </a:r>
          </a:p>
        </p:txBody>
      </p:sp>
      <p:sp>
        <p:nvSpPr>
          <p:cNvPr id="52" name="Rectangle 51">
            <a:extLst>
              <a:ext uri="{FF2B5EF4-FFF2-40B4-BE49-F238E27FC236}">
                <a16:creationId xmlns:a16="http://schemas.microsoft.com/office/drawing/2014/main" xmlns="" id="{8B803917-08C4-B347-AB2A-57446C6406BD}"/>
              </a:ext>
            </a:extLst>
          </p:cNvPr>
          <p:cNvSpPr/>
          <p:nvPr/>
        </p:nvSpPr>
        <p:spPr>
          <a:xfrm>
            <a:off x="1464604" y="3580738"/>
            <a:ext cx="2737853" cy="143141"/>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and manage shipper action plans (linked to Investigation Log) </a:t>
            </a:r>
          </a:p>
        </p:txBody>
      </p:sp>
      <p:sp>
        <p:nvSpPr>
          <p:cNvPr id="55" name="Rectangle 54">
            <a:extLst>
              <a:ext uri="{FF2B5EF4-FFF2-40B4-BE49-F238E27FC236}">
                <a16:creationId xmlns:a16="http://schemas.microsoft.com/office/drawing/2014/main" xmlns="" id="{72FAFA24-C1FC-B24F-9807-690D8DF306C9}"/>
              </a:ext>
            </a:extLst>
          </p:cNvPr>
          <p:cNvSpPr/>
          <p:nvPr/>
        </p:nvSpPr>
        <p:spPr>
          <a:xfrm>
            <a:off x="443565" y="213443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3</a:t>
            </a:r>
            <a:endParaRPr lang="en-US" sz="600" i="1" kern="0" dirty="0">
              <a:solidFill>
                <a:srgbClr val="000000"/>
              </a:solidFill>
              <a:ea typeface="ＭＳ Ｐゴシック" pitchFamily="34" charset="-128"/>
            </a:endParaRPr>
          </a:p>
        </p:txBody>
      </p:sp>
      <p:sp>
        <p:nvSpPr>
          <p:cNvPr id="56" name="Diamond 55">
            <a:extLst>
              <a:ext uri="{FF2B5EF4-FFF2-40B4-BE49-F238E27FC236}">
                <a16:creationId xmlns:a16="http://schemas.microsoft.com/office/drawing/2014/main" xmlns="" id="{650F2950-62D4-654B-A968-D32695357EDC}"/>
              </a:ext>
            </a:extLst>
          </p:cNvPr>
          <p:cNvSpPr/>
          <p:nvPr/>
        </p:nvSpPr>
        <p:spPr>
          <a:xfrm>
            <a:off x="1287066" y="3543510"/>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a:t>
            </a:r>
          </a:p>
        </p:txBody>
      </p:sp>
      <p:sp>
        <p:nvSpPr>
          <p:cNvPr id="57" name="TextBox 56">
            <a:extLst>
              <a:ext uri="{FF2B5EF4-FFF2-40B4-BE49-F238E27FC236}">
                <a16:creationId xmlns:a16="http://schemas.microsoft.com/office/drawing/2014/main" xmlns="" id="{8DE52843-4138-1442-9B64-C4E1D836BDAC}"/>
              </a:ext>
            </a:extLst>
          </p:cNvPr>
          <p:cNvSpPr txBox="1"/>
          <p:nvPr/>
        </p:nvSpPr>
        <p:spPr>
          <a:xfrm>
            <a:off x="1007549" y="3739209"/>
            <a:ext cx="796564"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22/10 Action plan template developed</a:t>
            </a:r>
          </a:p>
        </p:txBody>
      </p:sp>
      <p:sp>
        <p:nvSpPr>
          <p:cNvPr id="70" name="Rectangle 69">
            <a:extLst>
              <a:ext uri="{FF2B5EF4-FFF2-40B4-BE49-F238E27FC236}">
                <a16:creationId xmlns:a16="http://schemas.microsoft.com/office/drawing/2014/main" xmlns="" id="{72FAFA24-C1FC-B24F-9807-690D8DF306C9}"/>
              </a:ext>
            </a:extLst>
          </p:cNvPr>
          <p:cNvSpPr/>
          <p:nvPr/>
        </p:nvSpPr>
        <p:spPr>
          <a:xfrm>
            <a:off x="1127560" y="2352898"/>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4 </a:t>
            </a:r>
            <a:endParaRPr lang="en-US" sz="600" i="1" kern="0" dirty="0">
              <a:solidFill>
                <a:srgbClr val="000000"/>
              </a:solidFill>
              <a:ea typeface="ＭＳ Ｐゴシック" pitchFamily="34" charset="-128"/>
            </a:endParaRPr>
          </a:p>
        </p:txBody>
      </p:sp>
      <p:sp>
        <p:nvSpPr>
          <p:cNvPr id="71" name="Rectangle 70">
            <a:extLst>
              <a:ext uri="{FF2B5EF4-FFF2-40B4-BE49-F238E27FC236}">
                <a16:creationId xmlns:a16="http://schemas.microsoft.com/office/drawing/2014/main" xmlns="" id="{72FAFA24-C1FC-B24F-9807-690D8DF306C9}"/>
              </a:ext>
            </a:extLst>
          </p:cNvPr>
          <p:cNvSpPr/>
          <p:nvPr/>
        </p:nvSpPr>
        <p:spPr>
          <a:xfrm>
            <a:off x="1804046" y="2549604"/>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5 </a:t>
            </a:r>
            <a:endParaRPr lang="en-US" sz="600" i="1" kern="0" dirty="0">
              <a:solidFill>
                <a:srgbClr val="000000"/>
              </a:solidFill>
              <a:ea typeface="ＭＳ Ｐゴシック" pitchFamily="34" charset="-128"/>
            </a:endParaRPr>
          </a:p>
        </p:txBody>
      </p:sp>
      <p:sp>
        <p:nvSpPr>
          <p:cNvPr id="72" name="Rectangle 71">
            <a:extLst>
              <a:ext uri="{FF2B5EF4-FFF2-40B4-BE49-F238E27FC236}">
                <a16:creationId xmlns:a16="http://schemas.microsoft.com/office/drawing/2014/main" xmlns="" id="{72FAFA24-C1FC-B24F-9807-690D8DF306C9}"/>
              </a:ext>
            </a:extLst>
          </p:cNvPr>
          <p:cNvSpPr/>
          <p:nvPr/>
        </p:nvSpPr>
        <p:spPr>
          <a:xfrm>
            <a:off x="2478130" y="2722273"/>
            <a:ext cx="674084" cy="19259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Sprint 6 </a:t>
            </a:r>
            <a:endParaRPr lang="en-US" sz="600" i="1" kern="0" dirty="0">
              <a:solidFill>
                <a:srgbClr val="000000"/>
              </a:solidFill>
              <a:ea typeface="ＭＳ Ｐゴシック" pitchFamily="34" charset="-128"/>
            </a:endParaRPr>
          </a:p>
        </p:txBody>
      </p:sp>
      <p:sp>
        <p:nvSpPr>
          <p:cNvPr id="77" name="Triangle 123">
            <a:extLst>
              <a:ext uri="{FF2B5EF4-FFF2-40B4-BE49-F238E27FC236}">
                <a16:creationId xmlns:a16="http://schemas.microsoft.com/office/drawing/2014/main" xmlns="" id="{6F9210BC-760F-B640-8FBC-6D5BC3A96AFB}"/>
              </a:ext>
            </a:extLst>
          </p:cNvPr>
          <p:cNvSpPr/>
          <p:nvPr/>
        </p:nvSpPr>
        <p:spPr>
          <a:xfrm>
            <a:off x="1957311" y="1184539"/>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78" name="TextBox 77">
            <a:extLst>
              <a:ext uri="{FF2B5EF4-FFF2-40B4-BE49-F238E27FC236}">
                <a16:creationId xmlns:a16="http://schemas.microsoft.com/office/drawing/2014/main" xmlns="" id="{6ECF800B-C755-FD4C-8704-BB42D910CD1F}"/>
              </a:ext>
            </a:extLst>
          </p:cNvPr>
          <p:cNvSpPr txBox="1"/>
          <p:nvPr/>
        </p:nvSpPr>
        <p:spPr>
          <a:xfrm>
            <a:off x="1374338" y="1270612"/>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07/11 DCS ChMC</a:t>
            </a:r>
          </a:p>
        </p:txBody>
      </p:sp>
      <p:sp>
        <p:nvSpPr>
          <p:cNvPr id="79" name="Triangle 123">
            <a:extLst>
              <a:ext uri="{FF2B5EF4-FFF2-40B4-BE49-F238E27FC236}">
                <a16:creationId xmlns:a16="http://schemas.microsoft.com/office/drawing/2014/main" xmlns="" id="{6F9210BC-760F-B640-8FBC-6D5BC3A96AFB}"/>
              </a:ext>
            </a:extLst>
          </p:cNvPr>
          <p:cNvSpPr/>
          <p:nvPr/>
        </p:nvSpPr>
        <p:spPr>
          <a:xfrm>
            <a:off x="3626589" y="1189185"/>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80" name="TextBox 79">
            <a:extLst>
              <a:ext uri="{FF2B5EF4-FFF2-40B4-BE49-F238E27FC236}">
                <a16:creationId xmlns:a16="http://schemas.microsoft.com/office/drawing/2014/main" xmlns="" id="{6ECF800B-C755-FD4C-8704-BB42D910CD1F}"/>
              </a:ext>
            </a:extLst>
          </p:cNvPr>
          <p:cNvSpPr txBox="1"/>
          <p:nvPr/>
        </p:nvSpPr>
        <p:spPr>
          <a:xfrm>
            <a:off x="3043615" y="1148175"/>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12/12 DSC ChMC</a:t>
            </a:r>
          </a:p>
        </p:txBody>
      </p:sp>
      <p:sp>
        <p:nvSpPr>
          <p:cNvPr id="81" name="Diamond 80">
            <a:extLst>
              <a:ext uri="{FF2B5EF4-FFF2-40B4-BE49-F238E27FC236}">
                <a16:creationId xmlns:a16="http://schemas.microsoft.com/office/drawing/2014/main" xmlns="" id="{650F2950-62D4-654B-A968-D32695357EDC}"/>
              </a:ext>
            </a:extLst>
          </p:cNvPr>
          <p:cNvSpPr/>
          <p:nvPr/>
        </p:nvSpPr>
        <p:spPr>
          <a:xfrm>
            <a:off x="2018586" y="2127755"/>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90" name="Diamond 89">
            <a:extLst>
              <a:ext uri="{FF2B5EF4-FFF2-40B4-BE49-F238E27FC236}">
                <a16:creationId xmlns:a16="http://schemas.microsoft.com/office/drawing/2014/main" xmlns="" id="{650F2950-62D4-654B-A968-D32695357EDC}"/>
              </a:ext>
            </a:extLst>
          </p:cNvPr>
          <p:cNvSpPr/>
          <p:nvPr/>
        </p:nvSpPr>
        <p:spPr>
          <a:xfrm>
            <a:off x="639907" y="2566757"/>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91" name="TextBox 90">
            <a:extLst>
              <a:ext uri="{FF2B5EF4-FFF2-40B4-BE49-F238E27FC236}">
                <a16:creationId xmlns:a16="http://schemas.microsoft.com/office/drawing/2014/main" xmlns="" id="{8DE52843-4138-1442-9B64-C4E1D836BDAC}"/>
              </a:ext>
            </a:extLst>
          </p:cNvPr>
          <p:cNvSpPr txBox="1"/>
          <p:nvPr/>
        </p:nvSpPr>
        <p:spPr>
          <a:xfrm>
            <a:off x="792223" y="2571751"/>
            <a:ext cx="399136" cy="405683"/>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Publish Industry Data Tree</a:t>
            </a:r>
          </a:p>
        </p:txBody>
      </p:sp>
      <p:sp>
        <p:nvSpPr>
          <p:cNvPr id="96" name="Rounded Rectangle 95">
            <a:extLst>
              <a:ext uri="{FF2B5EF4-FFF2-40B4-BE49-F238E27FC236}">
                <a16:creationId xmlns:a16="http://schemas.microsoft.com/office/drawing/2014/main" xmlns="" id="{C75301D9-18D7-9847-AF33-4CF442A312DB}"/>
              </a:ext>
            </a:extLst>
          </p:cNvPr>
          <p:cNvSpPr/>
          <p:nvPr/>
        </p:nvSpPr>
        <p:spPr bwMode="auto">
          <a:xfrm>
            <a:off x="1896036" y="2979454"/>
            <a:ext cx="1640488" cy="564055"/>
          </a:xfrm>
          <a:prstGeom prst="round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1">
            <a:schemeClr val="lt1"/>
          </a:fillRef>
          <a:effectRef idx="0">
            <a:schemeClr val="accent4"/>
          </a:effectRef>
          <a:fontRef idx="minor">
            <a:schemeClr val="dk1"/>
          </a:fontRef>
        </p:style>
        <p:txBody>
          <a:bodyPr vert="horz" wrap="square" lIns="92075" tIns="46038" rIns="92075" bIns="46038" numCol="1" rtlCol="0" anchor="ctr" anchorCtr="0" compatLnSpc="1">
            <a:prstTxWarp prst="textNoShape">
              <a:avLst/>
            </a:prstTxWarp>
          </a:bodyPr>
          <a:lstStyle/>
          <a:p>
            <a:pPr algn="ctr" fontAlgn="base">
              <a:spcBef>
                <a:spcPct val="0"/>
              </a:spcBef>
              <a:spcAft>
                <a:spcPct val="0"/>
              </a:spcAft>
            </a:pPr>
            <a:r>
              <a:rPr lang="en-US" sz="600" dirty="0">
                <a:solidFill>
                  <a:srgbClr val="000000"/>
                </a:solidFill>
              </a:rPr>
              <a:t>Sprints 4-6 to continue at the same pace and follow directly after the initial sprints to maintain momentum and ensure existing team resources are fully utilised. A 14-day stand-down period applies at any time. </a:t>
            </a:r>
          </a:p>
        </p:txBody>
      </p:sp>
      <p:cxnSp>
        <p:nvCxnSpPr>
          <p:cNvPr id="97" name="Straight Connector 96">
            <a:extLst>
              <a:ext uri="{FF2B5EF4-FFF2-40B4-BE49-F238E27FC236}">
                <a16:creationId xmlns:a16="http://schemas.microsoft.com/office/drawing/2014/main" xmlns="" id="{7697F079-4426-F540-89BD-05FEEB54ABF9}"/>
              </a:ext>
            </a:extLst>
          </p:cNvPr>
          <p:cNvCxnSpPr>
            <a:cxnSpLocks/>
            <a:endCxn id="96" idx="1"/>
          </p:cNvCxnSpPr>
          <p:nvPr/>
        </p:nvCxnSpPr>
        <p:spPr bwMode="auto">
          <a:xfrm>
            <a:off x="1130093" y="2571751"/>
            <a:ext cx="765945" cy="689731"/>
          </a:xfrm>
          <a:prstGeom prst="line">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2">
            <a:schemeClr val="accent4"/>
          </a:lnRef>
          <a:fillRef idx="0">
            <a:schemeClr val="accent4"/>
          </a:fillRef>
          <a:effectRef idx="1">
            <a:schemeClr val="accent4"/>
          </a:effectRef>
          <a:fontRef idx="minor">
            <a:schemeClr val="tx1"/>
          </a:fontRef>
        </p:style>
      </p:cxnSp>
      <p:sp>
        <p:nvSpPr>
          <p:cNvPr id="98" name="TextBox 97">
            <a:extLst>
              <a:ext uri="{FF2B5EF4-FFF2-40B4-BE49-F238E27FC236}">
                <a16:creationId xmlns:a16="http://schemas.microsoft.com/office/drawing/2014/main" xmlns="" id="{8DE52843-4138-1442-9B64-C4E1D836BDAC}"/>
              </a:ext>
            </a:extLst>
          </p:cNvPr>
          <p:cNvSpPr txBox="1"/>
          <p:nvPr/>
        </p:nvSpPr>
        <p:spPr>
          <a:xfrm>
            <a:off x="762453" y="4011911"/>
            <a:ext cx="796564" cy="498016"/>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10/10 Agree appropriate forum for creation of shipper dashboards</a:t>
            </a:r>
          </a:p>
          <a:p>
            <a:pPr defTabSz="457200" fontAlgn="base">
              <a:spcBef>
                <a:spcPct val="0"/>
              </a:spcBef>
              <a:spcAft>
                <a:spcPct val="0"/>
              </a:spcAft>
            </a:pPr>
            <a:endParaRPr lang="en-US" sz="600" dirty="0">
              <a:solidFill>
                <a:srgbClr val="000000"/>
              </a:solidFill>
              <a:ea typeface="ＭＳ Ｐゴシック" pitchFamily="34" charset="-128"/>
            </a:endParaRPr>
          </a:p>
        </p:txBody>
      </p:sp>
      <p:sp>
        <p:nvSpPr>
          <p:cNvPr id="99" name="Diamond 98">
            <a:extLst>
              <a:ext uri="{FF2B5EF4-FFF2-40B4-BE49-F238E27FC236}">
                <a16:creationId xmlns:a16="http://schemas.microsoft.com/office/drawing/2014/main" xmlns="" id="{650F2950-62D4-654B-A968-D32695357EDC}"/>
              </a:ext>
            </a:extLst>
          </p:cNvPr>
          <p:cNvSpPr/>
          <p:nvPr/>
        </p:nvSpPr>
        <p:spPr>
          <a:xfrm>
            <a:off x="609279" y="4083918"/>
            <a:ext cx="153175" cy="195700"/>
          </a:xfrm>
          <a:prstGeom prst="diamond">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 C</a:t>
            </a:r>
          </a:p>
        </p:txBody>
      </p:sp>
      <p:sp>
        <p:nvSpPr>
          <p:cNvPr id="100" name="Diamond 99">
            <a:extLst>
              <a:ext uri="{FF2B5EF4-FFF2-40B4-BE49-F238E27FC236}">
                <a16:creationId xmlns:a16="http://schemas.microsoft.com/office/drawing/2014/main" xmlns="" id="{650F2950-62D4-654B-A968-D32695357EDC}"/>
              </a:ext>
            </a:extLst>
          </p:cNvPr>
          <p:cNvSpPr/>
          <p:nvPr/>
        </p:nvSpPr>
        <p:spPr>
          <a:xfrm>
            <a:off x="578632" y="1707654"/>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1" name="TextBox 100">
            <a:extLst>
              <a:ext uri="{FF2B5EF4-FFF2-40B4-BE49-F238E27FC236}">
                <a16:creationId xmlns:a16="http://schemas.microsoft.com/office/drawing/2014/main" xmlns="" id="{8DE52843-4138-1442-9B64-C4E1D836BDAC}"/>
              </a:ext>
            </a:extLst>
          </p:cNvPr>
          <p:cNvSpPr txBox="1"/>
          <p:nvPr/>
        </p:nvSpPr>
        <p:spPr>
          <a:xfrm>
            <a:off x="701181" y="1630652"/>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12/10 Sprint 2 Exec Summary </a:t>
            </a:r>
          </a:p>
        </p:txBody>
      </p:sp>
      <p:sp>
        <p:nvSpPr>
          <p:cNvPr id="104" name="Triangle 123">
            <a:extLst>
              <a:ext uri="{FF2B5EF4-FFF2-40B4-BE49-F238E27FC236}">
                <a16:creationId xmlns:a16="http://schemas.microsoft.com/office/drawing/2014/main" xmlns="" id="{6F9210BC-760F-B640-8FBC-6D5BC3A96AFB}"/>
              </a:ext>
            </a:extLst>
          </p:cNvPr>
          <p:cNvSpPr/>
          <p:nvPr/>
        </p:nvSpPr>
        <p:spPr>
          <a:xfrm>
            <a:off x="916507"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05" name="TextBox 104">
            <a:extLst>
              <a:ext uri="{FF2B5EF4-FFF2-40B4-BE49-F238E27FC236}">
                <a16:creationId xmlns:a16="http://schemas.microsoft.com/office/drawing/2014/main" xmlns="" id="{6ECF800B-C755-FD4C-8704-BB42D910CD1F}"/>
              </a:ext>
            </a:extLst>
          </p:cNvPr>
          <p:cNvSpPr txBox="1"/>
          <p:nvPr/>
        </p:nvSpPr>
        <p:spPr>
          <a:xfrm>
            <a:off x="810959" y="1178280"/>
            <a:ext cx="521698"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TBC Extraordinary DSC ChMC</a:t>
            </a:r>
          </a:p>
        </p:txBody>
      </p:sp>
      <p:sp>
        <p:nvSpPr>
          <p:cNvPr id="106" name="Diamond 105">
            <a:extLst>
              <a:ext uri="{FF2B5EF4-FFF2-40B4-BE49-F238E27FC236}">
                <a16:creationId xmlns:a16="http://schemas.microsoft.com/office/drawing/2014/main" xmlns="" id="{650F2950-62D4-654B-A968-D32695357EDC}"/>
              </a:ext>
            </a:extLst>
          </p:cNvPr>
          <p:cNvSpPr/>
          <p:nvPr/>
        </p:nvSpPr>
        <p:spPr>
          <a:xfrm>
            <a:off x="1339793" y="1727978"/>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700" kern="0" dirty="0">
                <a:solidFill>
                  <a:srgbClr val="000000"/>
                </a:solidFill>
                <a:ea typeface="ＭＳ Ｐゴシック" pitchFamily="34" charset="-128"/>
              </a:rPr>
              <a:t>C</a:t>
            </a:r>
          </a:p>
        </p:txBody>
      </p:sp>
      <p:sp>
        <p:nvSpPr>
          <p:cNvPr id="107" name="TextBox 106">
            <a:extLst>
              <a:ext uri="{FF2B5EF4-FFF2-40B4-BE49-F238E27FC236}">
                <a16:creationId xmlns:a16="http://schemas.microsoft.com/office/drawing/2014/main" xmlns="" id="{8DE52843-4138-1442-9B64-C4E1D836BDAC}"/>
              </a:ext>
            </a:extLst>
          </p:cNvPr>
          <p:cNvSpPr txBox="1"/>
          <p:nvPr/>
        </p:nvSpPr>
        <p:spPr>
          <a:xfrm>
            <a:off x="1479008" y="1702660"/>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25/10 Sprint 3 Exec Summary </a:t>
            </a:r>
          </a:p>
        </p:txBody>
      </p:sp>
      <p:sp>
        <p:nvSpPr>
          <p:cNvPr id="108" name="TextBox 107">
            <a:extLst>
              <a:ext uri="{FF2B5EF4-FFF2-40B4-BE49-F238E27FC236}">
                <a16:creationId xmlns:a16="http://schemas.microsoft.com/office/drawing/2014/main" xmlns="" id="{8DE52843-4138-1442-9B64-C4E1D836BDAC}"/>
              </a:ext>
            </a:extLst>
          </p:cNvPr>
          <p:cNvSpPr txBox="1"/>
          <p:nvPr/>
        </p:nvSpPr>
        <p:spPr>
          <a:xfrm>
            <a:off x="1662831"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08/11 Sprint 4 Exec Summary </a:t>
            </a:r>
          </a:p>
        </p:txBody>
      </p:sp>
      <p:sp>
        <p:nvSpPr>
          <p:cNvPr id="109" name="TextBox 108">
            <a:extLst>
              <a:ext uri="{FF2B5EF4-FFF2-40B4-BE49-F238E27FC236}">
                <a16:creationId xmlns:a16="http://schemas.microsoft.com/office/drawing/2014/main" xmlns="" id="{8DE52843-4138-1442-9B64-C4E1D836BDAC}"/>
              </a:ext>
            </a:extLst>
          </p:cNvPr>
          <p:cNvSpPr txBox="1"/>
          <p:nvPr/>
        </p:nvSpPr>
        <p:spPr>
          <a:xfrm>
            <a:off x="2294309" y="1918683"/>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22/11 Sprint 5 Exec Summary </a:t>
            </a:r>
          </a:p>
        </p:txBody>
      </p:sp>
      <p:sp>
        <p:nvSpPr>
          <p:cNvPr id="110" name="TextBox 109">
            <a:extLst>
              <a:ext uri="{FF2B5EF4-FFF2-40B4-BE49-F238E27FC236}">
                <a16:creationId xmlns:a16="http://schemas.microsoft.com/office/drawing/2014/main" xmlns="" id="{8DE52843-4138-1442-9B64-C4E1D836BDAC}"/>
              </a:ext>
            </a:extLst>
          </p:cNvPr>
          <p:cNvSpPr txBox="1"/>
          <p:nvPr/>
        </p:nvSpPr>
        <p:spPr>
          <a:xfrm>
            <a:off x="3236400" y="1923678"/>
            <a:ext cx="631479" cy="221018"/>
          </a:xfrm>
          <a:prstGeom prst="rect">
            <a:avLst/>
          </a:prstGeom>
          <a:noFill/>
        </p:spPr>
        <p:txBody>
          <a:bodyPr wrap="square" lIns="18000" tIns="18000" rIns="18000" bIns="18000" rtlCol="0">
            <a:spAutoFit/>
          </a:bodyPr>
          <a:lstStyle/>
          <a:p>
            <a:pPr defTabSz="457200" fontAlgn="base">
              <a:spcBef>
                <a:spcPct val="0"/>
              </a:spcBef>
              <a:spcAft>
                <a:spcPct val="0"/>
              </a:spcAft>
            </a:pPr>
            <a:r>
              <a:rPr lang="en-US" sz="600" dirty="0">
                <a:solidFill>
                  <a:srgbClr val="000000"/>
                </a:solidFill>
                <a:ea typeface="ＭＳ Ｐゴシック" pitchFamily="34" charset="-128"/>
              </a:rPr>
              <a:t>05/12 Sprint 6 Exec Summary </a:t>
            </a:r>
          </a:p>
        </p:txBody>
      </p:sp>
      <p:sp>
        <p:nvSpPr>
          <p:cNvPr id="111" name="Diamond 110">
            <a:extLst>
              <a:ext uri="{FF2B5EF4-FFF2-40B4-BE49-F238E27FC236}">
                <a16:creationId xmlns:a16="http://schemas.microsoft.com/office/drawing/2014/main" xmlns="" id="{650F2950-62D4-654B-A968-D32695357EDC}"/>
              </a:ext>
            </a:extLst>
          </p:cNvPr>
          <p:cNvSpPr/>
          <p:nvPr/>
        </p:nvSpPr>
        <p:spPr>
          <a:xfrm>
            <a:off x="2447503" y="2139702"/>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2" name="Diamond 111">
            <a:extLst>
              <a:ext uri="{FF2B5EF4-FFF2-40B4-BE49-F238E27FC236}">
                <a16:creationId xmlns:a16="http://schemas.microsoft.com/office/drawing/2014/main" xmlns="" id="{650F2950-62D4-654B-A968-D32695357EDC}"/>
              </a:ext>
            </a:extLst>
          </p:cNvPr>
          <p:cNvSpPr/>
          <p:nvPr/>
        </p:nvSpPr>
        <p:spPr>
          <a:xfrm>
            <a:off x="3274696" y="2160027"/>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15" name="Rectangle 114">
            <a:extLst>
              <a:ext uri="{FF2B5EF4-FFF2-40B4-BE49-F238E27FC236}">
                <a16:creationId xmlns:a16="http://schemas.microsoft.com/office/drawing/2014/main" xmlns="" id="{8B803917-08C4-B347-AB2A-57446C6406BD}"/>
              </a:ext>
            </a:extLst>
          </p:cNvPr>
          <p:cNvSpPr/>
          <p:nvPr/>
        </p:nvSpPr>
        <p:spPr>
          <a:xfrm>
            <a:off x="2861089" y="2438753"/>
            <a:ext cx="5167297"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Findings template and Recommendation Packs</a:t>
            </a:r>
          </a:p>
        </p:txBody>
      </p:sp>
      <p:sp>
        <p:nvSpPr>
          <p:cNvPr id="113" name="Triangle 123">
            <a:extLst>
              <a:ext uri="{FF2B5EF4-FFF2-40B4-BE49-F238E27FC236}">
                <a16:creationId xmlns:a16="http://schemas.microsoft.com/office/drawing/2014/main" xmlns="" id="{6F9210BC-760F-B640-8FBC-6D5BC3A96AFB}"/>
              </a:ext>
            </a:extLst>
          </p:cNvPr>
          <p:cNvSpPr/>
          <p:nvPr/>
        </p:nvSpPr>
        <p:spPr>
          <a:xfrm>
            <a:off x="5082966" y="1172600"/>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114" name="TextBox 113">
            <a:extLst>
              <a:ext uri="{FF2B5EF4-FFF2-40B4-BE49-F238E27FC236}">
                <a16:creationId xmlns:a16="http://schemas.microsoft.com/office/drawing/2014/main" xmlns="" id="{6ECF800B-C755-FD4C-8704-BB42D910CD1F}"/>
              </a:ext>
            </a:extLst>
          </p:cNvPr>
          <p:cNvSpPr txBox="1"/>
          <p:nvPr/>
        </p:nvSpPr>
        <p:spPr>
          <a:xfrm>
            <a:off x="4499992" y="1125336"/>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09/01 DSC ChMC</a:t>
            </a:r>
          </a:p>
        </p:txBody>
      </p:sp>
      <p:sp>
        <p:nvSpPr>
          <p:cNvPr id="118" name="TextBox 117">
            <a:extLst>
              <a:ext uri="{FF2B5EF4-FFF2-40B4-BE49-F238E27FC236}">
                <a16:creationId xmlns:a16="http://schemas.microsoft.com/office/drawing/2014/main" xmlns="" id="{6ECF800B-C755-FD4C-8704-BB42D910CD1F}"/>
              </a:ext>
            </a:extLst>
          </p:cNvPr>
          <p:cNvSpPr txBox="1"/>
          <p:nvPr/>
        </p:nvSpPr>
        <p:spPr>
          <a:xfrm>
            <a:off x="5292080" y="1131590"/>
            <a:ext cx="798996" cy="313350"/>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28/01 CUSTOMER RECOMMENDATION DAY</a:t>
            </a:r>
          </a:p>
        </p:txBody>
      </p:sp>
      <p:sp>
        <p:nvSpPr>
          <p:cNvPr id="119" name="Diamond 118">
            <a:extLst>
              <a:ext uri="{FF2B5EF4-FFF2-40B4-BE49-F238E27FC236}">
                <a16:creationId xmlns:a16="http://schemas.microsoft.com/office/drawing/2014/main" xmlns="" id="{650F2950-62D4-654B-A968-D32695357EDC}"/>
              </a:ext>
            </a:extLst>
          </p:cNvPr>
          <p:cNvSpPr/>
          <p:nvPr/>
        </p:nvSpPr>
        <p:spPr>
          <a:xfrm>
            <a:off x="6075011" y="1151915"/>
            <a:ext cx="153175" cy="195700"/>
          </a:xfrm>
          <a:prstGeom prst="diamond">
            <a:avLst/>
          </a:prstGeom>
          <a:solidFill>
            <a:schemeClr val="accent2">
              <a:lumMod val="60000"/>
              <a:lumOff val="40000"/>
            </a:schemeClr>
          </a:solidFill>
          <a:ln w="9525" cap="flat" cmpd="sng" algn="ctr">
            <a:noFill/>
            <a:prstDash val="soli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C</a:t>
            </a:r>
          </a:p>
        </p:txBody>
      </p:sp>
      <p:sp>
        <p:nvSpPr>
          <p:cNvPr id="120" name="Rectangle 119">
            <a:extLst>
              <a:ext uri="{FF2B5EF4-FFF2-40B4-BE49-F238E27FC236}">
                <a16:creationId xmlns:a16="http://schemas.microsoft.com/office/drawing/2014/main" xmlns="" id="{72FAFA24-C1FC-B24F-9807-690D8DF306C9}"/>
              </a:ext>
            </a:extLst>
          </p:cNvPr>
          <p:cNvSpPr/>
          <p:nvPr/>
        </p:nvSpPr>
        <p:spPr>
          <a:xfrm>
            <a:off x="3321852" y="2715765"/>
            <a:ext cx="4706532" cy="200850"/>
          </a:xfrm>
          <a:prstGeom prst="rect">
            <a:avLst/>
          </a:prstGeom>
          <a:solidFill>
            <a:schemeClr val="accent2">
              <a:lumMod val="60000"/>
              <a:lumOff val="40000"/>
            </a:schemeClr>
          </a:solid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457200" fontAlgn="base">
              <a:spcBef>
                <a:spcPct val="0"/>
              </a:spcBef>
              <a:spcAft>
                <a:spcPct val="0"/>
              </a:spcAft>
            </a:pPr>
            <a:r>
              <a:rPr lang="en-US" sz="600" kern="0" dirty="0">
                <a:solidFill>
                  <a:srgbClr val="000000"/>
                </a:solidFill>
                <a:ea typeface="ＭＳ Ｐゴシック" pitchFamily="34" charset="-128"/>
              </a:rPr>
              <a:t>Investigation Analysis</a:t>
            </a:r>
            <a:endParaRPr lang="en-US" sz="600" i="1" kern="0" dirty="0">
              <a:solidFill>
                <a:srgbClr val="000000"/>
              </a:solidFill>
              <a:ea typeface="ＭＳ Ｐゴシック" pitchFamily="34" charset="-128"/>
            </a:endParaRPr>
          </a:p>
        </p:txBody>
      </p:sp>
      <p:sp>
        <p:nvSpPr>
          <p:cNvPr id="63" name="Rectangle 62">
            <a:extLst>
              <a:ext uri="{FF2B5EF4-FFF2-40B4-BE49-F238E27FC236}">
                <a16:creationId xmlns:a16="http://schemas.microsoft.com/office/drawing/2014/main" xmlns="" id="{8B803917-08C4-B347-AB2A-57446C6406BD}"/>
              </a:ext>
            </a:extLst>
          </p:cNvPr>
          <p:cNvSpPr/>
          <p:nvPr/>
        </p:nvSpPr>
        <p:spPr>
          <a:xfrm>
            <a:off x="6151596" y="2094954"/>
            <a:ext cx="1876788" cy="240448"/>
          </a:xfrm>
          <a:prstGeom prst="rect">
            <a:avLst/>
          </a:prstGeom>
          <a:solidFill>
            <a:schemeClr val="accent4">
              <a:lumMod val="20000"/>
              <a:lumOff val="80000"/>
            </a:schemeClr>
          </a:solidFill>
          <a:ln>
            <a:solidFill>
              <a:schemeClr val="accent4">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lIns="18000" tIns="18000" rIns="18000" bIns="18000" rtlCol="0" anchor="ctr"/>
          <a:lstStyle/>
          <a:p>
            <a:pPr algn="ctr" defTabSz="457200" fontAlgn="base">
              <a:spcBef>
                <a:spcPct val="0"/>
              </a:spcBef>
              <a:spcAft>
                <a:spcPct val="0"/>
              </a:spcAft>
            </a:pPr>
            <a:r>
              <a:rPr lang="en-US" sz="600" dirty="0">
                <a:solidFill>
                  <a:srgbClr val="000000"/>
                </a:solidFill>
              </a:rPr>
              <a:t>Develop Xoserve owned Recommendation options – update and publish recommendation tracker in line with UIG working group meetings</a:t>
            </a:r>
          </a:p>
        </p:txBody>
      </p:sp>
      <p:sp>
        <p:nvSpPr>
          <p:cNvPr id="64" name="Triangle 123">
            <a:extLst>
              <a:ext uri="{FF2B5EF4-FFF2-40B4-BE49-F238E27FC236}">
                <a16:creationId xmlns:a16="http://schemas.microsoft.com/office/drawing/2014/main" xmlns="" id="{6F9210BC-760F-B640-8FBC-6D5BC3A96AFB}"/>
              </a:ext>
            </a:extLst>
          </p:cNvPr>
          <p:cNvSpPr/>
          <p:nvPr/>
        </p:nvSpPr>
        <p:spPr>
          <a:xfrm>
            <a:off x="6811158" y="1178854"/>
            <a:ext cx="91901" cy="1080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457200" fontAlgn="base">
              <a:spcBef>
                <a:spcPct val="0"/>
              </a:spcBef>
              <a:spcAft>
                <a:spcPct val="0"/>
              </a:spcAft>
            </a:pPr>
            <a:r>
              <a:rPr lang="en-US" sz="600" b="1" dirty="0">
                <a:solidFill>
                  <a:srgbClr val="FFFFFF"/>
                </a:solidFill>
              </a:rPr>
              <a:t>I  </a:t>
            </a:r>
          </a:p>
        </p:txBody>
      </p:sp>
      <p:sp>
        <p:nvSpPr>
          <p:cNvPr id="65" name="TextBox 64">
            <a:extLst>
              <a:ext uri="{FF2B5EF4-FFF2-40B4-BE49-F238E27FC236}">
                <a16:creationId xmlns:a16="http://schemas.microsoft.com/office/drawing/2014/main" xmlns="" id="{6ECF800B-C755-FD4C-8704-BB42D910CD1F}"/>
              </a:ext>
            </a:extLst>
          </p:cNvPr>
          <p:cNvSpPr txBox="1"/>
          <p:nvPr/>
        </p:nvSpPr>
        <p:spPr>
          <a:xfrm>
            <a:off x="6228184" y="1131590"/>
            <a:ext cx="521698" cy="221018"/>
          </a:xfrm>
          <a:prstGeom prst="rect">
            <a:avLst/>
          </a:prstGeom>
          <a:noFill/>
        </p:spPr>
        <p:txBody>
          <a:bodyPr wrap="square" lIns="18000" tIns="18000" rIns="18000" bIns="18000" rtlCol="0">
            <a:spAutoFit/>
          </a:bodyPr>
          <a:lstStyle/>
          <a:p>
            <a:pPr algn="r" defTabSz="457200" fontAlgn="base">
              <a:spcBef>
                <a:spcPct val="0"/>
              </a:spcBef>
              <a:spcAft>
                <a:spcPct val="0"/>
              </a:spcAft>
            </a:pPr>
            <a:r>
              <a:rPr lang="en-US" sz="600" dirty="0">
                <a:solidFill>
                  <a:srgbClr val="000000"/>
                </a:solidFill>
                <a:ea typeface="ＭＳ Ｐゴシック" pitchFamily="34" charset="-128"/>
              </a:rPr>
              <a:t>13/02 DSC ChMC</a:t>
            </a:r>
          </a:p>
        </p:txBody>
      </p:sp>
    </p:spTree>
    <p:extLst>
      <p:ext uri="{BB962C8B-B14F-4D97-AF65-F5344CB8AC3E}">
        <p14:creationId xmlns:p14="http://schemas.microsoft.com/office/powerpoint/2010/main" val="2641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478"/>
            <a:ext cx="8229600" cy="539940"/>
          </a:xfrm>
        </p:spPr>
        <p:txBody>
          <a:bodyPr>
            <a:normAutofit fontScale="90000"/>
          </a:bodyPr>
          <a:lstStyle/>
          <a:p>
            <a:r>
              <a:rPr lang="en-GB" dirty="0" smtClean="0"/>
              <a:t>Recommendations - where we are</a:t>
            </a:r>
            <a:endParaRPr lang="en-GB" dirty="0"/>
          </a:p>
        </p:txBody>
      </p:sp>
      <p:sp>
        <p:nvSpPr>
          <p:cNvPr id="20" name="Rectangle 19"/>
          <p:cNvSpPr/>
          <p:nvPr/>
        </p:nvSpPr>
        <p:spPr>
          <a:xfrm>
            <a:off x="840386" y="1005458"/>
            <a:ext cx="7056784" cy="4681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13 finding &amp; recommendations = 85 recommendation lines</a:t>
            </a:r>
            <a:endParaRPr lang="en-GB" dirty="0">
              <a:solidFill>
                <a:prstClr val="white"/>
              </a:solidFill>
            </a:endParaRPr>
          </a:p>
        </p:txBody>
      </p:sp>
      <p:sp>
        <p:nvSpPr>
          <p:cNvPr id="24" name="Rectangle 23"/>
          <p:cNvSpPr/>
          <p:nvPr/>
        </p:nvSpPr>
        <p:spPr>
          <a:xfrm>
            <a:off x="6704620" y="1977685"/>
            <a:ext cx="2043844" cy="5040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13 require UIG WG progress</a:t>
            </a:r>
            <a:endParaRPr lang="en-GB" dirty="0">
              <a:solidFill>
                <a:prstClr val="white"/>
              </a:solidFill>
            </a:endParaRPr>
          </a:p>
        </p:txBody>
      </p:sp>
      <p:sp>
        <p:nvSpPr>
          <p:cNvPr id="33" name="Down Arrow 32"/>
          <p:cNvSpPr/>
          <p:nvPr/>
        </p:nvSpPr>
        <p:spPr>
          <a:xfrm>
            <a:off x="726762" y="1473630"/>
            <a:ext cx="732784" cy="1656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Down Arrow 34"/>
          <p:cNvSpPr/>
          <p:nvPr/>
        </p:nvSpPr>
        <p:spPr>
          <a:xfrm>
            <a:off x="7308304" y="1473630"/>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4" name="Oval 43"/>
          <p:cNvSpPr/>
          <p:nvPr/>
        </p:nvSpPr>
        <p:spPr>
          <a:xfrm>
            <a:off x="7300232" y="3102810"/>
            <a:ext cx="1116124" cy="1134127"/>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0" name="Down Arrow 39"/>
          <p:cNvSpPr/>
          <p:nvPr/>
        </p:nvSpPr>
        <p:spPr>
          <a:xfrm>
            <a:off x="7420380" y="2481742"/>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2" name="Right Arrow 41"/>
          <p:cNvSpPr/>
          <p:nvPr/>
        </p:nvSpPr>
        <p:spPr>
          <a:xfrm>
            <a:off x="4932040" y="3183819"/>
            <a:ext cx="2232248" cy="19802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nvGrpSpPr>
          <p:cNvPr id="5" name="Group 4"/>
          <p:cNvGrpSpPr/>
          <p:nvPr/>
        </p:nvGrpSpPr>
        <p:grpSpPr>
          <a:xfrm>
            <a:off x="107507" y="3154710"/>
            <a:ext cx="5004557" cy="1577280"/>
            <a:chOff x="107504" y="2636912"/>
            <a:chExt cx="6192689" cy="3168352"/>
          </a:xfrm>
        </p:grpSpPr>
        <p:sp>
          <p:nvSpPr>
            <p:cNvPr id="26" name="Rectangle 25"/>
            <p:cNvSpPr/>
            <p:nvPr/>
          </p:nvSpPr>
          <p:spPr>
            <a:xfrm>
              <a:off x="107504" y="3909054"/>
              <a:ext cx="824591"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6</a:t>
              </a:r>
              <a:r>
                <a:rPr lang="en-GB" sz="800" dirty="0" smtClean="0">
                  <a:solidFill>
                    <a:prstClr val="white"/>
                  </a:solidFill>
                </a:rPr>
                <a:t> Pause review April-July</a:t>
              </a:r>
              <a:endParaRPr lang="en-GB" sz="800" dirty="0">
                <a:solidFill>
                  <a:prstClr val="white"/>
                </a:solidFill>
              </a:endParaRPr>
            </a:p>
          </p:txBody>
        </p:sp>
        <p:sp>
          <p:nvSpPr>
            <p:cNvPr id="36" name="Down Arrow 35"/>
            <p:cNvSpPr/>
            <p:nvPr/>
          </p:nvSpPr>
          <p:spPr>
            <a:xfrm>
              <a:off x="199311"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2" name="Rectangle 21"/>
            <p:cNvSpPr/>
            <p:nvPr/>
          </p:nvSpPr>
          <p:spPr>
            <a:xfrm>
              <a:off x="395536" y="2636912"/>
              <a:ext cx="5690792" cy="6720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prstClr val="white"/>
                  </a:solidFill>
                </a:rPr>
                <a:t>22 recommendation options – Xoserve action</a:t>
              </a:r>
              <a:endParaRPr lang="en-GB" dirty="0">
                <a:solidFill>
                  <a:prstClr val="white"/>
                </a:solidFill>
              </a:endParaRPr>
            </a:p>
          </p:txBody>
        </p:sp>
        <p:sp>
          <p:nvSpPr>
            <p:cNvPr id="28" name="Rectangle 27"/>
            <p:cNvSpPr/>
            <p:nvPr/>
          </p:nvSpPr>
          <p:spPr>
            <a:xfrm>
              <a:off x="5567409" y="3981062"/>
              <a:ext cx="732784" cy="680890"/>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a:solidFill>
                    <a:prstClr val="white"/>
                  </a:solidFill>
                </a:rPr>
                <a:t>5</a:t>
              </a:r>
              <a:r>
                <a:rPr lang="en-GB" sz="800" dirty="0" smtClean="0">
                  <a:solidFill>
                    <a:prstClr val="white"/>
                  </a:solidFill>
                </a:rPr>
                <a:t> </a:t>
              </a:r>
              <a:r>
                <a:rPr lang="en-GB" sz="800" dirty="0" err="1" smtClean="0">
                  <a:solidFill>
                    <a:prstClr val="white"/>
                  </a:solidFill>
                </a:rPr>
                <a:t>wip</a:t>
              </a:r>
              <a:r>
                <a:rPr lang="en-GB" sz="800" dirty="0" smtClean="0">
                  <a:solidFill>
                    <a:prstClr val="white"/>
                  </a:solidFill>
                </a:rPr>
                <a:t> with UIG WG</a:t>
              </a:r>
              <a:endParaRPr lang="en-GB" sz="800" dirty="0">
                <a:solidFill>
                  <a:prstClr val="white"/>
                </a:solidFill>
              </a:endParaRPr>
            </a:p>
          </p:txBody>
        </p:sp>
        <p:sp>
          <p:nvSpPr>
            <p:cNvPr id="31" name="Rectangle 30"/>
            <p:cNvSpPr/>
            <p:nvPr/>
          </p:nvSpPr>
          <p:spPr>
            <a:xfrm>
              <a:off x="4067944" y="5229200"/>
              <a:ext cx="2088232"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50" dirty="0" smtClean="0">
                  <a:solidFill>
                    <a:prstClr val="white"/>
                  </a:solidFill>
                </a:rPr>
                <a:t>4 Customer Engagement</a:t>
              </a:r>
              <a:endParaRPr lang="en-GB" sz="1050" dirty="0">
                <a:solidFill>
                  <a:prstClr val="white"/>
                </a:solidFill>
              </a:endParaRPr>
            </a:p>
          </p:txBody>
        </p:sp>
        <p:sp>
          <p:nvSpPr>
            <p:cNvPr id="37" name="Down Arrow 36"/>
            <p:cNvSpPr/>
            <p:nvPr/>
          </p:nvSpPr>
          <p:spPr>
            <a:xfrm>
              <a:off x="556740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27" name="Rectangle 26"/>
            <p:cNvSpPr/>
            <p:nvPr/>
          </p:nvSpPr>
          <p:spPr>
            <a:xfrm>
              <a:off x="991399" y="3909054"/>
              <a:ext cx="792088"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2 CPs raised </a:t>
              </a:r>
              <a:endParaRPr lang="en-GB" sz="1000" dirty="0">
                <a:solidFill>
                  <a:prstClr val="white"/>
                </a:solidFill>
              </a:endParaRPr>
            </a:p>
          </p:txBody>
        </p:sp>
        <p:sp>
          <p:nvSpPr>
            <p:cNvPr id="29" name="Down Arrow 28"/>
            <p:cNvSpPr/>
            <p:nvPr/>
          </p:nvSpPr>
          <p:spPr>
            <a:xfrm>
              <a:off x="1050703"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4" name="Rectangle 33"/>
            <p:cNvSpPr/>
            <p:nvPr/>
          </p:nvSpPr>
          <p:spPr>
            <a:xfrm>
              <a:off x="1927503" y="3909054"/>
              <a:ext cx="792088"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00" dirty="0" smtClean="0">
                  <a:solidFill>
                    <a:prstClr val="white"/>
                  </a:solidFill>
                </a:rPr>
                <a:t>2 CRs raised </a:t>
              </a:r>
              <a:endParaRPr lang="en-GB" sz="1000" dirty="0">
                <a:solidFill>
                  <a:prstClr val="white"/>
                </a:solidFill>
              </a:endParaRPr>
            </a:p>
          </p:txBody>
        </p:sp>
        <p:sp>
          <p:nvSpPr>
            <p:cNvPr id="41" name="Down Arrow 40"/>
            <p:cNvSpPr/>
            <p:nvPr/>
          </p:nvSpPr>
          <p:spPr>
            <a:xfrm>
              <a:off x="1986807"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5" name="Rectangle 44"/>
            <p:cNvSpPr/>
            <p:nvPr/>
          </p:nvSpPr>
          <p:spPr>
            <a:xfrm>
              <a:off x="2889663" y="3909054"/>
              <a:ext cx="890249"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dirty="0" smtClean="0">
                  <a:solidFill>
                    <a:prstClr val="white"/>
                  </a:solidFill>
                </a:rPr>
                <a:t>2 </a:t>
              </a:r>
              <a:r>
                <a:rPr lang="en-GB" sz="900" dirty="0" smtClean="0">
                  <a:solidFill>
                    <a:prstClr val="white"/>
                  </a:solidFill>
                </a:rPr>
                <a:t>Options completed </a:t>
              </a:r>
              <a:endParaRPr lang="en-GB" sz="900" dirty="0">
                <a:solidFill>
                  <a:prstClr val="white"/>
                </a:solidFill>
              </a:endParaRPr>
            </a:p>
          </p:txBody>
        </p:sp>
        <p:sp>
          <p:nvSpPr>
            <p:cNvPr id="46" name="Down Arrow 45"/>
            <p:cNvSpPr/>
            <p:nvPr/>
          </p:nvSpPr>
          <p:spPr>
            <a:xfrm>
              <a:off x="2948968"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7" name="Rectangle 46"/>
            <p:cNvSpPr/>
            <p:nvPr/>
          </p:nvSpPr>
          <p:spPr>
            <a:xfrm>
              <a:off x="3943727" y="3909054"/>
              <a:ext cx="628273" cy="62406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900" dirty="0" smtClean="0">
                  <a:solidFill>
                    <a:prstClr val="white"/>
                  </a:solidFill>
                </a:rPr>
                <a:t>1 defect </a:t>
              </a:r>
              <a:endParaRPr lang="en-GB" sz="900" dirty="0">
                <a:solidFill>
                  <a:prstClr val="white"/>
                </a:solidFill>
              </a:endParaRPr>
            </a:p>
          </p:txBody>
        </p:sp>
        <p:sp>
          <p:nvSpPr>
            <p:cNvPr id="48" name="Down Arrow 47"/>
            <p:cNvSpPr/>
            <p:nvPr/>
          </p:nvSpPr>
          <p:spPr>
            <a:xfrm>
              <a:off x="3859015" y="3308987"/>
              <a:ext cx="732784" cy="67207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9" name="Down Arrow 48"/>
            <p:cNvSpPr/>
            <p:nvPr/>
          </p:nvSpPr>
          <p:spPr>
            <a:xfrm>
              <a:off x="4716016" y="3308987"/>
              <a:ext cx="732784" cy="192021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3" name="TextBox 2"/>
          <p:cNvSpPr txBox="1"/>
          <p:nvPr/>
        </p:nvSpPr>
        <p:spPr>
          <a:xfrm>
            <a:off x="7537130" y="3381841"/>
            <a:ext cx="720080" cy="461665"/>
          </a:xfrm>
          <a:prstGeom prst="rect">
            <a:avLst/>
          </a:prstGeom>
          <a:noFill/>
        </p:spPr>
        <p:txBody>
          <a:bodyPr wrap="square" rtlCol="0">
            <a:spAutoFit/>
          </a:bodyPr>
          <a:lstStyle/>
          <a:p>
            <a:r>
              <a:rPr lang="en-GB" sz="1200" dirty="0" smtClean="0">
                <a:solidFill>
                  <a:prstClr val="black"/>
                </a:solidFill>
              </a:rPr>
              <a:t>UIG WG 28</a:t>
            </a:r>
            <a:r>
              <a:rPr lang="en-GB" sz="1200" baseline="30000" dirty="0" smtClean="0">
                <a:solidFill>
                  <a:prstClr val="black"/>
                </a:solidFill>
              </a:rPr>
              <a:t>th</a:t>
            </a:r>
            <a:r>
              <a:rPr lang="en-GB" sz="1200" dirty="0" smtClean="0">
                <a:solidFill>
                  <a:prstClr val="black"/>
                </a:solidFill>
              </a:rPr>
              <a:t> Feb</a:t>
            </a:r>
            <a:endParaRPr lang="en-GB" sz="1200" dirty="0">
              <a:solidFill>
                <a:prstClr val="black"/>
              </a:solidFill>
            </a:endParaRPr>
          </a:p>
        </p:txBody>
      </p:sp>
      <p:sp>
        <p:nvSpPr>
          <p:cNvPr id="30" name="Rectangle 29"/>
          <p:cNvSpPr/>
          <p:nvPr/>
        </p:nvSpPr>
        <p:spPr>
          <a:xfrm>
            <a:off x="1619675" y="1995477"/>
            <a:ext cx="1266171"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6 PAFA/Xoserve</a:t>
            </a:r>
            <a:endParaRPr lang="en-GB" sz="1400" dirty="0">
              <a:solidFill>
                <a:prstClr val="white"/>
              </a:solidFill>
            </a:endParaRPr>
          </a:p>
        </p:txBody>
      </p:sp>
      <p:sp>
        <p:nvSpPr>
          <p:cNvPr id="32" name="Down Arrow 31"/>
          <p:cNvSpPr/>
          <p:nvPr/>
        </p:nvSpPr>
        <p:spPr>
          <a:xfrm>
            <a:off x="1907704"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8" name="Rectangle 37"/>
          <p:cNvSpPr/>
          <p:nvPr/>
        </p:nvSpPr>
        <p:spPr>
          <a:xfrm>
            <a:off x="2987824" y="199547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3 MOD - EON PAFA/Xoserve</a:t>
            </a:r>
            <a:endParaRPr lang="en-GB" sz="1400" dirty="0">
              <a:solidFill>
                <a:prstClr val="white"/>
              </a:solidFill>
            </a:endParaRPr>
          </a:p>
        </p:txBody>
      </p:sp>
      <p:sp>
        <p:nvSpPr>
          <p:cNvPr id="39" name="Down Arrow 38"/>
          <p:cNvSpPr/>
          <p:nvPr/>
        </p:nvSpPr>
        <p:spPr>
          <a:xfrm>
            <a:off x="3275856"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3" name="Rectangle 42"/>
          <p:cNvSpPr/>
          <p:nvPr/>
        </p:nvSpPr>
        <p:spPr>
          <a:xfrm>
            <a:off x="4612142" y="1995477"/>
            <a:ext cx="1478446" cy="414256"/>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400" dirty="0" smtClean="0">
                <a:solidFill>
                  <a:prstClr val="white"/>
                </a:solidFill>
              </a:rPr>
              <a:t>41 Propose Close – no support</a:t>
            </a:r>
            <a:endParaRPr lang="en-GB" sz="1400" dirty="0">
              <a:solidFill>
                <a:prstClr val="white"/>
              </a:solidFill>
            </a:endParaRPr>
          </a:p>
        </p:txBody>
      </p:sp>
      <p:sp>
        <p:nvSpPr>
          <p:cNvPr id="50" name="Down Arrow 49"/>
          <p:cNvSpPr/>
          <p:nvPr/>
        </p:nvSpPr>
        <p:spPr>
          <a:xfrm>
            <a:off x="4900174" y="1491421"/>
            <a:ext cx="732784"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TextBox 5"/>
          <p:cNvSpPr txBox="1"/>
          <p:nvPr/>
        </p:nvSpPr>
        <p:spPr>
          <a:xfrm>
            <a:off x="7674696" y="4894009"/>
            <a:ext cx="929752" cy="246221"/>
          </a:xfrm>
          <a:prstGeom prst="rect">
            <a:avLst/>
          </a:prstGeom>
          <a:noFill/>
        </p:spPr>
        <p:txBody>
          <a:bodyPr wrap="square" rtlCol="0">
            <a:spAutoFit/>
          </a:bodyPr>
          <a:lstStyle/>
          <a:p>
            <a:r>
              <a:rPr lang="en-GB" sz="1000" dirty="0" smtClean="0">
                <a:solidFill>
                  <a:prstClr val="black"/>
                </a:solidFill>
              </a:rPr>
              <a:t>As at 8/2/19</a:t>
            </a:r>
            <a:endParaRPr lang="en-GB" sz="1000" dirty="0">
              <a:solidFill>
                <a:prstClr val="black"/>
              </a:solidFill>
            </a:endParaRPr>
          </a:p>
        </p:txBody>
      </p:sp>
    </p:spTree>
    <p:extLst>
      <p:ext uri="{BB962C8B-B14F-4D97-AF65-F5344CB8AC3E}">
        <p14:creationId xmlns:p14="http://schemas.microsoft.com/office/powerpoint/2010/main" val="3375644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Overview Of Taskforce Funding</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250" y="699542"/>
            <a:ext cx="7972425"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6835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Taskforce Next Steps</a:t>
            </a:r>
          </a:p>
        </p:txBody>
      </p:sp>
      <p:sp>
        <p:nvSpPr>
          <p:cNvPr id="3" name="Content Placeholder 2"/>
          <p:cNvSpPr>
            <a:spLocks noGrp="1"/>
          </p:cNvSpPr>
          <p:nvPr>
            <p:ph idx="1"/>
          </p:nvPr>
        </p:nvSpPr>
        <p:spPr>
          <a:xfrm>
            <a:off x="457200" y="843558"/>
            <a:ext cx="8229600" cy="3888432"/>
          </a:xfrm>
        </p:spPr>
        <p:txBody>
          <a:bodyPr vert="horz" lIns="91440" tIns="45720" rIns="91440" bIns="45720" rtlCol="0" anchor="t">
            <a:normAutofit fontScale="92500"/>
          </a:bodyPr>
          <a:lstStyle/>
          <a:p>
            <a:r>
              <a:rPr lang="en-GB" sz="1600" dirty="0"/>
              <a:t>Use the UIG working group as the mechanism to </a:t>
            </a:r>
            <a:r>
              <a:rPr lang="en-GB" sz="1600" b="1" dirty="0"/>
              <a:t>share progress </a:t>
            </a:r>
            <a:r>
              <a:rPr lang="en-GB" sz="1600" dirty="0"/>
              <a:t>on all recommendations where options were selected by our customers to progress.</a:t>
            </a:r>
          </a:p>
          <a:p>
            <a:r>
              <a:rPr lang="en-GB" sz="1600" dirty="0"/>
              <a:t>Provide updates to the newly produced “</a:t>
            </a:r>
            <a:r>
              <a:rPr lang="en-GB" sz="1600" b="1" dirty="0"/>
              <a:t>Recommendation Tracker</a:t>
            </a:r>
            <a:r>
              <a:rPr lang="en-GB" sz="1600" dirty="0"/>
              <a:t>” in line with UIG Working Group timescales.</a:t>
            </a:r>
          </a:p>
          <a:p>
            <a:r>
              <a:rPr lang="en-GB" sz="1600" b="1" dirty="0"/>
              <a:t>Continue analysis </a:t>
            </a:r>
            <a:r>
              <a:rPr lang="en-GB" sz="1600" dirty="0"/>
              <a:t>on investigation lines &amp; publish investigation tracker updates bi-weekly.</a:t>
            </a:r>
          </a:p>
          <a:p>
            <a:r>
              <a:rPr lang="en-GB" sz="1600" b="1" dirty="0"/>
              <a:t>Publish any new findings/recommendations </a:t>
            </a:r>
            <a:r>
              <a:rPr lang="en-GB" sz="1600" dirty="0"/>
              <a:t>drawn from investigation lines which are currently “work in progress” when completed.</a:t>
            </a:r>
          </a:p>
          <a:p>
            <a:r>
              <a:rPr lang="en-GB" sz="1600" dirty="0"/>
              <a:t>Continue the </a:t>
            </a:r>
            <a:r>
              <a:rPr lang="en-GB" sz="1600" b="1" dirty="0"/>
              <a:t>customer engagement</a:t>
            </a:r>
            <a:r>
              <a:rPr lang="en-GB" sz="1600" dirty="0"/>
              <a:t>, development of </a:t>
            </a:r>
            <a:r>
              <a:rPr lang="en-GB" sz="1600" b="1" dirty="0"/>
              <a:t>CPs</a:t>
            </a:r>
            <a:r>
              <a:rPr lang="en-GB" sz="1600" dirty="0"/>
              <a:t>, development of </a:t>
            </a:r>
            <a:r>
              <a:rPr lang="en-GB" sz="1600" b="1" dirty="0"/>
              <a:t>CRs</a:t>
            </a:r>
            <a:r>
              <a:rPr lang="en-GB" sz="1600" dirty="0"/>
              <a:t> to support the recommendation options agreed at 28</a:t>
            </a:r>
            <a:r>
              <a:rPr lang="en-GB" sz="1600" baseline="30000" dirty="0"/>
              <a:t>th</a:t>
            </a:r>
            <a:r>
              <a:rPr lang="en-GB" sz="1600" dirty="0"/>
              <a:t> January UIG-Recommendation session.</a:t>
            </a:r>
          </a:p>
          <a:p>
            <a:r>
              <a:rPr lang="en-GB" sz="1600" dirty="0"/>
              <a:t>Offer support/guidance to </a:t>
            </a:r>
            <a:r>
              <a:rPr lang="en-GB" sz="1600" b="1" dirty="0"/>
              <a:t>develop MODs </a:t>
            </a:r>
            <a:r>
              <a:rPr lang="en-GB" sz="1600" dirty="0"/>
              <a:t>agreed as recommendation options.</a:t>
            </a:r>
          </a:p>
          <a:p>
            <a:r>
              <a:rPr lang="en-GB" sz="1600" dirty="0"/>
              <a:t>Support the creation of </a:t>
            </a:r>
            <a:r>
              <a:rPr lang="en-GB" sz="1600" b="1" dirty="0"/>
              <a:t>new PAC reports </a:t>
            </a:r>
            <a:r>
              <a:rPr lang="en-GB" sz="1600" dirty="0"/>
              <a:t>as per the agreed recommendation options.</a:t>
            </a:r>
          </a:p>
          <a:p>
            <a:r>
              <a:rPr lang="en-GB" sz="1600" dirty="0"/>
              <a:t>Consider any investigation lines which are </a:t>
            </a:r>
            <a:r>
              <a:rPr lang="en-GB" sz="1600" b="1" dirty="0"/>
              <a:t>not</a:t>
            </a:r>
            <a:r>
              <a:rPr lang="en-GB" sz="1600" dirty="0"/>
              <a:t> currently being analysed where requested by our customers.</a:t>
            </a:r>
          </a:p>
        </p:txBody>
      </p:sp>
    </p:spTree>
    <p:extLst>
      <p:ext uri="{BB962C8B-B14F-4D97-AF65-F5344CB8AC3E}">
        <p14:creationId xmlns:p14="http://schemas.microsoft.com/office/powerpoint/2010/main" val="3416940069"/>
      </p:ext>
    </p:extLst>
  </p:cSld>
  <p:clrMapOvr>
    <a:masterClrMapping/>
  </p:clrMapOvr>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A9D4E94D94ABB48A35A572EF9A60258" ma:contentTypeVersion="10" ma:contentTypeDescription="Create a new document." ma:contentTypeScope="" ma:versionID="258bf23aee0806eb12ff8426427e7c82">
  <xsd:schema xmlns:xsd="http://www.w3.org/2001/XMLSchema" xmlns:xs="http://www.w3.org/2001/XMLSchema" xmlns:p="http://schemas.microsoft.com/office/2006/metadata/properties" xmlns:ns2="5844fa40-a696-4ac9-bd38-c0330d295109" xmlns:ns3="c78a4dae-5fc0-4ed3-ad80-da51122ab114" targetNamespace="http://schemas.microsoft.com/office/2006/metadata/properties" ma:root="true" ma:fieldsID="c8dde2d04d648a22d8f791b223ed7057" ns2:_="" ns3:_="">
    <xsd:import namespace="5844fa40-a696-4ac9-bd38-c0330d295109"/>
    <xsd:import namespace="c78a4dae-5fc0-4ed3-ad80-da51122ab114"/>
    <xsd:element name="properties">
      <xsd:complexType>
        <xsd:sequence>
          <xsd:element name="documentManagement">
            <xsd:complexType>
              <xsd:all>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2:MediaServiceAutoTags" minOccurs="0"/>
                <xsd:element ref="ns2:MediaServiceOC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844fa40-a696-4ac9-bd38-c0330d2951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78a4dae-5fc0-4ed3-ad80-da51122ab1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D796A4FC-DDA6-41AE-8264-071069CB95D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844fa40-a696-4ac9-bd38-c0330d295109"/>
    <ds:schemaRef ds:uri="c78a4dae-5fc0-4ed3-ad80-da51122ab1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11B2E31-4703-4F4D-BB47-74A8364BAC36}">
  <ds:schemaRefs>
    <ds:schemaRef ds:uri="http://schemas.microsoft.com/office/infopath/2007/PartnerControls"/>
    <ds:schemaRef ds:uri="c78a4dae-5fc0-4ed3-ad80-da51122ab114"/>
    <ds:schemaRef ds:uri="http://schemas.microsoft.com/office/2006/documentManagement/types"/>
    <ds:schemaRef ds:uri="http://purl.org/dc/elements/1.1/"/>
    <ds:schemaRef ds:uri="http://purl.org/dc/terms/"/>
    <ds:schemaRef ds:uri="http://schemas.openxmlformats.org/package/2006/metadata/core-properties"/>
    <ds:schemaRef ds:uri="5844fa40-a696-4ac9-bd38-c0330d295109"/>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22592</TotalTime>
  <Words>903</Words>
  <Application>Microsoft Office PowerPoint</Application>
  <PresentationFormat>On-screen Show (16:9)</PresentationFormat>
  <Paragraphs>185</Paragraphs>
  <Slides>7</Slides>
  <Notes>2</Notes>
  <HiddenSlides>0</HiddenSlides>
  <MMClips>0</MMClips>
  <ScaleCrop>false</ScaleCrop>
  <HeadingPairs>
    <vt:vector size="4" baseType="variant">
      <vt:variant>
        <vt:lpstr>Theme</vt:lpstr>
      </vt:variant>
      <vt:variant>
        <vt:i4>3</vt:i4>
      </vt:variant>
      <vt:variant>
        <vt:lpstr>Slide Titles</vt:lpstr>
      </vt:variant>
      <vt:variant>
        <vt:i4>7</vt:i4>
      </vt:variant>
    </vt:vector>
  </HeadingPairs>
  <TitlesOfParts>
    <vt:vector size="10" baseType="lpstr">
      <vt:lpstr>Office Theme</vt:lpstr>
      <vt:lpstr>xoserve templates</vt:lpstr>
      <vt:lpstr>1_Office Theme</vt:lpstr>
      <vt:lpstr>UIG Task Force Progress Report</vt:lpstr>
      <vt:lpstr>Background</vt:lpstr>
      <vt:lpstr>UIG Task Force: Dashboard</vt:lpstr>
      <vt:lpstr>Plan on Page</vt:lpstr>
      <vt:lpstr>Recommendations - where we are</vt:lpstr>
      <vt:lpstr>Overview Of Taskforce Funding</vt:lpstr>
      <vt:lpstr>Taskforce Next Steps</vt:lpstr>
    </vt:vector>
  </TitlesOfParts>
  <Company>National Grid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National Grid</dc:creator>
  <cp:lastModifiedBy>National Grid</cp:lastModifiedBy>
  <cp:revision>146</cp:revision>
  <dcterms:created xsi:type="dcterms:W3CDTF">2018-09-02T17:12:15Z</dcterms:created>
  <dcterms:modified xsi:type="dcterms:W3CDTF">2019-02-08T12:32:19Z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254464196</vt:i4>
  </property>
  <property fmtid="{D5CDD505-2E9C-101B-9397-08002B2CF9AE}" pid="3" name="_NewReviewCycle">
    <vt:lpwstr/>
  </property>
  <property fmtid="{D5CDD505-2E9C-101B-9397-08002B2CF9AE}" pid="4" name="_EmailSubject">
    <vt:lpwstr>Agenda Items for Publication</vt:lpwstr>
  </property>
  <property fmtid="{D5CDD505-2E9C-101B-9397-08002B2CF9AE}" pid="5" name="_AuthorEmail">
    <vt:lpwstr>richard.lenton@xoserve.com</vt:lpwstr>
  </property>
  <property fmtid="{D5CDD505-2E9C-101B-9397-08002B2CF9AE}" pid="6" name="_AuthorEmailDisplayName">
    <vt:lpwstr>Lenton, Richard</vt:lpwstr>
  </property>
  <property fmtid="{D5CDD505-2E9C-101B-9397-08002B2CF9AE}" pid="7" name="_PreviousAdHocReviewCycleID">
    <vt:i4>1438235381</vt:i4>
  </property>
  <property fmtid="{D5CDD505-2E9C-101B-9397-08002B2CF9AE}" pid="8" name="ContentTypeId">
    <vt:lpwstr>0x0101002A9D4E94D94ABB48A35A572EF9A60258</vt:lpwstr>
  </property>
</Properties>
</file>