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303" r:id="rId5"/>
    <p:sldId id="302" r:id="rId6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4877"/>
    <a:srgbClr val="E7BB20"/>
    <a:srgbClr val="40D1F5"/>
    <a:srgbClr val="FFFFFF"/>
    <a:srgbClr val="B1D6E8"/>
    <a:srgbClr val="84B8DA"/>
    <a:srgbClr val="2B80B1"/>
    <a:srgbClr val="9CCB3B"/>
    <a:srgbClr val="F5835D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>
      <p:cViewPr varScale="1">
        <p:scale>
          <a:sx n="92" d="100"/>
          <a:sy n="92" d="100"/>
        </p:scale>
        <p:origin x="-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/>
          <a:lstStyle/>
          <a:p>
            <a:r>
              <a:rPr lang="en-GB" dirty="0" smtClean="0"/>
              <a:t>XRN4828 </a:t>
            </a:r>
            <a:r>
              <a:rPr lang="en-GB" dirty="0"/>
              <a:t>- </a:t>
            </a:r>
            <a:r>
              <a:rPr lang="en-GB" dirty="0" smtClean="0"/>
              <a:t>Nov </a:t>
            </a:r>
            <a:r>
              <a:rPr lang="en-GB" dirty="0"/>
              <a:t>19 Release 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EDE4AA0-BEE7-40EF-ADC2-D1B3EAA1B345}"/>
              </a:ext>
            </a:extLst>
          </p:cNvPr>
          <p:cNvGrpSpPr/>
          <p:nvPr/>
        </p:nvGrpSpPr>
        <p:grpSpPr>
          <a:xfrm>
            <a:off x="251520" y="1059582"/>
            <a:ext cx="8594612" cy="3645972"/>
            <a:chOff x="137840" y="723530"/>
            <a:chExt cx="8017423" cy="3205044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:a16="http://schemas.microsoft.com/office/drawing/2014/main" xmlns="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34839700"/>
                </p:ext>
              </p:extLst>
            </p:nvPr>
          </p:nvGraphicFramePr>
          <p:xfrm>
            <a:off x="137840" y="723530"/>
            <a:ext cx="8017423" cy="3205044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:a16="http://schemas.microsoft.com/office/drawing/2014/main" xmlns="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6</a:t>
                        </a:r>
                        <a:r>
                          <a:rPr lang="en-GB" sz="1050" kern="1200" baseline="3000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 February 2019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  <a:tr h="886257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RFQ (request for quote):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Aiming for contract approval by no later than 15/03/19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Plan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Planning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for the  Design Phase starts.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end of Detailed Design the proposed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Nov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19 implementation date will seek approval by the ChMC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Funding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: The Project team are on-track to provide the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EQR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to seek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approval at the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13</a:t>
                        </a:r>
                        <a:r>
                          <a:rPr kumimoji="0" lang="en-US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February 19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meeting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Risk: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 risk that the Nov 19 Release may be impacted by Pre-Production environment congestion due to multiple deliveries running in parallel</a:t>
                        </a:r>
                      </a:p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Risk: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 risk that due to multiple </a:t>
                        </a:r>
                        <a:r>
                          <a:rPr kumimoji="0" lang="en-US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UKLink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deliveries running in parallel there may be limited access to resources.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High-level, estimated, costs for each change were provided within the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completed HLSOs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. </a:t>
                        </a:r>
                        <a:endPara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 EQR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is on track to seek approval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by </a:t>
                        </a:r>
                        <a:r>
                          <a:rPr kumimoji="0" lang="en-GB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ChMC at the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meeting on 13</a:t>
                        </a:r>
                        <a:r>
                          <a:rPr kumimoji="0" lang="en-GB" sz="1050" b="0" i="0" u="none" strike="noStrike" kern="1200" cap="none" normalizeH="0" baseline="300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February 2019.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Weekly monitoring of </a:t>
                        </a:r>
                        <a:r>
                          <a:rPr kumimoji="0" lang="en-US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Xoserve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SME 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resources supporting multiple demands (e.g. BAU defects, Future Releases </a:t>
                        </a:r>
                        <a:r>
                          <a:rPr kumimoji="0" lang="en-US" sz="1050" b="0" i="0" u="none" strike="noStrike" kern="1200" cap="none" normalizeH="0" baseline="0" dirty="0" err="1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etc</a:t>
                        </a:r>
                        <a:r>
                          <a:rPr kumimoji="0" lang="en-US" sz="1050" b="0" i="0" u="none" strike="noStrike" kern="1200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) is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ongoing</a:t>
                        </a:r>
                      </a:p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Full project </a:t>
                        </a:r>
                        <a:r>
                          <a:rPr kumimoji="0" lang="en-US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mobilisation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to commence on appointment of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preferred </a:t>
                        </a: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supplier.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0932F9EA-D945-459F-8F00-091B3CFCAABE}"/>
                </a:ext>
              </a:extLst>
            </p:cNvPr>
            <p:cNvSpPr/>
            <p:nvPr/>
          </p:nvSpPr>
          <p:spPr>
            <a:xfrm>
              <a:off x="7259096" y="1394296"/>
              <a:ext cx="204194" cy="2131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0F57896-72F6-46F0-8DCF-1B43A706D61C}"/>
              </a:ext>
            </a:extLst>
          </p:cNvPr>
          <p:cNvSpPr/>
          <p:nvPr/>
        </p:nvSpPr>
        <p:spPr>
          <a:xfrm>
            <a:off x="5987072" y="1822017"/>
            <a:ext cx="215490" cy="21428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7D341B2-AF9B-4E48-A146-835712CA3A8C}"/>
              </a:ext>
            </a:extLst>
          </p:cNvPr>
          <p:cNvSpPr/>
          <p:nvPr/>
        </p:nvSpPr>
        <p:spPr>
          <a:xfrm>
            <a:off x="4126217" y="182201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354495D-E22F-4490-B63B-9C96EEB69125}"/>
              </a:ext>
            </a:extLst>
          </p:cNvPr>
          <p:cNvSpPr/>
          <p:nvPr/>
        </p:nvSpPr>
        <p:spPr>
          <a:xfrm>
            <a:off x="2265362" y="183895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6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XRN4828 </a:t>
            </a:r>
            <a:r>
              <a:rPr lang="en-GB" dirty="0"/>
              <a:t>- </a:t>
            </a:r>
            <a:r>
              <a:rPr lang="en-GB" dirty="0" smtClean="0"/>
              <a:t>Nov </a:t>
            </a:r>
            <a:r>
              <a:rPr lang="en-GB" dirty="0"/>
              <a:t>19 Release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A77669-B323-43A7-AA90-FFEE9856EC44}"/>
              </a:ext>
            </a:extLst>
          </p:cNvPr>
          <p:cNvSpPr txBox="1"/>
          <p:nvPr/>
        </p:nvSpPr>
        <p:spPr>
          <a:xfrm>
            <a:off x="53752" y="704766"/>
            <a:ext cx="9036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2"/>
                </a:solidFill>
              </a:rPr>
              <a:t>Key Milestone Dates</a:t>
            </a:r>
            <a:r>
              <a:rPr lang="en-GB" sz="1000" b="1" dirty="0" smtClean="0">
                <a:solidFill>
                  <a:schemeClr val="tx2"/>
                </a:solidFill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Receive supplier responses – 13/02/19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Shortlist preferred supplier – 18/02/19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Supplier contract approval – 15/03/19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chemeClr val="tx2"/>
                </a:solidFill>
              </a:rPr>
              <a:t>Approve and </a:t>
            </a:r>
            <a:r>
              <a:rPr lang="en-GB" sz="1000" b="1" dirty="0">
                <a:solidFill>
                  <a:schemeClr val="tx2"/>
                </a:solidFill>
              </a:rPr>
              <a:t>issue EQR – 04/02/19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Gain business Case approval at IRC - 27/02/19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PID approval 18/03/19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Detailed Delivery Plan approved – 22/03/19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2"/>
                </a:solidFill>
              </a:rPr>
              <a:t>Design Change Packs Submitted to Industry –08/05/19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Test Plan approval – </a:t>
            </a:r>
            <a:r>
              <a:rPr lang="en-GB" sz="1000" dirty="0" smtClean="0">
                <a:solidFill>
                  <a:schemeClr val="tx2"/>
                </a:solidFill>
              </a:rPr>
              <a:t>05/04/19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000" b="1" dirty="0" smtClean="0">
                <a:solidFill>
                  <a:schemeClr val="tx2"/>
                </a:solidFill>
              </a:rPr>
              <a:t>BER Approval – 14/06/19</a:t>
            </a:r>
            <a:endParaRPr lang="en-GB" sz="1000" b="1" dirty="0">
              <a:solidFill>
                <a:schemeClr val="tx2"/>
              </a:solidFill>
            </a:endParaRPr>
          </a:p>
          <a:p>
            <a:endParaRPr lang="en-GB" sz="1000" b="1" dirty="0">
              <a:solidFill>
                <a:schemeClr val="tx2"/>
              </a:solidFill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32264" y="2500313"/>
            <a:ext cx="9058092" cy="2227262"/>
            <a:chOff x="206" y="1575"/>
            <a:chExt cx="5795" cy="1403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1923" y="1575"/>
              <a:ext cx="4078" cy="13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5673" y="1604"/>
              <a:ext cx="2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2020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" y="1721"/>
              <a:ext cx="475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53" y="1721"/>
              <a:ext cx="475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637" y="1766"/>
              <a:ext cx="11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Feb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920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920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096" y="1766"/>
              <a:ext cx="11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Mar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387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387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563" y="1766"/>
              <a:ext cx="11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Apr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854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854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2038" y="1766"/>
              <a:ext cx="12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May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2321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2321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497" y="1766"/>
              <a:ext cx="11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Jun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2803" y="1721"/>
              <a:ext cx="444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2803" y="1721"/>
              <a:ext cx="444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969" y="1766"/>
              <a:ext cx="9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Jul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3247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47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431" y="1766"/>
              <a:ext cx="12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Aug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714" y="1721"/>
              <a:ext cx="468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3714" y="1721"/>
              <a:ext cx="468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3891" y="1766"/>
              <a:ext cx="14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Sept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182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4182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4358" y="1766"/>
              <a:ext cx="11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Oct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649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649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840" y="1766"/>
              <a:ext cx="12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Nov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5116" y="1721"/>
              <a:ext cx="467" cy="168"/>
            </a:xfrm>
            <a:prstGeom prst="rect">
              <a:avLst/>
            </a:prstGeom>
            <a:solidFill>
              <a:srgbClr val="A5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5116" y="1721"/>
              <a:ext cx="467" cy="168"/>
            </a:xfrm>
            <a:prstGeom prst="rect">
              <a:avLst/>
            </a:prstGeom>
            <a:noFill/>
            <a:ln w="19050" cap="rnd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5292" y="1766"/>
              <a:ext cx="12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 smtClean="0">
                  <a:solidFill>
                    <a:srgbClr val="FFFFFF"/>
                  </a:solidFill>
                </a:rPr>
                <a:t>Dec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453" y="1575"/>
              <a:ext cx="1470" cy="130"/>
            </a:xfrm>
            <a:prstGeom prst="rect">
              <a:avLst/>
            </a:pr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1096" y="1598"/>
              <a:ext cx="198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2019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 rot="16200000">
              <a:off x="226" y="2874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J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 rot="16200000">
              <a:off x="222" y="2824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u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 rot="16200000">
              <a:off x="222" y="2778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 rot="16200000">
              <a:off x="226" y="2729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 rot="16200000">
              <a:off x="237" y="2694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 rot="16200000">
              <a:off x="226" y="2660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 rot="16200000">
              <a:off x="226" y="2614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 rot="16200000">
              <a:off x="237" y="2578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 rot="16200000">
              <a:off x="226" y="2544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–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 rot="16200000">
              <a:off x="218" y="2475"/>
              <a:ext cx="10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 rot="16200000">
              <a:off x="222" y="2418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 rot="16200000">
              <a:off x="214" y="2356"/>
              <a:ext cx="107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 rot="16200000">
              <a:off x="218" y="2291"/>
              <a:ext cx="10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 rot="16200000">
              <a:off x="237" y="2256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 rot="16200000">
              <a:off x="218" y="2214"/>
              <a:ext cx="100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 rot="16200000">
              <a:off x="222" y="2157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 rot="16200000">
              <a:off x="233" y="2122"/>
              <a:ext cx="69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 rot="16200000">
              <a:off x="226" y="2077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 rot="16200000">
              <a:off x="226" y="2038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 rot="16200000">
              <a:off x="222" y="1988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 rot="16200000">
              <a:off x="237" y="1950"/>
              <a:ext cx="61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 rot="16200000">
              <a:off x="322" y="2525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 rot="16200000">
              <a:off x="326" y="2475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 rot="16200000">
              <a:off x="322" y="2425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o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 rot="16200000">
              <a:off x="322" y="2379"/>
              <a:ext cx="92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 rot="16200000">
              <a:off x="326" y="2330"/>
              <a:ext cx="84" cy="1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2895" y="2426"/>
              <a:ext cx="31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Testing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2214" y="2372"/>
              <a:ext cx="25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Build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2497" y="2372"/>
              <a:ext cx="15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UT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4449" y="2372"/>
              <a:ext cx="17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Imp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438" y="2242"/>
              <a:ext cx="1056" cy="368"/>
            </a:xfrm>
            <a:prstGeom prst="rect">
              <a:avLst/>
            </a:prstGeom>
            <a:solidFill>
              <a:srgbClr val="1735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Rectangle 95"/>
            <p:cNvSpPr>
              <a:spLocks noChangeArrowheads="1"/>
            </p:cNvSpPr>
            <p:nvPr/>
          </p:nvSpPr>
          <p:spPr bwMode="auto">
            <a:xfrm>
              <a:off x="438" y="2250"/>
              <a:ext cx="1056" cy="368"/>
            </a:xfrm>
            <a:prstGeom prst="rect">
              <a:avLst/>
            </a:prstGeom>
            <a:noFill/>
            <a:ln w="23813" cap="rnd">
              <a:solidFill>
                <a:srgbClr val="A5A5A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669" y="2334"/>
              <a:ext cx="53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" pitchFamily="34" charset="0"/>
                  <a:cs typeface="Arial" pitchFamily="34" charset="0"/>
                </a:rPr>
                <a:t>Mobilisation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Oval 116"/>
            <p:cNvSpPr>
              <a:spLocks noChangeArrowheads="1"/>
            </p:cNvSpPr>
            <p:nvPr/>
          </p:nvSpPr>
          <p:spPr bwMode="auto">
            <a:xfrm>
              <a:off x="669" y="2684"/>
              <a:ext cx="81" cy="69"/>
            </a:xfrm>
            <a:prstGeom prst="ellipse">
              <a:avLst/>
            </a:prstGeom>
            <a:solidFill>
              <a:srgbClr val="00B050"/>
            </a:solidFill>
            <a:ln w="317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26" name="Rectangle 37"/>
          <p:cNvSpPr>
            <a:spLocks noChangeArrowheads="1"/>
          </p:cNvSpPr>
          <p:nvPr/>
        </p:nvSpPr>
        <p:spPr bwMode="auto">
          <a:xfrm>
            <a:off x="8450550" y="2732088"/>
            <a:ext cx="639698" cy="260473"/>
          </a:xfrm>
          <a:prstGeom prst="rect">
            <a:avLst/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7" name="Rectangle 39"/>
          <p:cNvSpPr>
            <a:spLocks noChangeArrowheads="1"/>
          </p:cNvSpPr>
          <p:nvPr/>
        </p:nvSpPr>
        <p:spPr bwMode="auto">
          <a:xfrm>
            <a:off x="8676456" y="2807965"/>
            <a:ext cx="17793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b="1" dirty="0" smtClean="0">
                <a:solidFill>
                  <a:srgbClr val="FFFFFF"/>
                </a:solidFill>
              </a:rPr>
              <a:t>Jan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ectangle 95"/>
          <p:cNvSpPr>
            <a:spLocks noChangeArrowheads="1"/>
          </p:cNvSpPr>
          <p:nvPr/>
        </p:nvSpPr>
        <p:spPr bwMode="auto">
          <a:xfrm>
            <a:off x="2070636" y="3571726"/>
            <a:ext cx="739234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0" name="Rectangle 96"/>
          <p:cNvSpPr>
            <a:spLocks noChangeArrowheads="1"/>
          </p:cNvSpPr>
          <p:nvPr/>
        </p:nvSpPr>
        <p:spPr bwMode="auto">
          <a:xfrm>
            <a:off x="2217328" y="3723878"/>
            <a:ext cx="49875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Design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Rectangle 95"/>
          <p:cNvSpPr>
            <a:spLocks noChangeArrowheads="1"/>
          </p:cNvSpPr>
          <p:nvPr/>
        </p:nvSpPr>
        <p:spPr bwMode="auto">
          <a:xfrm>
            <a:off x="2824654" y="3571726"/>
            <a:ext cx="739234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2" name="Rectangle 96"/>
          <p:cNvSpPr>
            <a:spLocks noChangeArrowheads="1"/>
          </p:cNvSpPr>
          <p:nvPr/>
        </p:nvSpPr>
        <p:spPr bwMode="auto">
          <a:xfrm>
            <a:off x="2879812" y="3723878"/>
            <a:ext cx="68407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Build &amp; UT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Rectangle 95"/>
          <p:cNvSpPr>
            <a:spLocks noChangeArrowheads="1"/>
          </p:cNvSpPr>
          <p:nvPr/>
        </p:nvSpPr>
        <p:spPr bwMode="auto">
          <a:xfrm>
            <a:off x="3563887" y="3571726"/>
            <a:ext cx="874719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4" name="Rectangle 96"/>
          <p:cNvSpPr>
            <a:spLocks noChangeArrowheads="1"/>
          </p:cNvSpPr>
          <p:nvPr/>
        </p:nvSpPr>
        <p:spPr bwMode="auto">
          <a:xfrm>
            <a:off x="3635896" y="3723878"/>
            <a:ext cx="1008112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System Test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Rectangle 95"/>
          <p:cNvSpPr>
            <a:spLocks noChangeArrowheads="1"/>
          </p:cNvSpPr>
          <p:nvPr/>
        </p:nvSpPr>
        <p:spPr bwMode="auto">
          <a:xfrm>
            <a:off x="4427984" y="3571726"/>
            <a:ext cx="645237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6" name="Rectangle 96"/>
          <p:cNvSpPr>
            <a:spLocks noChangeArrowheads="1"/>
          </p:cNvSpPr>
          <p:nvPr/>
        </p:nvSpPr>
        <p:spPr bwMode="auto">
          <a:xfrm>
            <a:off x="4649307" y="3723878"/>
            <a:ext cx="49875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SIT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95"/>
          <p:cNvSpPr>
            <a:spLocks noChangeArrowheads="1"/>
          </p:cNvSpPr>
          <p:nvPr/>
        </p:nvSpPr>
        <p:spPr bwMode="auto">
          <a:xfrm>
            <a:off x="5076056" y="3571726"/>
            <a:ext cx="645237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8" name="Rectangle 96"/>
          <p:cNvSpPr>
            <a:spLocks noChangeArrowheads="1"/>
          </p:cNvSpPr>
          <p:nvPr/>
        </p:nvSpPr>
        <p:spPr bwMode="auto">
          <a:xfrm>
            <a:off x="5220072" y="3723878"/>
            <a:ext cx="49875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UAT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95"/>
          <p:cNvSpPr>
            <a:spLocks noChangeArrowheads="1"/>
          </p:cNvSpPr>
          <p:nvPr/>
        </p:nvSpPr>
        <p:spPr bwMode="auto">
          <a:xfrm>
            <a:off x="5724129" y="3571726"/>
            <a:ext cx="432048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0" name="Rectangle 96"/>
          <p:cNvSpPr>
            <a:spLocks noChangeArrowheads="1"/>
          </p:cNvSpPr>
          <p:nvPr/>
        </p:nvSpPr>
        <p:spPr bwMode="auto">
          <a:xfrm>
            <a:off x="5729427" y="3723878"/>
            <a:ext cx="4987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RT &amp; PT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Rectangle 95"/>
          <p:cNvSpPr>
            <a:spLocks noChangeArrowheads="1"/>
          </p:cNvSpPr>
          <p:nvPr/>
        </p:nvSpPr>
        <p:spPr bwMode="auto">
          <a:xfrm>
            <a:off x="6156176" y="3571726"/>
            <a:ext cx="508268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2" name="Rectangle 96"/>
          <p:cNvSpPr>
            <a:spLocks noChangeArrowheads="1"/>
          </p:cNvSpPr>
          <p:nvPr/>
        </p:nvSpPr>
        <p:spPr bwMode="auto">
          <a:xfrm>
            <a:off x="6156176" y="3723878"/>
            <a:ext cx="4987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Market Trials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95"/>
          <p:cNvSpPr>
            <a:spLocks noChangeArrowheads="1"/>
          </p:cNvSpPr>
          <p:nvPr/>
        </p:nvSpPr>
        <p:spPr bwMode="auto">
          <a:xfrm>
            <a:off x="6660232" y="3571726"/>
            <a:ext cx="508268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4" name="Rectangle 96"/>
          <p:cNvSpPr>
            <a:spLocks noChangeArrowheads="1"/>
          </p:cNvSpPr>
          <p:nvPr/>
        </p:nvSpPr>
        <p:spPr bwMode="auto">
          <a:xfrm>
            <a:off x="6665531" y="3648095"/>
            <a:ext cx="49875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IMP (</a:t>
            </a:r>
            <a:r>
              <a:rPr lang="en-US" altLang="en-US" sz="1100" dirty="0" err="1" smtClean="0">
                <a:solidFill>
                  <a:srgbClr val="FFFFFF"/>
                </a:solidFill>
              </a:rPr>
              <a:t>Inc</a:t>
            </a:r>
            <a:r>
              <a:rPr lang="en-US" altLang="en-US" sz="1100" dirty="0" smtClean="0">
                <a:solidFill>
                  <a:srgbClr val="FFFFFF"/>
                </a:solidFill>
              </a:rPr>
              <a:t> IDR)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ectangle 95"/>
          <p:cNvSpPr>
            <a:spLocks noChangeArrowheads="1"/>
          </p:cNvSpPr>
          <p:nvPr/>
        </p:nvSpPr>
        <p:spPr bwMode="auto">
          <a:xfrm>
            <a:off x="7164287" y="3571726"/>
            <a:ext cx="817839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6" name="Rectangle 96"/>
          <p:cNvSpPr>
            <a:spLocks noChangeArrowheads="1"/>
          </p:cNvSpPr>
          <p:nvPr/>
        </p:nvSpPr>
        <p:spPr bwMode="auto">
          <a:xfrm>
            <a:off x="7308304" y="3698617"/>
            <a:ext cx="49875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PIS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95"/>
          <p:cNvSpPr>
            <a:spLocks noChangeArrowheads="1"/>
          </p:cNvSpPr>
          <p:nvPr/>
        </p:nvSpPr>
        <p:spPr bwMode="auto">
          <a:xfrm>
            <a:off x="8002633" y="3571726"/>
            <a:ext cx="817839" cy="584200"/>
          </a:xfrm>
          <a:prstGeom prst="rect">
            <a:avLst/>
          </a:prstGeom>
          <a:solidFill>
            <a:schemeClr val="tx2"/>
          </a:solidFill>
          <a:ln w="23813" cap="rnd">
            <a:solidFill>
              <a:srgbClr val="A5A5A5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8" name="Rectangle 96"/>
          <p:cNvSpPr>
            <a:spLocks noChangeArrowheads="1"/>
          </p:cNvSpPr>
          <p:nvPr/>
        </p:nvSpPr>
        <p:spPr bwMode="auto">
          <a:xfrm>
            <a:off x="8106327" y="3723878"/>
            <a:ext cx="71414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solidFill>
                  <a:srgbClr val="FFFFFF"/>
                </a:solidFill>
              </a:rPr>
              <a:t>Closedown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114"/>
          <p:cNvSpPr>
            <a:spLocks noChangeArrowheads="1"/>
          </p:cNvSpPr>
          <p:nvPr/>
        </p:nvSpPr>
        <p:spPr bwMode="auto">
          <a:xfrm>
            <a:off x="467544" y="4413761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 smtClean="0">
                <a:solidFill>
                  <a:srgbClr val="000000"/>
                </a:solidFill>
              </a:rPr>
              <a:t>04/02: EQR Approval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Oval 116"/>
          <p:cNvSpPr>
            <a:spLocks noChangeArrowheads="1"/>
          </p:cNvSpPr>
          <p:nvPr/>
        </p:nvSpPr>
        <p:spPr bwMode="auto">
          <a:xfrm>
            <a:off x="3653302" y="4262413"/>
            <a:ext cx="126610" cy="109537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1" name="Rectangle 114"/>
          <p:cNvSpPr>
            <a:spLocks noChangeArrowheads="1"/>
          </p:cNvSpPr>
          <p:nvPr/>
        </p:nvSpPr>
        <p:spPr bwMode="auto">
          <a:xfrm>
            <a:off x="3419872" y="4413761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 smtClean="0">
                <a:solidFill>
                  <a:srgbClr val="000000"/>
                </a:solidFill>
              </a:rPr>
              <a:t>04/06: BER Approval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Oval 116"/>
          <p:cNvSpPr>
            <a:spLocks noChangeArrowheads="1"/>
          </p:cNvSpPr>
          <p:nvPr/>
        </p:nvSpPr>
        <p:spPr bwMode="auto">
          <a:xfrm>
            <a:off x="2915816" y="4262413"/>
            <a:ext cx="126610" cy="109537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3" name="Rectangle 114"/>
          <p:cNvSpPr>
            <a:spLocks noChangeArrowheads="1"/>
          </p:cNvSpPr>
          <p:nvPr/>
        </p:nvSpPr>
        <p:spPr bwMode="auto">
          <a:xfrm>
            <a:off x="2644607" y="4413761"/>
            <a:ext cx="7032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dirty="0" smtClean="0">
                <a:solidFill>
                  <a:srgbClr val="000000"/>
                </a:solidFill>
              </a:rPr>
              <a:t>08/05: Change Pack Submission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-4574" y="3003798"/>
            <a:ext cx="400110" cy="199889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Nov-19 Timeline</a:t>
            </a:r>
            <a:endParaRPr lang="en-GB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82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353</Words>
  <Application>Microsoft Office PowerPoint</Application>
  <PresentationFormat>On-screen Show (16:9)</PresentationFormat>
  <Paragraphs>93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XRN4828 - Nov 19 Release -  Status Update</vt:lpstr>
      <vt:lpstr>XRN4828 - Nov 19 Release Timelines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105</cp:revision>
  <cp:lastPrinted>2019-02-04T10:21:28Z</cp:lastPrinted>
  <dcterms:created xsi:type="dcterms:W3CDTF">2018-09-02T17:12:15Z</dcterms:created>
  <dcterms:modified xsi:type="dcterms:W3CDTF">2019-02-05T10:01:57Z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1802321195</vt:i4>
  </property>
  <property fmtid="{D5CDD505-2E9C-101B-9397-08002B2CF9AE}" pid="3" name="_NewReviewCycle">
    <vt:lpwstr/>
  </property>
  <property fmtid="{D5CDD505-2E9C-101B-9397-08002B2CF9AE}" pid="4" name="_EmailSubject">
    <vt:lpwstr>ChMC material</vt:lpwstr>
  </property>
  <property fmtid="{D5CDD505-2E9C-101B-9397-08002B2CF9AE}" pid="5" name="_AuthorEmail">
    <vt:lpwstr>Richard.Hadfield@xoserve.com</vt:lpwstr>
  </property>
  <property fmtid="{D5CDD505-2E9C-101B-9397-08002B2CF9AE}" pid="6" name="_AuthorEmailDisplayName">
    <vt:lpwstr>Hadfield, Richard</vt:lpwstr>
  </property>
  <property fmtid="{D5CDD505-2E9C-101B-9397-08002B2CF9AE}" pid="7" name="_PreviousAdHocReviewCycleID">
    <vt:i4>2052159348</vt:i4>
  </property>
  <property fmtid="{D5CDD505-2E9C-101B-9397-08002B2CF9AE}" pid="8" name="ContentTypeId">
    <vt:lpwstr>0x0101006E927B77B7F39148B9CB17AE711C8D35</vt:lpwstr>
  </property>
</Properties>
</file>