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 id="2147483662" r:id="rId6"/>
  </p:sldMasterIdLst>
  <p:notesMasterIdLst>
    <p:notesMasterId r:id="rId14"/>
  </p:notesMasterIdLst>
  <p:sldIdLst>
    <p:sldId id="298" r:id="rId7"/>
    <p:sldId id="299" r:id="rId8"/>
    <p:sldId id="318" r:id="rId9"/>
    <p:sldId id="349" r:id="rId10"/>
    <p:sldId id="350" r:id="rId11"/>
    <p:sldId id="307" r:id="rId12"/>
    <p:sldId id="348"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82" autoAdjust="0"/>
  </p:normalViewPr>
  <p:slideViewPr>
    <p:cSldViewPr>
      <p:cViewPr>
        <p:scale>
          <a:sx n="110" d="100"/>
          <a:sy n="110" d="100"/>
        </p:scale>
        <p:origin x="-120" y="4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Jackson" userId="S::leanne.jackson@xoserve.com::4fc50b8f-0f04-40c7-b5ef-9b7faaa6da53" providerId="AD" clId="Web-{25740957-2BD8-6FBC-058E-E9488985CF7B}"/>
    <pc:docChg chg="modSld">
      <pc:chgData name="Leanne Jackson" userId="S::leanne.jackson@xoserve.com::4fc50b8f-0f04-40c7-b5ef-9b7faaa6da53" providerId="AD" clId="Web-{25740957-2BD8-6FBC-058E-E9488985CF7B}" dt="2018-12-04T12:33:02.925" v="79" actId="20577"/>
      <pc:docMkLst>
        <pc:docMk/>
      </pc:docMkLst>
      <pc:sldChg chg="modSp">
        <pc:chgData name="Leanne Jackson" userId="S::leanne.jackson@xoserve.com::4fc50b8f-0f04-40c7-b5ef-9b7faaa6da53" providerId="AD" clId="Web-{25740957-2BD8-6FBC-058E-E9488985CF7B}" dt="2018-12-04T12:33:02.925" v="78" actId="20577"/>
        <pc:sldMkLst>
          <pc:docMk/>
          <pc:sldMk cId="949750898" sldId="299"/>
        </pc:sldMkLst>
        <pc:spChg chg="mod">
          <ac:chgData name="Leanne Jackson" userId="S::leanne.jackson@xoserve.com::4fc50b8f-0f04-40c7-b5ef-9b7faaa6da53" providerId="AD" clId="Web-{25740957-2BD8-6FBC-058E-E9488985CF7B}" dt="2018-12-04T12:33:02.925" v="78" actId="20577"/>
          <ac:spMkLst>
            <pc:docMk/>
            <pc:sldMk cId="949750898" sldId="299"/>
            <ac:spMk id="3" creationId="{00000000-0000-0000-0000-000000000000}"/>
          </ac:spMkLst>
        </pc:spChg>
      </pc:sldChg>
    </pc:docChg>
  </pc:docChgLst>
  <pc:docChgLst>
    <pc:chgData name="Leanne Jackson" userId="S::leanne.jackson@xoserve.com::4fc50b8f-0f04-40c7-b5ef-9b7faaa6da53" providerId="AD" clId="Web-{48F9BBEA-0821-4D72-BA5A-713C15023510}"/>
    <pc:docChg chg="modSld">
      <pc:chgData name="Leanne Jackson" userId="S::leanne.jackson@xoserve.com::4fc50b8f-0f04-40c7-b5ef-9b7faaa6da53" providerId="AD" clId="Web-{48F9BBEA-0821-4D72-BA5A-713C15023510}" dt="2019-02-08T10:29:35.048" v="10" actId="20577"/>
      <pc:docMkLst>
        <pc:docMk/>
      </pc:docMkLst>
      <pc:sldChg chg="modSp">
        <pc:chgData name="Leanne Jackson" userId="S::leanne.jackson@xoserve.com::4fc50b8f-0f04-40c7-b5ef-9b7faaa6da53" providerId="AD" clId="Web-{48F9BBEA-0821-4D72-BA5A-713C15023510}" dt="2019-02-08T10:29:26.389" v="8" actId="20577"/>
        <pc:sldMkLst>
          <pc:docMk/>
          <pc:sldMk cId="949750898" sldId="299"/>
        </pc:sldMkLst>
        <pc:spChg chg="mod">
          <ac:chgData name="Leanne Jackson" userId="S::leanne.jackson@xoserve.com::4fc50b8f-0f04-40c7-b5ef-9b7faaa6da53" providerId="AD" clId="Web-{48F9BBEA-0821-4D72-BA5A-713C15023510}" dt="2019-02-08T10:29:26.389" v="8" actId="20577"/>
          <ac:spMkLst>
            <pc:docMk/>
            <pc:sldMk cId="949750898" sldId="29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08/02/2019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559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285717" indent="-285717">
              <a:buFont typeface="Arial" panose="020B0604020202020204" pitchFamily="34" charset="0"/>
              <a:buChar char="•"/>
            </a:pPr>
            <a:r>
              <a:rPr lang="en-GB" dirty="0" smtClean="0"/>
              <a:t>85 lines in recommendation</a:t>
            </a:r>
            <a:r>
              <a:rPr lang="en-GB" baseline="0" dirty="0" smtClean="0"/>
              <a:t> tracker</a:t>
            </a:r>
          </a:p>
          <a:p>
            <a:pPr marL="285717" indent="-285717">
              <a:buFont typeface="Arial" panose="020B0604020202020204" pitchFamily="34" charset="0"/>
              <a:buChar char="•"/>
            </a:pPr>
            <a:r>
              <a:rPr lang="en-GB" baseline="0" dirty="0" smtClean="0"/>
              <a:t>22 lines actions against Xoserve</a:t>
            </a:r>
          </a:p>
          <a:p>
            <a:pPr marL="285717" indent="-285717">
              <a:buFont typeface="Arial" panose="020B0604020202020204" pitchFamily="34" charset="0"/>
              <a:buChar char="•"/>
            </a:pPr>
            <a:r>
              <a:rPr lang="en-GB" baseline="0" dirty="0" smtClean="0"/>
              <a:t>6 pause review April – July = 3.2.1 option 4 &amp; option 10, 3.2.2 option 7b, 1 option 3, 3.2.8 option 2 &amp; option 4</a:t>
            </a:r>
          </a:p>
          <a:p>
            <a:pPr marL="285717" indent="-285717">
              <a:buFont typeface="Arial" panose="020B0604020202020204" pitchFamily="34" charset="0"/>
              <a:buChar char="•"/>
            </a:pPr>
            <a:r>
              <a:rPr lang="en-GB" baseline="0" dirty="0" smtClean="0"/>
              <a:t>2 CPs = 3.1 option 5 &amp; option 7</a:t>
            </a:r>
          </a:p>
          <a:p>
            <a:pPr marL="285717" indent="-285717">
              <a:buFont typeface="Arial" panose="020B0604020202020204" pitchFamily="34" charset="0"/>
              <a:buChar char="•"/>
            </a:pPr>
            <a:r>
              <a:rPr lang="en-GB" baseline="0" dirty="0" smtClean="0"/>
              <a:t>2 CRs = 3.2.1 option 2, 1 option 2</a:t>
            </a:r>
          </a:p>
          <a:p>
            <a:pPr marL="285717" indent="-285717">
              <a:buFont typeface="Arial" panose="020B0604020202020204" pitchFamily="34" charset="0"/>
              <a:buChar char="•"/>
            </a:pPr>
            <a:r>
              <a:rPr lang="en-GB" baseline="0" dirty="0" smtClean="0"/>
              <a:t>2 Completed = 2 option 2 and option 3</a:t>
            </a:r>
          </a:p>
          <a:p>
            <a:pPr marL="285717" indent="-285717">
              <a:buFont typeface="Arial" panose="020B0604020202020204" pitchFamily="34" charset="0"/>
              <a:buChar char="•"/>
            </a:pPr>
            <a:r>
              <a:rPr lang="en-GB" baseline="0" dirty="0" smtClean="0"/>
              <a:t>1 Defect = 2 option 6</a:t>
            </a:r>
          </a:p>
          <a:p>
            <a:pPr marL="285717" indent="-285717">
              <a:buFont typeface="Arial" panose="020B0604020202020204" pitchFamily="34" charset="0"/>
              <a:buChar char="•"/>
            </a:pPr>
            <a:r>
              <a:rPr lang="en-GB" baseline="0" dirty="0" smtClean="0"/>
              <a:t>5 </a:t>
            </a:r>
            <a:r>
              <a:rPr lang="en-GB" baseline="0" dirty="0" err="1" smtClean="0"/>
              <a:t>wip</a:t>
            </a:r>
            <a:r>
              <a:rPr lang="en-GB" baseline="0" dirty="0" smtClean="0"/>
              <a:t> with UIG WG = 2 option 4 and 12.2 options 2,5,9 &amp; 10</a:t>
            </a:r>
          </a:p>
          <a:p>
            <a:pPr marL="285717" indent="-285717">
              <a:buFont typeface="Arial" panose="020B0604020202020204" pitchFamily="34" charset="0"/>
              <a:buChar char="•"/>
            </a:pPr>
            <a:r>
              <a:rPr lang="en-GB" baseline="0" dirty="0" smtClean="0"/>
              <a:t>4 Engagement = 12.1/12.3 option 2, 3.2.8 option 2, 3.1 option 2, 2 option 5. </a:t>
            </a:r>
          </a:p>
          <a:p>
            <a:pPr marL="285717" indent="-285717">
              <a:buFont typeface="Arial" panose="020B0604020202020204" pitchFamily="34" charset="0"/>
              <a:buChar char="•"/>
            </a:pPr>
            <a:r>
              <a:rPr lang="en-GB" baseline="0" dirty="0" smtClean="0"/>
              <a:t>6 PAFA – 3.2.1 – option 3, 3.2.2 option 10, 1 option 4, 1 option 7, 12.1&amp;12.3 option 3, 3.2.8 option 5.</a:t>
            </a:r>
          </a:p>
          <a:p>
            <a:pPr marL="285717" indent="-285717">
              <a:buFont typeface="Arial" panose="020B0604020202020204" pitchFamily="34" charset="0"/>
              <a:buChar char="•"/>
            </a:pPr>
            <a:r>
              <a:rPr lang="en-GB" baseline="0" dirty="0" smtClean="0"/>
              <a:t>3 MOD – 12.1&amp;12.3 option 9a, 10 &amp; 11.</a:t>
            </a:r>
          </a:p>
          <a:p>
            <a:pPr marL="285717" indent="-285717">
              <a:buFont typeface="Arial" panose="020B0604020202020204" pitchFamily="34" charset="0"/>
              <a:buChar char="•"/>
            </a:pPr>
            <a:r>
              <a:rPr lang="en-GB" baseline="0" dirty="0" smtClean="0"/>
              <a:t>41 – propose to close – </a:t>
            </a:r>
            <a:r>
              <a:rPr lang="en-GB" baseline="0" smtClean="0"/>
              <a:t>no support.</a:t>
            </a:r>
          </a:p>
          <a:p>
            <a:pPr marL="285717" indent="-285717">
              <a:buFont typeface="Arial" panose="020B0604020202020204" pitchFamily="34" charset="0"/>
              <a:buChar char="•"/>
            </a:pPr>
            <a:endParaRPr lang="en-GB" dirty="0"/>
          </a:p>
          <a:p>
            <a:pPr marL="285717" indent="-285717">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836378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3" y="4731545"/>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3" y="4731545"/>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3" y="4731545"/>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31225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78002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98708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41637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118506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911683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75705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870903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88100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24764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1535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userDrawn="1"/>
        </p:nvSpPr>
        <p:spPr>
          <a:xfrm>
            <a:off x="8604448" y="195487"/>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2799047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Change Management Committee 13/02/19</a:t>
            </a:r>
          </a:p>
        </p:txBody>
      </p:sp>
    </p:spTree>
    <p:extLst>
      <p:ext uri="{BB962C8B-B14F-4D97-AF65-F5344CB8AC3E}">
        <p14:creationId xmlns:p14="http://schemas.microsoft.com/office/powerpoint/2010/main" val="4153817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latin typeface="Arial"/>
                <a:cs typeface="Arial"/>
              </a:rPr>
              <a:t>Recommendation stats</a:t>
            </a:r>
          </a:p>
          <a:p>
            <a:pPr lvl="1"/>
            <a:r>
              <a:rPr lang="en-GB" sz="1500" dirty="0"/>
              <a:t>Reporting on budget</a:t>
            </a:r>
          </a:p>
          <a:p>
            <a:pPr lvl="1"/>
            <a:r>
              <a:rPr lang="en-GB" sz="1500" dirty="0"/>
              <a:t>Task force next steps</a:t>
            </a:r>
          </a:p>
          <a:p>
            <a:endParaRPr lang="en-GB" dirty="0"/>
          </a:p>
        </p:txBody>
      </p:sp>
    </p:spTree>
    <p:extLst>
      <p:ext uri="{BB962C8B-B14F-4D97-AF65-F5344CB8AC3E}">
        <p14:creationId xmlns:p14="http://schemas.microsoft.com/office/powerpoint/2010/main" val="949750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 xmlns:a16="http://schemas.microsoft.com/office/drawing/2014/main" id="{02D4E185-FBF5-3446-B3E1-6F3AB6C27A45}"/>
              </a:ext>
            </a:extLst>
          </p:cNvPr>
          <p:cNvSpPr>
            <a:spLocks noChangeAspect="1" noChangeArrowheads="1"/>
          </p:cNvSpPr>
          <p:nvPr/>
        </p:nvSpPr>
        <p:spPr bwMode="gray">
          <a:xfrm>
            <a:off x="1979712" y="1131911"/>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614120980"/>
              </p:ext>
            </p:extLst>
          </p:nvPr>
        </p:nvGraphicFramePr>
        <p:xfrm>
          <a:off x="247134" y="638207"/>
          <a:ext cx="1240410" cy="1641330"/>
        </p:xfrm>
        <a:graphic>
          <a:graphicData uri="http://schemas.openxmlformats.org/drawingml/2006/table">
            <a:tbl>
              <a:tblPr firstRow="1" bandRow="1">
                <a:tableStyleId>{5C22544A-7EE6-4342-B048-85BDC9FD1C3A}</a:tableStyleId>
              </a:tblPr>
              <a:tblGrid>
                <a:gridCol w="620205">
                  <a:extLst>
                    <a:ext uri="{9D8B030D-6E8A-4147-A177-3AD203B41FA5}">
                      <a16:colId xmlns="" xmlns:a16="http://schemas.microsoft.com/office/drawing/2014/main" val="20001"/>
                    </a:ext>
                  </a:extLst>
                </a:gridCol>
                <a:gridCol w="620205">
                  <a:extLst>
                    <a:ext uri="{9D8B030D-6E8A-4147-A177-3AD203B41FA5}">
                      <a16:colId xmlns="" xmlns:a16="http://schemas.microsoft.com/office/drawing/2014/main" val="3698224449"/>
                    </a:ext>
                  </a:extLst>
                </a:gridCol>
              </a:tblGrid>
              <a:tr h="197730">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7" name="Table 6">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448958092"/>
              </p:ext>
            </p:extLst>
          </p:nvPr>
        </p:nvGraphicFramePr>
        <p:xfrm>
          <a:off x="247134" y="2355726"/>
          <a:ext cx="4202558" cy="1760597"/>
        </p:xfrm>
        <a:graphic>
          <a:graphicData uri="http://schemas.openxmlformats.org/drawingml/2006/table">
            <a:tbl>
              <a:tblPr firstRow="1" bandRow="1">
                <a:tableStyleId>{5C22544A-7EE6-4342-B048-85BDC9FD1C3A}</a:tableStyleId>
              </a:tblPr>
              <a:tblGrid>
                <a:gridCol w="2330976">
                  <a:extLst>
                    <a:ext uri="{9D8B030D-6E8A-4147-A177-3AD203B41FA5}">
                      <a16:colId xmlns="" xmlns:a16="http://schemas.microsoft.com/office/drawing/2014/main" val="20000"/>
                    </a:ext>
                  </a:extLst>
                </a:gridCol>
                <a:gridCol w="719455">
                  <a:extLst>
                    <a:ext uri="{9D8B030D-6E8A-4147-A177-3AD203B41FA5}">
                      <a16:colId xmlns="" xmlns:a16="http://schemas.microsoft.com/office/drawing/2014/main" val="20001"/>
                    </a:ext>
                  </a:extLst>
                </a:gridCol>
                <a:gridCol w="648072">
                  <a:extLst>
                    <a:ext uri="{9D8B030D-6E8A-4147-A177-3AD203B41FA5}">
                      <a16:colId xmlns="" xmlns:a16="http://schemas.microsoft.com/office/drawing/2014/main" val="20002"/>
                    </a:ext>
                  </a:extLst>
                </a:gridCol>
                <a:gridCol w="504055">
                  <a:extLst>
                    <a:ext uri="{9D8B030D-6E8A-4147-A177-3AD203B41FA5}">
                      <a16:colId xmlns="" xmlns:a16="http://schemas.microsoft.com/office/drawing/2014/main" val="20003"/>
                    </a:ext>
                  </a:extLst>
                </a:gridCol>
              </a:tblGrid>
              <a:tr h="260985">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32004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Publication of Findings &amp; Recommendations ongoing</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07/12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r h="32004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AUGE</a:t>
                      </a:r>
                      <a:r>
                        <a:rPr lang="en-GB" sz="800" kern="1200" baseline="0" dirty="0">
                          <a:solidFill>
                            <a:schemeClr val="tx2"/>
                          </a:solidFill>
                          <a:latin typeface="+mn-lt"/>
                          <a:ea typeface="Calibri" panose="020F0502020204030204" pitchFamily="34" charset="0"/>
                          <a:cs typeface="Times New Roman" panose="02020603050405020304" pitchFamily="18" charset="0"/>
                        </a:rPr>
                        <a:t> &amp; PAFA – Task force present recommendations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09/01/19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9"/>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t>
                      </a:r>
                      <a:r>
                        <a:rPr lang="en-GB" sz="800" kern="1200" dirty="0" err="1">
                          <a:solidFill>
                            <a:schemeClr val="tx2"/>
                          </a:solidFill>
                          <a:latin typeface="+mj-lt"/>
                          <a:ea typeface="Calibri" panose="020F0502020204030204" pitchFamily="34" charset="0"/>
                          <a:cs typeface="Times New Roman" panose="02020603050405020304" pitchFamily="18" charset="0"/>
                        </a:rPr>
                        <a:t>ChMC</a:t>
                      </a:r>
                      <a:r>
                        <a:rPr lang="en-GB" sz="800" kern="1200" dirty="0">
                          <a:solidFill>
                            <a:schemeClr val="tx2"/>
                          </a:solidFill>
                          <a:latin typeface="+mj-lt"/>
                          <a:ea typeface="Calibri" panose="020F0502020204030204" pitchFamily="34" charset="0"/>
                          <a:cs typeface="Times New Roman" panose="02020603050405020304" pitchFamily="18" charset="0"/>
                        </a:rPr>
                        <a:t>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09/01/19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UIG working group</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22/01/19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32004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Run</a:t>
                      </a:r>
                      <a:r>
                        <a:rPr lang="en-GB" sz="800" kern="1200" baseline="0" dirty="0">
                          <a:solidFill>
                            <a:schemeClr val="tx2"/>
                          </a:solidFill>
                          <a:latin typeface="+mj-lt"/>
                          <a:ea typeface="Calibri" panose="020F0502020204030204" pitchFamily="34" charset="0"/>
                          <a:cs typeface="Times New Roman" panose="02020603050405020304" pitchFamily="18" charset="0"/>
                        </a:rPr>
                        <a:t> UIG Recommendation day under UIG work group banner</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28/01/19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graphicFrame>
        <p:nvGraphicFramePr>
          <p:cNvPr id="8" name="Table 7">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171636096"/>
              </p:ext>
            </p:extLst>
          </p:nvPr>
        </p:nvGraphicFramePr>
        <p:xfrm>
          <a:off x="4716017" y="2400413"/>
          <a:ext cx="4104455" cy="1922083"/>
        </p:xfrm>
        <a:graphic>
          <a:graphicData uri="http://schemas.openxmlformats.org/drawingml/2006/table">
            <a:tbl>
              <a:tblPr firstRow="1" bandRow="1">
                <a:tableStyleId>{5C22544A-7EE6-4342-B048-85BDC9FD1C3A}</a:tableStyleId>
              </a:tblPr>
              <a:tblGrid>
                <a:gridCol w="2241507">
                  <a:extLst>
                    <a:ext uri="{9D8B030D-6E8A-4147-A177-3AD203B41FA5}">
                      <a16:colId xmlns="" xmlns:a16="http://schemas.microsoft.com/office/drawing/2014/main" val="20000"/>
                    </a:ext>
                  </a:extLst>
                </a:gridCol>
                <a:gridCol w="710820">
                  <a:extLst>
                    <a:ext uri="{9D8B030D-6E8A-4147-A177-3AD203B41FA5}">
                      <a16:colId xmlns="" xmlns:a16="http://schemas.microsoft.com/office/drawing/2014/main" val="20001"/>
                    </a:ext>
                  </a:extLst>
                </a:gridCol>
                <a:gridCol w="648072">
                  <a:extLst>
                    <a:ext uri="{9D8B030D-6E8A-4147-A177-3AD203B41FA5}">
                      <a16:colId xmlns="" xmlns:a16="http://schemas.microsoft.com/office/drawing/2014/main" val="20002"/>
                    </a:ext>
                  </a:extLst>
                </a:gridCol>
                <a:gridCol w="504056">
                  <a:extLst>
                    <a:ext uri="{9D8B030D-6E8A-4147-A177-3AD203B41FA5}">
                      <a16:colId xmlns="" xmlns:a16="http://schemas.microsoft.com/office/drawing/2014/main" val="20003"/>
                    </a:ext>
                  </a:extLst>
                </a:gridCol>
              </a:tblGrid>
              <a:tr h="26098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32191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t>
                      </a:r>
                      <a:r>
                        <a:rPr lang="en-GB" sz="800" kern="1200" dirty="0" err="1">
                          <a:solidFill>
                            <a:schemeClr val="tx2"/>
                          </a:solidFill>
                          <a:latin typeface="+mj-lt"/>
                          <a:ea typeface="Calibri" panose="020F0502020204030204" pitchFamily="34" charset="0"/>
                          <a:cs typeface="Times New Roman" panose="02020603050405020304" pitchFamily="18" charset="0"/>
                        </a:rPr>
                        <a:t>CoMC</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Task force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20/02/19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32191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UIG working group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Task force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26/02/19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44577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Raise CRs &amp; CPs to support recommendations</a:t>
                      </a:r>
                      <a:r>
                        <a:rPr lang="en-GB" sz="800" kern="1200" baseline="0" dirty="0">
                          <a:solidFill>
                            <a:schemeClr val="tx2"/>
                          </a:solidFill>
                          <a:latin typeface="+mj-lt"/>
                          <a:ea typeface="Calibri" panose="020F0502020204030204" pitchFamily="34" charset="0"/>
                          <a:cs typeface="Times New Roman" panose="02020603050405020304" pitchFamily="18" charset="0"/>
                        </a:rPr>
                        <a:t> allocated to Xoserve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Task force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29/01/19 - ongoing</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57150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Develop a customer</a:t>
                      </a:r>
                      <a:r>
                        <a:rPr lang="en-GB" sz="800" kern="1200" baseline="0" dirty="0">
                          <a:solidFill>
                            <a:schemeClr val="tx2"/>
                          </a:solidFill>
                          <a:latin typeface="+mj-lt"/>
                          <a:ea typeface="Calibri" panose="020F0502020204030204" pitchFamily="34" charset="0"/>
                          <a:cs typeface="Times New Roman" panose="02020603050405020304" pitchFamily="18" charset="0"/>
                        </a:rPr>
                        <a:t> engagement strategy to support “engagement activities” to implement recommendations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Task force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18/02/19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bl>
          </a:graphicData>
        </a:graphic>
      </p:graphicFrame>
      <p:sp>
        <p:nvSpPr>
          <p:cNvPr id="9" name="TextBox 8">
            <a:extLst>
              <a:ext uri="{FF2B5EF4-FFF2-40B4-BE49-F238E27FC236}">
                <a16:creationId xmlns="" xmlns:a16="http://schemas.microsoft.com/office/drawing/2014/main" id="{CB52235E-B02C-D446-8E73-FC4656F5C1A2}"/>
              </a:ext>
            </a:extLst>
          </p:cNvPr>
          <p:cNvSpPr txBox="1"/>
          <p:nvPr/>
        </p:nvSpPr>
        <p:spPr>
          <a:xfrm>
            <a:off x="1835696" y="752387"/>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2714136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Page</a:t>
            </a:r>
          </a:p>
        </p:txBody>
      </p:sp>
      <p:sp>
        <p:nvSpPr>
          <p:cNvPr id="15" name="Rectangle 14">
            <a:extLst>
              <a:ext uri="{FF2B5EF4-FFF2-40B4-BE49-F238E27FC236}">
                <a16:creationId xmlns="" xmlns:a16="http://schemas.microsoft.com/office/drawing/2014/main" id="{B64306B3-3585-5E46-BA3A-D8B3C1223180}"/>
              </a:ext>
            </a:extLst>
          </p:cNvPr>
          <p:cNvSpPr/>
          <p:nvPr/>
        </p:nvSpPr>
        <p:spPr bwMode="auto">
          <a:xfrm>
            <a:off x="5508104" y="195487"/>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 xmlns:a16="http://schemas.microsoft.com/office/drawing/2014/main"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 xmlns:a16="http://schemas.microsoft.com/office/drawing/2014/main"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 xmlns:a16="http://schemas.microsoft.com/office/drawing/2014/main"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 xmlns:a16="http://schemas.microsoft.com/office/drawing/2014/main"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 xmlns:a16="http://schemas.microsoft.com/office/drawing/2014/main"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 xmlns:a16="http://schemas.microsoft.com/office/drawing/2014/main" id="{AD6031FF-D932-4F45-9D83-CFA5F6CB41C5}"/>
              </a:ext>
            </a:extLst>
          </p:cNvPr>
          <p:cNvSpPr txBox="1"/>
          <p:nvPr/>
        </p:nvSpPr>
        <p:spPr>
          <a:xfrm>
            <a:off x="8207387" y="265606"/>
            <a:ext cx="613087" cy="221018"/>
          </a:xfrm>
          <a:prstGeom prst="rect">
            <a:avLst/>
          </a:prstGeom>
          <a:noFill/>
        </p:spPr>
        <p:txBody>
          <a:bodyPr wrap="square" lIns="18000" tIns="18000" rIns="18000" bIns="18000" rtlCol="0">
            <a:spAutoFit/>
          </a:bodyPr>
          <a:lstStyle/>
          <a:p>
            <a:pPr algn="r"/>
            <a:r>
              <a:rPr lang="en-US" sz="600" dirty="0"/>
              <a:t>DSC ChMC governance</a:t>
            </a:r>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 xmlns:a16="http://schemas.microsoft.com/office/drawing/2014/main" id="{F6B8063B-A63C-804E-BE6B-8BA555583BC4}"/>
              </a:ext>
            </a:extLst>
          </p:cNvPr>
          <p:cNvSpPr txBox="1"/>
          <p:nvPr/>
        </p:nvSpPr>
        <p:spPr>
          <a:xfrm>
            <a:off x="5724130"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 xmlns:a16="http://schemas.microsoft.com/office/drawing/2014/main" id="{67DD9588-713D-6541-B74F-36D3C98AF17D}"/>
              </a:ext>
            </a:extLst>
          </p:cNvPr>
          <p:cNvGraphicFramePr>
            <a:graphicFrameLocks noGrp="1"/>
          </p:cNvGraphicFramePr>
          <p:nvPr>
            <p:extLst>
              <p:ext uri="{D42A27DB-BD31-4B8C-83A1-F6EECF244321}">
                <p14:modId xmlns:p14="http://schemas.microsoft.com/office/powerpoint/2010/main" val="2846813314"/>
              </p:ext>
            </p:extLst>
          </p:nvPr>
        </p:nvGraphicFramePr>
        <p:xfrm>
          <a:off x="162143" y="722977"/>
          <a:ext cx="7938256" cy="4010600"/>
        </p:xfrm>
        <a:graphic>
          <a:graphicData uri="http://schemas.openxmlformats.org/drawingml/2006/table">
            <a:tbl>
              <a:tblPr firstRow="1" bandRow="1">
                <a:tableStyleId>{69CF1AB2-1976-4502-BF36-3FF5EA218861}</a:tableStyleId>
              </a:tblPr>
              <a:tblGrid>
                <a:gridCol w="245494">
                  <a:extLst>
                    <a:ext uri="{9D8B030D-6E8A-4147-A177-3AD203B41FA5}">
                      <a16:colId xmlns="" xmlns:a16="http://schemas.microsoft.com/office/drawing/2014/main" val="4177888447"/>
                    </a:ext>
                  </a:extLst>
                </a:gridCol>
                <a:gridCol w="349671">
                  <a:extLst>
                    <a:ext uri="{9D8B030D-6E8A-4147-A177-3AD203B41FA5}">
                      <a16:colId xmlns="" xmlns:a16="http://schemas.microsoft.com/office/drawing/2014/main" val="3013069579"/>
                    </a:ext>
                  </a:extLst>
                </a:gridCol>
                <a:gridCol w="349671">
                  <a:extLst>
                    <a:ext uri="{9D8B030D-6E8A-4147-A177-3AD203B41FA5}">
                      <a16:colId xmlns="" xmlns:a16="http://schemas.microsoft.com/office/drawing/2014/main" val="1475387405"/>
                    </a:ext>
                  </a:extLst>
                </a:gridCol>
                <a:gridCol w="349671">
                  <a:extLst>
                    <a:ext uri="{9D8B030D-6E8A-4147-A177-3AD203B41FA5}">
                      <a16:colId xmlns="" xmlns:a16="http://schemas.microsoft.com/office/drawing/2014/main" val="4167404248"/>
                    </a:ext>
                  </a:extLst>
                </a:gridCol>
                <a:gridCol w="349671">
                  <a:extLst>
                    <a:ext uri="{9D8B030D-6E8A-4147-A177-3AD203B41FA5}">
                      <a16:colId xmlns="" xmlns:a16="http://schemas.microsoft.com/office/drawing/2014/main" val="1882720330"/>
                    </a:ext>
                  </a:extLst>
                </a:gridCol>
                <a:gridCol w="349671">
                  <a:extLst>
                    <a:ext uri="{9D8B030D-6E8A-4147-A177-3AD203B41FA5}">
                      <a16:colId xmlns="" xmlns:a16="http://schemas.microsoft.com/office/drawing/2014/main" val="20005"/>
                    </a:ext>
                  </a:extLst>
                </a:gridCol>
                <a:gridCol w="349671">
                  <a:extLst>
                    <a:ext uri="{9D8B030D-6E8A-4147-A177-3AD203B41FA5}">
                      <a16:colId xmlns="" xmlns:a16="http://schemas.microsoft.com/office/drawing/2014/main" val="20006"/>
                    </a:ext>
                  </a:extLst>
                </a:gridCol>
                <a:gridCol w="349671">
                  <a:extLst>
                    <a:ext uri="{9D8B030D-6E8A-4147-A177-3AD203B41FA5}">
                      <a16:colId xmlns="" xmlns:a16="http://schemas.microsoft.com/office/drawing/2014/main" val="20007"/>
                    </a:ext>
                  </a:extLst>
                </a:gridCol>
                <a:gridCol w="349671">
                  <a:extLst>
                    <a:ext uri="{9D8B030D-6E8A-4147-A177-3AD203B41FA5}">
                      <a16:colId xmlns="" xmlns:a16="http://schemas.microsoft.com/office/drawing/2014/main" val="20008"/>
                    </a:ext>
                  </a:extLst>
                </a:gridCol>
                <a:gridCol w="349671">
                  <a:extLst>
                    <a:ext uri="{9D8B030D-6E8A-4147-A177-3AD203B41FA5}">
                      <a16:colId xmlns="" xmlns:a16="http://schemas.microsoft.com/office/drawing/2014/main" val="20009"/>
                    </a:ext>
                  </a:extLst>
                </a:gridCol>
                <a:gridCol w="349671">
                  <a:extLst>
                    <a:ext uri="{9D8B030D-6E8A-4147-A177-3AD203B41FA5}">
                      <a16:colId xmlns="" xmlns:a16="http://schemas.microsoft.com/office/drawing/2014/main" val="20010"/>
                    </a:ext>
                  </a:extLst>
                </a:gridCol>
                <a:gridCol w="349671">
                  <a:extLst>
                    <a:ext uri="{9D8B030D-6E8A-4147-A177-3AD203B41FA5}">
                      <a16:colId xmlns="" xmlns:a16="http://schemas.microsoft.com/office/drawing/2014/main" val="20011"/>
                    </a:ext>
                  </a:extLst>
                </a:gridCol>
                <a:gridCol w="349671">
                  <a:extLst>
                    <a:ext uri="{9D8B030D-6E8A-4147-A177-3AD203B41FA5}">
                      <a16:colId xmlns="" xmlns:a16="http://schemas.microsoft.com/office/drawing/2014/main" val="20012"/>
                    </a:ext>
                  </a:extLst>
                </a:gridCol>
                <a:gridCol w="349671">
                  <a:extLst>
                    <a:ext uri="{9D8B030D-6E8A-4147-A177-3AD203B41FA5}">
                      <a16:colId xmlns="" xmlns:a16="http://schemas.microsoft.com/office/drawing/2014/main" val="20013"/>
                    </a:ext>
                  </a:extLst>
                </a:gridCol>
                <a:gridCol w="349671">
                  <a:extLst>
                    <a:ext uri="{9D8B030D-6E8A-4147-A177-3AD203B41FA5}">
                      <a16:colId xmlns="" xmlns:a16="http://schemas.microsoft.com/office/drawing/2014/main" val="20014"/>
                    </a:ext>
                  </a:extLst>
                </a:gridCol>
                <a:gridCol w="349671">
                  <a:extLst>
                    <a:ext uri="{9D8B030D-6E8A-4147-A177-3AD203B41FA5}">
                      <a16:colId xmlns="" xmlns:a16="http://schemas.microsoft.com/office/drawing/2014/main" val="20015"/>
                    </a:ext>
                  </a:extLst>
                </a:gridCol>
                <a:gridCol w="349671">
                  <a:extLst>
                    <a:ext uri="{9D8B030D-6E8A-4147-A177-3AD203B41FA5}">
                      <a16:colId xmlns="" xmlns:a16="http://schemas.microsoft.com/office/drawing/2014/main" val="20016"/>
                    </a:ext>
                  </a:extLst>
                </a:gridCol>
                <a:gridCol w="349671">
                  <a:extLst>
                    <a:ext uri="{9D8B030D-6E8A-4147-A177-3AD203B41FA5}">
                      <a16:colId xmlns="" xmlns:a16="http://schemas.microsoft.com/office/drawing/2014/main" val="20017"/>
                    </a:ext>
                  </a:extLst>
                </a:gridCol>
                <a:gridCol w="349671">
                  <a:extLst>
                    <a:ext uri="{9D8B030D-6E8A-4147-A177-3AD203B41FA5}">
                      <a16:colId xmlns="" xmlns:a16="http://schemas.microsoft.com/office/drawing/2014/main" val="20018"/>
                    </a:ext>
                  </a:extLst>
                </a:gridCol>
                <a:gridCol w="349671">
                  <a:extLst>
                    <a:ext uri="{9D8B030D-6E8A-4147-A177-3AD203B41FA5}">
                      <a16:colId xmlns="" xmlns:a16="http://schemas.microsoft.com/office/drawing/2014/main" val="20019"/>
                    </a:ext>
                  </a:extLst>
                </a:gridCol>
                <a:gridCol w="349671">
                  <a:extLst>
                    <a:ext uri="{9D8B030D-6E8A-4147-A177-3AD203B41FA5}">
                      <a16:colId xmlns="" xmlns:a16="http://schemas.microsoft.com/office/drawing/2014/main" val="20020"/>
                    </a:ext>
                  </a:extLst>
                </a:gridCol>
                <a:gridCol w="349671">
                  <a:extLst>
                    <a:ext uri="{9D8B030D-6E8A-4147-A177-3AD203B41FA5}">
                      <a16:colId xmlns="" xmlns:a16="http://schemas.microsoft.com/office/drawing/2014/main" val="20021"/>
                    </a:ext>
                  </a:extLst>
                </a:gridCol>
                <a:gridCol w="349671">
                  <a:extLst>
                    <a:ext uri="{9D8B030D-6E8A-4147-A177-3AD203B41FA5}">
                      <a16:colId xmlns="" xmlns:a16="http://schemas.microsoft.com/office/drawing/2014/main" val="20022"/>
                    </a:ext>
                  </a:extLst>
                </a:gridCol>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October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November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December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January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February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 xmlns:a16="http://schemas.microsoft.com/office/drawing/2014/main"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08/10</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15/10</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22/10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29/10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05/11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12/11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19/11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26/11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03/12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10/12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17/12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24/12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31/12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07/01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14/01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21/01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28/01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04/02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11/02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18/02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25/02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05/03</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 xmlns:a16="http://schemas.microsoft.com/office/drawing/2014/main"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1149007"/>
                  </a:ext>
                </a:extLst>
              </a:tr>
            </a:tbl>
          </a:graphicData>
        </a:graphic>
      </p:graphicFrame>
      <p:sp>
        <p:nvSpPr>
          <p:cNvPr id="29" name="Rectangle 28">
            <a:extLst>
              <a:ext uri="{FF2B5EF4-FFF2-40B4-BE49-F238E27FC236}">
                <a16:creationId xmlns="" xmlns:a16="http://schemas.microsoft.com/office/drawing/2014/main" id="{F3EB2757-1D02-F943-B54B-ECECCBAAC990}"/>
              </a:ext>
            </a:extLst>
          </p:cNvPr>
          <p:cNvSpPr/>
          <p:nvPr/>
        </p:nvSpPr>
        <p:spPr>
          <a:xfrm>
            <a:off x="440330" y="4417593"/>
            <a:ext cx="7588054"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cxnSp>
        <p:nvCxnSpPr>
          <p:cNvPr id="26" name="Straight Connector 25">
            <a:extLst>
              <a:ext uri="{FF2B5EF4-FFF2-40B4-BE49-F238E27FC236}">
                <a16:creationId xmlns="" xmlns:a16="http://schemas.microsoft.com/office/drawing/2014/main" id="{9E42E2F7-1B55-0246-A79F-66DE70F6DB26}"/>
              </a:ext>
            </a:extLst>
          </p:cNvPr>
          <p:cNvCxnSpPr>
            <a:cxnSpLocks/>
          </p:cNvCxnSpPr>
          <p:nvPr/>
        </p:nvCxnSpPr>
        <p:spPr>
          <a:xfrm>
            <a:off x="6804248" y="915566"/>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5" name="Triangle 123">
            <a:extLst>
              <a:ext uri="{FF2B5EF4-FFF2-40B4-BE49-F238E27FC236}">
                <a16:creationId xmlns="" xmlns:a16="http://schemas.microsoft.com/office/drawing/2014/main" id="{6F9210BC-760F-B640-8FBC-6D5BC3A96AFB}"/>
              </a:ext>
            </a:extLst>
          </p:cNvPr>
          <p:cNvSpPr/>
          <p:nvPr/>
        </p:nvSpPr>
        <p:spPr>
          <a:xfrm>
            <a:off x="548861" y="117260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36" name="TextBox 35">
            <a:extLst>
              <a:ext uri="{FF2B5EF4-FFF2-40B4-BE49-F238E27FC236}">
                <a16:creationId xmlns="" xmlns:a16="http://schemas.microsoft.com/office/drawing/2014/main" id="{6ECF800B-C755-FD4C-8704-BB42D910CD1F}"/>
              </a:ext>
            </a:extLst>
          </p:cNvPr>
          <p:cNvSpPr txBox="1"/>
          <p:nvPr/>
        </p:nvSpPr>
        <p:spPr>
          <a:xfrm>
            <a:off x="179481" y="1270612"/>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10/10 DSC ChMC</a:t>
            </a:r>
          </a:p>
        </p:txBody>
      </p:sp>
      <p:sp>
        <p:nvSpPr>
          <p:cNvPr id="52" name="Rectangle 51">
            <a:extLst>
              <a:ext uri="{FF2B5EF4-FFF2-40B4-BE49-F238E27FC236}">
                <a16:creationId xmlns="" xmlns:a16="http://schemas.microsoft.com/office/drawing/2014/main" id="{8B803917-08C4-B347-AB2A-57446C6406BD}"/>
              </a:ext>
            </a:extLst>
          </p:cNvPr>
          <p:cNvSpPr/>
          <p:nvPr/>
        </p:nvSpPr>
        <p:spPr>
          <a:xfrm>
            <a:off x="1464604" y="3580738"/>
            <a:ext cx="2737853" cy="143141"/>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and manage shipper action plans (linked to Investigation Log) </a:t>
            </a:r>
          </a:p>
        </p:txBody>
      </p:sp>
      <p:sp>
        <p:nvSpPr>
          <p:cNvPr id="55" name="Rectangle 54">
            <a:extLst>
              <a:ext uri="{FF2B5EF4-FFF2-40B4-BE49-F238E27FC236}">
                <a16:creationId xmlns="" xmlns:a16="http://schemas.microsoft.com/office/drawing/2014/main" id="{72FAFA24-C1FC-B24F-9807-690D8DF306C9}"/>
              </a:ext>
            </a:extLst>
          </p:cNvPr>
          <p:cNvSpPr/>
          <p:nvPr/>
        </p:nvSpPr>
        <p:spPr>
          <a:xfrm>
            <a:off x="443565" y="2134438"/>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3</a:t>
            </a:r>
            <a:endParaRPr lang="en-US" sz="600" i="1" kern="0" dirty="0">
              <a:solidFill>
                <a:srgbClr val="000000"/>
              </a:solidFill>
              <a:ea typeface="ＭＳ Ｐゴシック" pitchFamily="34" charset="-128"/>
            </a:endParaRPr>
          </a:p>
        </p:txBody>
      </p:sp>
      <p:sp>
        <p:nvSpPr>
          <p:cNvPr id="56" name="Diamond 55">
            <a:extLst>
              <a:ext uri="{FF2B5EF4-FFF2-40B4-BE49-F238E27FC236}">
                <a16:creationId xmlns="" xmlns:a16="http://schemas.microsoft.com/office/drawing/2014/main" id="{650F2950-62D4-654B-A968-D32695357EDC}"/>
              </a:ext>
            </a:extLst>
          </p:cNvPr>
          <p:cNvSpPr/>
          <p:nvPr/>
        </p:nvSpPr>
        <p:spPr>
          <a:xfrm>
            <a:off x="1287066" y="3543510"/>
            <a:ext cx="153175"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a:t>
            </a:r>
          </a:p>
        </p:txBody>
      </p:sp>
      <p:sp>
        <p:nvSpPr>
          <p:cNvPr id="57" name="TextBox 56">
            <a:extLst>
              <a:ext uri="{FF2B5EF4-FFF2-40B4-BE49-F238E27FC236}">
                <a16:creationId xmlns="" xmlns:a16="http://schemas.microsoft.com/office/drawing/2014/main" id="{8DE52843-4138-1442-9B64-C4E1D836BDAC}"/>
              </a:ext>
            </a:extLst>
          </p:cNvPr>
          <p:cNvSpPr txBox="1"/>
          <p:nvPr/>
        </p:nvSpPr>
        <p:spPr>
          <a:xfrm>
            <a:off x="1007549" y="3739209"/>
            <a:ext cx="796564"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22/10 Action plan template developed</a:t>
            </a:r>
          </a:p>
        </p:txBody>
      </p:sp>
      <p:sp>
        <p:nvSpPr>
          <p:cNvPr id="70" name="Rectangle 69">
            <a:extLst>
              <a:ext uri="{FF2B5EF4-FFF2-40B4-BE49-F238E27FC236}">
                <a16:creationId xmlns="" xmlns:a16="http://schemas.microsoft.com/office/drawing/2014/main" id="{72FAFA24-C1FC-B24F-9807-690D8DF306C9}"/>
              </a:ext>
            </a:extLst>
          </p:cNvPr>
          <p:cNvSpPr/>
          <p:nvPr/>
        </p:nvSpPr>
        <p:spPr>
          <a:xfrm>
            <a:off x="1127560" y="2352898"/>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4 </a:t>
            </a:r>
            <a:endParaRPr lang="en-US" sz="600" i="1" kern="0" dirty="0">
              <a:solidFill>
                <a:srgbClr val="000000"/>
              </a:solidFill>
              <a:ea typeface="ＭＳ Ｐゴシック" pitchFamily="34" charset="-128"/>
            </a:endParaRPr>
          </a:p>
        </p:txBody>
      </p:sp>
      <p:sp>
        <p:nvSpPr>
          <p:cNvPr id="71" name="Rectangle 70">
            <a:extLst>
              <a:ext uri="{FF2B5EF4-FFF2-40B4-BE49-F238E27FC236}">
                <a16:creationId xmlns="" xmlns:a16="http://schemas.microsoft.com/office/drawing/2014/main" id="{72FAFA24-C1FC-B24F-9807-690D8DF306C9}"/>
              </a:ext>
            </a:extLst>
          </p:cNvPr>
          <p:cNvSpPr/>
          <p:nvPr/>
        </p:nvSpPr>
        <p:spPr>
          <a:xfrm>
            <a:off x="1804046" y="2549604"/>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5 </a:t>
            </a:r>
            <a:endParaRPr lang="en-US" sz="600" i="1" kern="0" dirty="0">
              <a:solidFill>
                <a:srgbClr val="000000"/>
              </a:solidFill>
              <a:ea typeface="ＭＳ Ｐゴシック" pitchFamily="34" charset="-128"/>
            </a:endParaRPr>
          </a:p>
        </p:txBody>
      </p:sp>
      <p:sp>
        <p:nvSpPr>
          <p:cNvPr id="72" name="Rectangle 71">
            <a:extLst>
              <a:ext uri="{FF2B5EF4-FFF2-40B4-BE49-F238E27FC236}">
                <a16:creationId xmlns="" xmlns:a16="http://schemas.microsoft.com/office/drawing/2014/main" id="{72FAFA24-C1FC-B24F-9807-690D8DF306C9}"/>
              </a:ext>
            </a:extLst>
          </p:cNvPr>
          <p:cNvSpPr/>
          <p:nvPr/>
        </p:nvSpPr>
        <p:spPr>
          <a:xfrm>
            <a:off x="2478130" y="2722273"/>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6 </a:t>
            </a:r>
            <a:endParaRPr lang="en-US" sz="600" i="1" kern="0" dirty="0">
              <a:solidFill>
                <a:srgbClr val="000000"/>
              </a:solidFill>
              <a:ea typeface="ＭＳ Ｐゴシック" pitchFamily="34" charset="-128"/>
            </a:endParaRPr>
          </a:p>
        </p:txBody>
      </p:sp>
      <p:sp>
        <p:nvSpPr>
          <p:cNvPr id="77" name="Triangle 123">
            <a:extLst>
              <a:ext uri="{FF2B5EF4-FFF2-40B4-BE49-F238E27FC236}">
                <a16:creationId xmlns="" xmlns:a16="http://schemas.microsoft.com/office/drawing/2014/main" id="{6F9210BC-760F-B640-8FBC-6D5BC3A96AFB}"/>
              </a:ext>
            </a:extLst>
          </p:cNvPr>
          <p:cNvSpPr/>
          <p:nvPr/>
        </p:nvSpPr>
        <p:spPr>
          <a:xfrm>
            <a:off x="1957311" y="1184539"/>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 xmlns:a16="http://schemas.microsoft.com/office/drawing/2014/main" id="{6ECF800B-C755-FD4C-8704-BB42D910CD1F}"/>
              </a:ext>
            </a:extLst>
          </p:cNvPr>
          <p:cNvSpPr txBox="1"/>
          <p:nvPr/>
        </p:nvSpPr>
        <p:spPr>
          <a:xfrm>
            <a:off x="1374338" y="1270612"/>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07/11 DCS ChMC</a:t>
            </a:r>
          </a:p>
        </p:txBody>
      </p:sp>
      <p:sp>
        <p:nvSpPr>
          <p:cNvPr id="79" name="Triangle 123">
            <a:extLst>
              <a:ext uri="{FF2B5EF4-FFF2-40B4-BE49-F238E27FC236}">
                <a16:creationId xmlns="" xmlns:a16="http://schemas.microsoft.com/office/drawing/2014/main" id="{6F9210BC-760F-B640-8FBC-6D5BC3A96AFB}"/>
              </a:ext>
            </a:extLst>
          </p:cNvPr>
          <p:cNvSpPr/>
          <p:nvPr/>
        </p:nvSpPr>
        <p:spPr>
          <a:xfrm>
            <a:off x="3626589" y="1189185"/>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 xmlns:a16="http://schemas.microsoft.com/office/drawing/2014/main" id="{6ECF800B-C755-FD4C-8704-BB42D910CD1F}"/>
              </a:ext>
            </a:extLst>
          </p:cNvPr>
          <p:cNvSpPr txBox="1"/>
          <p:nvPr/>
        </p:nvSpPr>
        <p:spPr>
          <a:xfrm>
            <a:off x="3043615" y="1148175"/>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12/12 DSC ChMC</a:t>
            </a:r>
          </a:p>
        </p:txBody>
      </p:sp>
      <p:sp>
        <p:nvSpPr>
          <p:cNvPr id="81" name="Diamond 80">
            <a:extLst>
              <a:ext uri="{FF2B5EF4-FFF2-40B4-BE49-F238E27FC236}">
                <a16:creationId xmlns="" xmlns:a16="http://schemas.microsoft.com/office/drawing/2014/main" id="{650F2950-62D4-654B-A968-D32695357EDC}"/>
              </a:ext>
            </a:extLst>
          </p:cNvPr>
          <p:cNvSpPr/>
          <p:nvPr/>
        </p:nvSpPr>
        <p:spPr>
          <a:xfrm>
            <a:off x="2018586" y="2127755"/>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90" name="Diamond 89">
            <a:extLst>
              <a:ext uri="{FF2B5EF4-FFF2-40B4-BE49-F238E27FC236}">
                <a16:creationId xmlns="" xmlns:a16="http://schemas.microsoft.com/office/drawing/2014/main" id="{650F2950-62D4-654B-A968-D32695357EDC}"/>
              </a:ext>
            </a:extLst>
          </p:cNvPr>
          <p:cNvSpPr/>
          <p:nvPr/>
        </p:nvSpPr>
        <p:spPr>
          <a:xfrm>
            <a:off x="639907" y="2566757"/>
            <a:ext cx="153175"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C</a:t>
            </a:r>
          </a:p>
        </p:txBody>
      </p:sp>
      <p:sp>
        <p:nvSpPr>
          <p:cNvPr id="91" name="TextBox 90">
            <a:extLst>
              <a:ext uri="{FF2B5EF4-FFF2-40B4-BE49-F238E27FC236}">
                <a16:creationId xmlns="" xmlns:a16="http://schemas.microsoft.com/office/drawing/2014/main" id="{8DE52843-4138-1442-9B64-C4E1D836BDAC}"/>
              </a:ext>
            </a:extLst>
          </p:cNvPr>
          <p:cNvSpPr txBox="1"/>
          <p:nvPr/>
        </p:nvSpPr>
        <p:spPr>
          <a:xfrm>
            <a:off x="792223" y="2571751"/>
            <a:ext cx="399136" cy="405683"/>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12/10 Publish Industry Data Tree</a:t>
            </a:r>
          </a:p>
        </p:txBody>
      </p:sp>
      <p:sp>
        <p:nvSpPr>
          <p:cNvPr id="96" name="Rounded Rectangle 95">
            <a:extLst>
              <a:ext uri="{FF2B5EF4-FFF2-40B4-BE49-F238E27FC236}">
                <a16:creationId xmlns="" xmlns:a16="http://schemas.microsoft.com/office/drawing/2014/main" id="{C75301D9-18D7-9847-AF33-4CF442A312DB}"/>
              </a:ext>
            </a:extLst>
          </p:cNvPr>
          <p:cNvSpPr/>
          <p:nvPr/>
        </p:nvSpPr>
        <p:spPr bwMode="auto">
          <a:xfrm>
            <a:off x="1896036" y="2979454"/>
            <a:ext cx="1640488" cy="564055"/>
          </a:xfrm>
          <a:prstGeom prst="round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2075" tIns="46038" rIns="92075" bIns="46038" numCol="1" rtlCol="0" anchor="ctr" anchorCtr="0" compatLnSpc="1">
            <a:prstTxWarp prst="textNoShape">
              <a:avLst/>
            </a:prstTxWarp>
          </a:bodyPr>
          <a:lstStyle/>
          <a:p>
            <a:pPr algn="ctr" fontAlgn="base">
              <a:spcBef>
                <a:spcPct val="0"/>
              </a:spcBef>
              <a:spcAft>
                <a:spcPct val="0"/>
              </a:spcAft>
            </a:pPr>
            <a:r>
              <a:rPr lang="en-US" sz="600" dirty="0">
                <a:solidFill>
                  <a:srgbClr val="000000"/>
                </a:solidFill>
              </a:rPr>
              <a:t>Sprints 4-6 to continue at the same pace and follow directly after the initial sprints to maintain momentum and ensure existing team resources are fully utilised. A 14-day stand-down period applies at any time. </a:t>
            </a:r>
          </a:p>
        </p:txBody>
      </p:sp>
      <p:cxnSp>
        <p:nvCxnSpPr>
          <p:cNvPr id="97" name="Straight Connector 96">
            <a:extLst>
              <a:ext uri="{FF2B5EF4-FFF2-40B4-BE49-F238E27FC236}">
                <a16:creationId xmlns="" xmlns:a16="http://schemas.microsoft.com/office/drawing/2014/main" id="{7697F079-4426-F540-89BD-05FEEB54ABF9}"/>
              </a:ext>
            </a:extLst>
          </p:cNvPr>
          <p:cNvCxnSpPr>
            <a:cxnSpLocks/>
            <a:endCxn id="96" idx="1"/>
          </p:cNvCxnSpPr>
          <p:nvPr/>
        </p:nvCxnSpPr>
        <p:spPr bwMode="auto">
          <a:xfrm>
            <a:off x="1130093" y="2571751"/>
            <a:ext cx="765945" cy="689731"/>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0">
            <a:schemeClr val="accent4"/>
          </a:fillRef>
          <a:effectRef idx="1">
            <a:schemeClr val="accent4"/>
          </a:effectRef>
          <a:fontRef idx="minor">
            <a:schemeClr val="tx1"/>
          </a:fontRef>
        </p:style>
      </p:cxnSp>
      <p:sp>
        <p:nvSpPr>
          <p:cNvPr id="98" name="TextBox 97">
            <a:extLst>
              <a:ext uri="{FF2B5EF4-FFF2-40B4-BE49-F238E27FC236}">
                <a16:creationId xmlns="" xmlns:a16="http://schemas.microsoft.com/office/drawing/2014/main" id="{8DE52843-4138-1442-9B64-C4E1D836BDAC}"/>
              </a:ext>
            </a:extLst>
          </p:cNvPr>
          <p:cNvSpPr txBox="1"/>
          <p:nvPr/>
        </p:nvSpPr>
        <p:spPr>
          <a:xfrm>
            <a:off x="762453" y="4011911"/>
            <a:ext cx="796564" cy="498016"/>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10/10 Agree appropriate forum for creation of shipper dashboards</a:t>
            </a:r>
          </a:p>
          <a:p>
            <a:pPr defTabSz="457200" fontAlgn="base">
              <a:spcBef>
                <a:spcPct val="0"/>
              </a:spcBef>
              <a:spcAft>
                <a:spcPct val="0"/>
              </a:spcAft>
            </a:pPr>
            <a:endParaRPr lang="en-US" sz="600" dirty="0">
              <a:solidFill>
                <a:srgbClr val="000000"/>
              </a:solidFill>
              <a:ea typeface="ＭＳ Ｐゴシック" pitchFamily="34" charset="-128"/>
            </a:endParaRPr>
          </a:p>
        </p:txBody>
      </p:sp>
      <p:sp>
        <p:nvSpPr>
          <p:cNvPr id="99" name="Diamond 98">
            <a:extLst>
              <a:ext uri="{FF2B5EF4-FFF2-40B4-BE49-F238E27FC236}">
                <a16:creationId xmlns="" xmlns:a16="http://schemas.microsoft.com/office/drawing/2014/main" id="{650F2950-62D4-654B-A968-D32695357EDC}"/>
              </a:ext>
            </a:extLst>
          </p:cNvPr>
          <p:cNvSpPr/>
          <p:nvPr/>
        </p:nvSpPr>
        <p:spPr>
          <a:xfrm>
            <a:off x="609279" y="4083918"/>
            <a:ext cx="153175"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C</a:t>
            </a:r>
          </a:p>
        </p:txBody>
      </p:sp>
      <p:sp>
        <p:nvSpPr>
          <p:cNvPr id="100" name="Diamond 99">
            <a:extLst>
              <a:ext uri="{FF2B5EF4-FFF2-40B4-BE49-F238E27FC236}">
                <a16:creationId xmlns="" xmlns:a16="http://schemas.microsoft.com/office/drawing/2014/main" id="{650F2950-62D4-654B-A968-D32695357EDC}"/>
              </a:ext>
            </a:extLst>
          </p:cNvPr>
          <p:cNvSpPr/>
          <p:nvPr/>
        </p:nvSpPr>
        <p:spPr>
          <a:xfrm>
            <a:off x="578632" y="1707654"/>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700" kern="0" dirty="0">
                <a:solidFill>
                  <a:srgbClr val="000000"/>
                </a:solidFill>
                <a:ea typeface="ＭＳ Ｐゴシック" pitchFamily="34" charset="-128"/>
              </a:rPr>
              <a:t>C</a:t>
            </a:r>
          </a:p>
        </p:txBody>
      </p:sp>
      <p:sp>
        <p:nvSpPr>
          <p:cNvPr id="101" name="TextBox 100">
            <a:extLst>
              <a:ext uri="{FF2B5EF4-FFF2-40B4-BE49-F238E27FC236}">
                <a16:creationId xmlns="" xmlns:a16="http://schemas.microsoft.com/office/drawing/2014/main" id="{8DE52843-4138-1442-9B64-C4E1D836BDAC}"/>
              </a:ext>
            </a:extLst>
          </p:cNvPr>
          <p:cNvSpPr txBox="1"/>
          <p:nvPr/>
        </p:nvSpPr>
        <p:spPr>
          <a:xfrm>
            <a:off x="701181" y="1630652"/>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12/10 Sprint 2 Exec Summary </a:t>
            </a:r>
          </a:p>
        </p:txBody>
      </p:sp>
      <p:sp>
        <p:nvSpPr>
          <p:cNvPr id="104" name="Triangle 123">
            <a:extLst>
              <a:ext uri="{FF2B5EF4-FFF2-40B4-BE49-F238E27FC236}">
                <a16:creationId xmlns="" xmlns:a16="http://schemas.microsoft.com/office/drawing/2014/main" id="{6F9210BC-760F-B640-8FBC-6D5BC3A96AFB}"/>
              </a:ext>
            </a:extLst>
          </p:cNvPr>
          <p:cNvSpPr/>
          <p:nvPr/>
        </p:nvSpPr>
        <p:spPr>
          <a:xfrm>
            <a:off x="916507" y="117260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5" name="TextBox 104">
            <a:extLst>
              <a:ext uri="{FF2B5EF4-FFF2-40B4-BE49-F238E27FC236}">
                <a16:creationId xmlns="" xmlns:a16="http://schemas.microsoft.com/office/drawing/2014/main" id="{6ECF800B-C755-FD4C-8704-BB42D910CD1F}"/>
              </a:ext>
            </a:extLst>
          </p:cNvPr>
          <p:cNvSpPr txBox="1"/>
          <p:nvPr/>
        </p:nvSpPr>
        <p:spPr>
          <a:xfrm>
            <a:off x="810959" y="1178280"/>
            <a:ext cx="521698" cy="313350"/>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TBC Extraordinary DSC ChMC</a:t>
            </a:r>
          </a:p>
        </p:txBody>
      </p:sp>
      <p:sp>
        <p:nvSpPr>
          <p:cNvPr id="106" name="Diamond 105">
            <a:extLst>
              <a:ext uri="{FF2B5EF4-FFF2-40B4-BE49-F238E27FC236}">
                <a16:creationId xmlns="" xmlns:a16="http://schemas.microsoft.com/office/drawing/2014/main" id="{650F2950-62D4-654B-A968-D32695357EDC}"/>
              </a:ext>
            </a:extLst>
          </p:cNvPr>
          <p:cNvSpPr/>
          <p:nvPr/>
        </p:nvSpPr>
        <p:spPr>
          <a:xfrm>
            <a:off x="1339793" y="1727978"/>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700" kern="0" dirty="0">
                <a:solidFill>
                  <a:srgbClr val="000000"/>
                </a:solidFill>
                <a:ea typeface="ＭＳ Ｐゴシック" pitchFamily="34" charset="-128"/>
              </a:rPr>
              <a:t>C</a:t>
            </a:r>
          </a:p>
        </p:txBody>
      </p:sp>
      <p:sp>
        <p:nvSpPr>
          <p:cNvPr id="107" name="TextBox 106">
            <a:extLst>
              <a:ext uri="{FF2B5EF4-FFF2-40B4-BE49-F238E27FC236}">
                <a16:creationId xmlns="" xmlns:a16="http://schemas.microsoft.com/office/drawing/2014/main" id="{8DE52843-4138-1442-9B64-C4E1D836BDAC}"/>
              </a:ext>
            </a:extLst>
          </p:cNvPr>
          <p:cNvSpPr txBox="1"/>
          <p:nvPr/>
        </p:nvSpPr>
        <p:spPr>
          <a:xfrm>
            <a:off x="1479008" y="1702660"/>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25/10 Sprint 3 Exec Summary </a:t>
            </a:r>
          </a:p>
        </p:txBody>
      </p:sp>
      <p:sp>
        <p:nvSpPr>
          <p:cNvPr id="108" name="TextBox 107">
            <a:extLst>
              <a:ext uri="{FF2B5EF4-FFF2-40B4-BE49-F238E27FC236}">
                <a16:creationId xmlns="" xmlns:a16="http://schemas.microsoft.com/office/drawing/2014/main" id="{8DE52843-4138-1442-9B64-C4E1D836BDAC}"/>
              </a:ext>
            </a:extLst>
          </p:cNvPr>
          <p:cNvSpPr txBox="1"/>
          <p:nvPr/>
        </p:nvSpPr>
        <p:spPr>
          <a:xfrm>
            <a:off x="1662831" y="192367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08/11 Sprint 4 Exec Summary </a:t>
            </a:r>
          </a:p>
        </p:txBody>
      </p:sp>
      <p:sp>
        <p:nvSpPr>
          <p:cNvPr id="109" name="TextBox 108">
            <a:extLst>
              <a:ext uri="{FF2B5EF4-FFF2-40B4-BE49-F238E27FC236}">
                <a16:creationId xmlns="" xmlns:a16="http://schemas.microsoft.com/office/drawing/2014/main" id="{8DE52843-4138-1442-9B64-C4E1D836BDAC}"/>
              </a:ext>
            </a:extLst>
          </p:cNvPr>
          <p:cNvSpPr txBox="1"/>
          <p:nvPr/>
        </p:nvSpPr>
        <p:spPr>
          <a:xfrm>
            <a:off x="2294309" y="1918683"/>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22/11 Sprint 5 Exec Summary </a:t>
            </a:r>
          </a:p>
        </p:txBody>
      </p:sp>
      <p:sp>
        <p:nvSpPr>
          <p:cNvPr id="110" name="TextBox 109">
            <a:extLst>
              <a:ext uri="{FF2B5EF4-FFF2-40B4-BE49-F238E27FC236}">
                <a16:creationId xmlns="" xmlns:a16="http://schemas.microsoft.com/office/drawing/2014/main" id="{8DE52843-4138-1442-9B64-C4E1D836BDAC}"/>
              </a:ext>
            </a:extLst>
          </p:cNvPr>
          <p:cNvSpPr txBox="1"/>
          <p:nvPr/>
        </p:nvSpPr>
        <p:spPr>
          <a:xfrm>
            <a:off x="3236400" y="192367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05/12 Sprint 6 Exec Summary </a:t>
            </a:r>
          </a:p>
        </p:txBody>
      </p:sp>
      <p:sp>
        <p:nvSpPr>
          <p:cNvPr id="111" name="Diamond 110">
            <a:extLst>
              <a:ext uri="{FF2B5EF4-FFF2-40B4-BE49-F238E27FC236}">
                <a16:creationId xmlns="" xmlns:a16="http://schemas.microsoft.com/office/drawing/2014/main" id="{650F2950-62D4-654B-A968-D32695357EDC}"/>
              </a:ext>
            </a:extLst>
          </p:cNvPr>
          <p:cNvSpPr/>
          <p:nvPr/>
        </p:nvSpPr>
        <p:spPr>
          <a:xfrm>
            <a:off x="2447503" y="2139702"/>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12" name="Diamond 111">
            <a:extLst>
              <a:ext uri="{FF2B5EF4-FFF2-40B4-BE49-F238E27FC236}">
                <a16:creationId xmlns="" xmlns:a16="http://schemas.microsoft.com/office/drawing/2014/main" id="{650F2950-62D4-654B-A968-D32695357EDC}"/>
              </a:ext>
            </a:extLst>
          </p:cNvPr>
          <p:cNvSpPr/>
          <p:nvPr/>
        </p:nvSpPr>
        <p:spPr>
          <a:xfrm>
            <a:off x="3274696" y="2160027"/>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15" name="Rectangle 114">
            <a:extLst>
              <a:ext uri="{FF2B5EF4-FFF2-40B4-BE49-F238E27FC236}">
                <a16:creationId xmlns="" xmlns:a16="http://schemas.microsoft.com/office/drawing/2014/main" id="{8B803917-08C4-B347-AB2A-57446C6406BD}"/>
              </a:ext>
            </a:extLst>
          </p:cNvPr>
          <p:cNvSpPr/>
          <p:nvPr/>
        </p:nvSpPr>
        <p:spPr>
          <a:xfrm>
            <a:off x="2861089" y="2438753"/>
            <a:ext cx="5167297"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13" name="Triangle 123">
            <a:extLst>
              <a:ext uri="{FF2B5EF4-FFF2-40B4-BE49-F238E27FC236}">
                <a16:creationId xmlns="" xmlns:a16="http://schemas.microsoft.com/office/drawing/2014/main" id="{6F9210BC-760F-B640-8FBC-6D5BC3A96AFB}"/>
              </a:ext>
            </a:extLst>
          </p:cNvPr>
          <p:cNvSpPr/>
          <p:nvPr/>
        </p:nvSpPr>
        <p:spPr>
          <a:xfrm>
            <a:off x="5082966" y="117260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4" name="TextBox 113">
            <a:extLst>
              <a:ext uri="{FF2B5EF4-FFF2-40B4-BE49-F238E27FC236}">
                <a16:creationId xmlns="" xmlns:a16="http://schemas.microsoft.com/office/drawing/2014/main" id="{6ECF800B-C755-FD4C-8704-BB42D910CD1F}"/>
              </a:ext>
            </a:extLst>
          </p:cNvPr>
          <p:cNvSpPr txBox="1"/>
          <p:nvPr/>
        </p:nvSpPr>
        <p:spPr>
          <a:xfrm>
            <a:off x="4499992" y="1125336"/>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09/01 DSC ChMC</a:t>
            </a:r>
          </a:p>
        </p:txBody>
      </p:sp>
      <p:sp>
        <p:nvSpPr>
          <p:cNvPr id="118" name="TextBox 117">
            <a:extLst>
              <a:ext uri="{FF2B5EF4-FFF2-40B4-BE49-F238E27FC236}">
                <a16:creationId xmlns="" xmlns:a16="http://schemas.microsoft.com/office/drawing/2014/main" id="{6ECF800B-C755-FD4C-8704-BB42D910CD1F}"/>
              </a:ext>
            </a:extLst>
          </p:cNvPr>
          <p:cNvSpPr txBox="1"/>
          <p:nvPr/>
        </p:nvSpPr>
        <p:spPr>
          <a:xfrm>
            <a:off x="5292080" y="1131590"/>
            <a:ext cx="798996" cy="313350"/>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28/01 CUSTOMER RECOMMENDATION DAY</a:t>
            </a:r>
          </a:p>
        </p:txBody>
      </p:sp>
      <p:sp>
        <p:nvSpPr>
          <p:cNvPr id="119" name="Diamond 118">
            <a:extLst>
              <a:ext uri="{FF2B5EF4-FFF2-40B4-BE49-F238E27FC236}">
                <a16:creationId xmlns="" xmlns:a16="http://schemas.microsoft.com/office/drawing/2014/main" id="{650F2950-62D4-654B-A968-D32695357EDC}"/>
              </a:ext>
            </a:extLst>
          </p:cNvPr>
          <p:cNvSpPr/>
          <p:nvPr/>
        </p:nvSpPr>
        <p:spPr>
          <a:xfrm>
            <a:off x="6075011" y="1151915"/>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20" name="Rectangle 119">
            <a:extLst>
              <a:ext uri="{FF2B5EF4-FFF2-40B4-BE49-F238E27FC236}">
                <a16:creationId xmlns="" xmlns:a16="http://schemas.microsoft.com/office/drawing/2014/main" id="{72FAFA24-C1FC-B24F-9807-690D8DF306C9}"/>
              </a:ext>
            </a:extLst>
          </p:cNvPr>
          <p:cNvSpPr/>
          <p:nvPr/>
        </p:nvSpPr>
        <p:spPr>
          <a:xfrm>
            <a:off x="3321852" y="2715765"/>
            <a:ext cx="4706532" cy="20085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
        <p:nvSpPr>
          <p:cNvPr id="63" name="Rectangle 62">
            <a:extLst>
              <a:ext uri="{FF2B5EF4-FFF2-40B4-BE49-F238E27FC236}">
                <a16:creationId xmlns="" xmlns:a16="http://schemas.microsoft.com/office/drawing/2014/main" id="{8B803917-08C4-B347-AB2A-57446C6406BD}"/>
              </a:ext>
            </a:extLst>
          </p:cNvPr>
          <p:cNvSpPr/>
          <p:nvPr/>
        </p:nvSpPr>
        <p:spPr>
          <a:xfrm>
            <a:off x="6151596" y="2094954"/>
            <a:ext cx="187678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Xoserve owned Recommendation options – update and publish recommendation tracker in line with UIG working group meetings</a:t>
            </a:r>
          </a:p>
        </p:txBody>
      </p:sp>
      <p:sp>
        <p:nvSpPr>
          <p:cNvPr id="64" name="Triangle 123">
            <a:extLst>
              <a:ext uri="{FF2B5EF4-FFF2-40B4-BE49-F238E27FC236}">
                <a16:creationId xmlns="" xmlns:a16="http://schemas.microsoft.com/office/drawing/2014/main" id="{6F9210BC-760F-B640-8FBC-6D5BC3A96AFB}"/>
              </a:ext>
            </a:extLst>
          </p:cNvPr>
          <p:cNvSpPr/>
          <p:nvPr/>
        </p:nvSpPr>
        <p:spPr>
          <a:xfrm>
            <a:off x="6811158"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5" name="TextBox 64">
            <a:extLst>
              <a:ext uri="{FF2B5EF4-FFF2-40B4-BE49-F238E27FC236}">
                <a16:creationId xmlns="" xmlns:a16="http://schemas.microsoft.com/office/drawing/2014/main" id="{6ECF800B-C755-FD4C-8704-BB42D910CD1F}"/>
              </a:ext>
            </a:extLst>
          </p:cNvPr>
          <p:cNvSpPr txBox="1"/>
          <p:nvPr/>
        </p:nvSpPr>
        <p:spPr>
          <a:xfrm>
            <a:off x="6228184" y="113159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13/02 DSC ChMC</a:t>
            </a:r>
          </a:p>
        </p:txBody>
      </p:sp>
    </p:spTree>
    <p:extLst>
      <p:ext uri="{BB962C8B-B14F-4D97-AF65-F5344CB8AC3E}">
        <p14:creationId xmlns:p14="http://schemas.microsoft.com/office/powerpoint/2010/main" val="2641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539940"/>
          </a:xfrm>
        </p:spPr>
        <p:txBody>
          <a:bodyPr>
            <a:normAutofit fontScale="90000"/>
          </a:bodyPr>
          <a:lstStyle/>
          <a:p>
            <a:r>
              <a:rPr lang="en-GB" dirty="0" smtClean="0"/>
              <a:t>Recommendations - where we are</a:t>
            </a:r>
            <a:endParaRPr lang="en-GB" dirty="0"/>
          </a:p>
        </p:txBody>
      </p:sp>
      <p:sp>
        <p:nvSpPr>
          <p:cNvPr id="20" name="Rectangle 19"/>
          <p:cNvSpPr/>
          <p:nvPr/>
        </p:nvSpPr>
        <p:spPr>
          <a:xfrm>
            <a:off x="840386" y="1005458"/>
            <a:ext cx="7056784" cy="46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13 finding &amp; recommendations = 85 recommendation lines</a:t>
            </a:r>
            <a:endParaRPr lang="en-GB" dirty="0">
              <a:solidFill>
                <a:prstClr val="white"/>
              </a:solidFill>
            </a:endParaRPr>
          </a:p>
        </p:txBody>
      </p:sp>
      <p:sp>
        <p:nvSpPr>
          <p:cNvPr id="24" name="Rectangle 23"/>
          <p:cNvSpPr/>
          <p:nvPr/>
        </p:nvSpPr>
        <p:spPr>
          <a:xfrm>
            <a:off x="6704620" y="1977685"/>
            <a:ext cx="2043844" cy="5040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13 require UIG WG progress</a:t>
            </a:r>
            <a:endParaRPr lang="en-GB" dirty="0">
              <a:solidFill>
                <a:prstClr val="white"/>
              </a:solidFill>
            </a:endParaRPr>
          </a:p>
        </p:txBody>
      </p:sp>
      <p:sp>
        <p:nvSpPr>
          <p:cNvPr id="33" name="Down Arrow 32"/>
          <p:cNvSpPr/>
          <p:nvPr/>
        </p:nvSpPr>
        <p:spPr>
          <a:xfrm>
            <a:off x="726762" y="1473630"/>
            <a:ext cx="732784" cy="16561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5" name="Down Arrow 34"/>
          <p:cNvSpPr/>
          <p:nvPr/>
        </p:nvSpPr>
        <p:spPr>
          <a:xfrm>
            <a:off x="7308304" y="1473630"/>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4" name="Oval 43"/>
          <p:cNvSpPr/>
          <p:nvPr/>
        </p:nvSpPr>
        <p:spPr>
          <a:xfrm>
            <a:off x="7300232" y="3102810"/>
            <a:ext cx="1116124" cy="113412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0" name="Down Arrow 39"/>
          <p:cNvSpPr/>
          <p:nvPr/>
        </p:nvSpPr>
        <p:spPr>
          <a:xfrm>
            <a:off x="7420380" y="2481742"/>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2" name="Right Arrow 41"/>
          <p:cNvSpPr/>
          <p:nvPr/>
        </p:nvSpPr>
        <p:spPr>
          <a:xfrm>
            <a:off x="4932040" y="3183819"/>
            <a:ext cx="2232248" cy="1980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nvGrpSpPr>
          <p:cNvPr id="5" name="Group 4"/>
          <p:cNvGrpSpPr/>
          <p:nvPr/>
        </p:nvGrpSpPr>
        <p:grpSpPr>
          <a:xfrm>
            <a:off x="107507" y="3154710"/>
            <a:ext cx="5004557" cy="1577280"/>
            <a:chOff x="107504" y="2636912"/>
            <a:chExt cx="6192689" cy="3168352"/>
          </a:xfrm>
        </p:grpSpPr>
        <p:sp>
          <p:nvSpPr>
            <p:cNvPr id="26" name="Rectangle 25"/>
            <p:cNvSpPr/>
            <p:nvPr/>
          </p:nvSpPr>
          <p:spPr>
            <a:xfrm>
              <a:off x="107504" y="3909054"/>
              <a:ext cx="824591" cy="624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6</a:t>
              </a:r>
              <a:r>
                <a:rPr lang="en-GB" sz="800" dirty="0" smtClean="0">
                  <a:solidFill>
                    <a:prstClr val="white"/>
                  </a:solidFill>
                </a:rPr>
                <a:t> Pause review April-July</a:t>
              </a:r>
              <a:endParaRPr lang="en-GB" sz="800" dirty="0">
                <a:solidFill>
                  <a:prstClr val="white"/>
                </a:solidFill>
              </a:endParaRPr>
            </a:p>
          </p:txBody>
        </p:sp>
        <p:sp>
          <p:nvSpPr>
            <p:cNvPr id="36" name="Down Arrow 35"/>
            <p:cNvSpPr/>
            <p:nvPr/>
          </p:nvSpPr>
          <p:spPr>
            <a:xfrm>
              <a:off x="199311"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2" name="Rectangle 21"/>
            <p:cNvSpPr/>
            <p:nvPr/>
          </p:nvSpPr>
          <p:spPr>
            <a:xfrm>
              <a:off x="395536" y="2636912"/>
              <a:ext cx="5690792" cy="67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22 recommendation options – Xoserve action</a:t>
              </a:r>
              <a:endParaRPr lang="en-GB" dirty="0">
                <a:solidFill>
                  <a:prstClr val="white"/>
                </a:solidFill>
              </a:endParaRPr>
            </a:p>
          </p:txBody>
        </p:sp>
        <p:sp>
          <p:nvSpPr>
            <p:cNvPr id="28" name="Rectangle 27"/>
            <p:cNvSpPr/>
            <p:nvPr/>
          </p:nvSpPr>
          <p:spPr>
            <a:xfrm>
              <a:off x="5567409" y="3981062"/>
              <a:ext cx="732784" cy="68089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5</a:t>
              </a:r>
              <a:r>
                <a:rPr lang="en-GB" sz="800" dirty="0" smtClean="0">
                  <a:solidFill>
                    <a:prstClr val="white"/>
                  </a:solidFill>
                </a:rPr>
                <a:t> </a:t>
              </a:r>
              <a:r>
                <a:rPr lang="en-GB" sz="800" dirty="0" err="1" smtClean="0">
                  <a:solidFill>
                    <a:prstClr val="white"/>
                  </a:solidFill>
                </a:rPr>
                <a:t>wip</a:t>
              </a:r>
              <a:r>
                <a:rPr lang="en-GB" sz="800" dirty="0" smtClean="0">
                  <a:solidFill>
                    <a:prstClr val="white"/>
                  </a:solidFill>
                </a:rPr>
                <a:t> with UIG WG</a:t>
              </a:r>
              <a:endParaRPr lang="en-GB" sz="800" dirty="0">
                <a:solidFill>
                  <a:prstClr val="white"/>
                </a:solidFill>
              </a:endParaRPr>
            </a:p>
          </p:txBody>
        </p:sp>
        <p:sp>
          <p:nvSpPr>
            <p:cNvPr id="31" name="Rectangle 30"/>
            <p:cNvSpPr/>
            <p:nvPr/>
          </p:nvSpPr>
          <p:spPr>
            <a:xfrm>
              <a:off x="4067944" y="5229200"/>
              <a:ext cx="208823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prstClr val="white"/>
                  </a:solidFill>
                </a:rPr>
                <a:t>4 Customer Engagement</a:t>
              </a:r>
              <a:endParaRPr lang="en-GB" sz="1050" dirty="0">
                <a:solidFill>
                  <a:prstClr val="white"/>
                </a:solidFill>
              </a:endParaRPr>
            </a:p>
          </p:txBody>
        </p:sp>
        <p:sp>
          <p:nvSpPr>
            <p:cNvPr id="37" name="Down Arrow 36"/>
            <p:cNvSpPr/>
            <p:nvPr/>
          </p:nvSpPr>
          <p:spPr>
            <a:xfrm>
              <a:off x="5567408"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7" name="Rectangle 26"/>
            <p:cNvSpPr/>
            <p:nvPr/>
          </p:nvSpPr>
          <p:spPr>
            <a:xfrm>
              <a:off x="991399" y="3909054"/>
              <a:ext cx="792088" cy="624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prstClr val="white"/>
                  </a:solidFill>
                </a:rPr>
                <a:t>2 CPs raised </a:t>
              </a:r>
              <a:endParaRPr lang="en-GB" sz="1000" dirty="0">
                <a:solidFill>
                  <a:prstClr val="white"/>
                </a:solidFill>
              </a:endParaRPr>
            </a:p>
          </p:txBody>
        </p:sp>
        <p:sp>
          <p:nvSpPr>
            <p:cNvPr id="29" name="Down Arrow 28"/>
            <p:cNvSpPr/>
            <p:nvPr/>
          </p:nvSpPr>
          <p:spPr>
            <a:xfrm>
              <a:off x="1050703"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4" name="Rectangle 33"/>
            <p:cNvSpPr/>
            <p:nvPr/>
          </p:nvSpPr>
          <p:spPr>
            <a:xfrm>
              <a:off x="1927503" y="3909054"/>
              <a:ext cx="792088" cy="624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prstClr val="white"/>
                  </a:solidFill>
                </a:rPr>
                <a:t>2 CRs raised </a:t>
              </a:r>
              <a:endParaRPr lang="en-GB" sz="1000" dirty="0">
                <a:solidFill>
                  <a:prstClr val="white"/>
                </a:solidFill>
              </a:endParaRPr>
            </a:p>
          </p:txBody>
        </p:sp>
        <p:sp>
          <p:nvSpPr>
            <p:cNvPr id="41" name="Down Arrow 40"/>
            <p:cNvSpPr/>
            <p:nvPr/>
          </p:nvSpPr>
          <p:spPr>
            <a:xfrm>
              <a:off x="1986807"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5" name="Rectangle 44"/>
            <p:cNvSpPr/>
            <p:nvPr/>
          </p:nvSpPr>
          <p:spPr>
            <a:xfrm>
              <a:off x="2889663" y="3909054"/>
              <a:ext cx="890249" cy="624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prstClr val="white"/>
                  </a:solidFill>
                </a:rPr>
                <a:t>2 </a:t>
              </a:r>
              <a:r>
                <a:rPr lang="en-GB" sz="900" dirty="0" smtClean="0">
                  <a:solidFill>
                    <a:prstClr val="white"/>
                  </a:solidFill>
                </a:rPr>
                <a:t>Options completed </a:t>
              </a:r>
              <a:endParaRPr lang="en-GB" sz="900" dirty="0">
                <a:solidFill>
                  <a:prstClr val="white"/>
                </a:solidFill>
              </a:endParaRPr>
            </a:p>
          </p:txBody>
        </p:sp>
        <p:sp>
          <p:nvSpPr>
            <p:cNvPr id="46" name="Down Arrow 45"/>
            <p:cNvSpPr/>
            <p:nvPr/>
          </p:nvSpPr>
          <p:spPr>
            <a:xfrm>
              <a:off x="2948968"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7" name="Rectangle 46"/>
            <p:cNvSpPr/>
            <p:nvPr/>
          </p:nvSpPr>
          <p:spPr>
            <a:xfrm>
              <a:off x="3943727" y="3909054"/>
              <a:ext cx="628273" cy="624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prstClr val="white"/>
                  </a:solidFill>
                </a:rPr>
                <a:t>1 defect </a:t>
              </a:r>
              <a:endParaRPr lang="en-GB" sz="900" dirty="0">
                <a:solidFill>
                  <a:prstClr val="white"/>
                </a:solidFill>
              </a:endParaRPr>
            </a:p>
          </p:txBody>
        </p:sp>
        <p:sp>
          <p:nvSpPr>
            <p:cNvPr id="48" name="Down Arrow 47"/>
            <p:cNvSpPr/>
            <p:nvPr/>
          </p:nvSpPr>
          <p:spPr>
            <a:xfrm>
              <a:off x="3859015"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9" name="Down Arrow 48"/>
            <p:cNvSpPr/>
            <p:nvPr/>
          </p:nvSpPr>
          <p:spPr>
            <a:xfrm>
              <a:off x="4716016" y="3308987"/>
              <a:ext cx="732784" cy="19202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3" name="TextBox 2"/>
          <p:cNvSpPr txBox="1"/>
          <p:nvPr/>
        </p:nvSpPr>
        <p:spPr>
          <a:xfrm>
            <a:off x="7537130" y="3381841"/>
            <a:ext cx="720080" cy="461665"/>
          </a:xfrm>
          <a:prstGeom prst="rect">
            <a:avLst/>
          </a:prstGeom>
          <a:noFill/>
        </p:spPr>
        <p:txBody>
          <a:bodyPr wrap="square" rtlCol="0">
            <a:spAutoFit/>
          </a:bodyPr>
          <a:lstStyle/>
          <a:p>
            <a:r>
              <a:rPr lang="en-GB" sz="1200" dirty="0" smtClean="0">
                <a:solidFill>
                  <a:prstClr val="black"/>
                </a:solidFill>
              </a:rPr>
              <a:t>UIG WG 28</a:t>
            </a:r>
            <a:r>
              <a:rPr lang="en-GB" sz="1200" baseline="30000" dirty="0" smtClean="0">
                <a:solidFill>
                  <a:prstClr val="black"/>
                </a:solidFill>
              </a:rPr>
              <a:t>th</a:t>
            </a:r>
            <a:r>
              <a:rPr lang="en-GB" sz="1200" dirty="0" smtClean="0">
                <a:solidFill>
                  <a:prstClr val="black"/>
                </a:solidFill>
              </a:rPr>
              <a:t> Feb</a:t>
            </a:r>
            <a:endParaRPr lang="en-GB" sz="1200" dirty="0">
              <a:solidFill>
                <a:prstClr val="black"/>
              </a:solidFill>
            </a:endParaRPr>
          </a:p>
        </p:txBody>
      </p:sp>
      <p:sp>
        <p:nvSpPr>
          <p:cNvPr id="30" name="Rectangle 29"/>
          <p:cNvSpPr/>
          <p:nvPr/>
        </p:nvSpPr>
        <p:spPr>
          <a:xfrm>
            <a:off x="1619675" y="1995477"/>
            <a:ext cx="1266171" cy="4142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prstClr val="white"/>
                </a:solidFill>
              </a:rPr>
              <a:t>6 PAFA/Xoserve</a:t>
            </a:r>
            <a:endParaRPr lang="en-GB" sz="1400" dirty="0">
              <a:solidFill>
                <a:prstClr val="white"/>
              </a:solidFill>
            </a:endParaRPr>
          </a:p>
        </p:txBody>
      </p:sp>
      <p:sp>
        <p:nvSpPr>
          <p:cNvPr id="32" name="Down Arrow 31"/>
          <p:cNvSpPr/>
          <p:nvPr/>
        </p:nvSpPr>
        <p:spPr>
          <a:xfrm>
            <a:off x="1907704" y="1491421"/>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8" name="Rectangle 37"/>
          <p:cNvSpPr/>
          <p:nvPr/>
        </p:nvSpPr>
        <p:spPr>
          <a:xfrm>
            <a:off x="2987824" y="1995477"/>
            <a:ext cx="1478446" cy="4142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prstClr val="white"/>
                </a:solidFill>
              </a:rPr>
              <a:t>3 MOD - EON PAFA/Xoserve</a:t>
            </a:r>
            <a:endParaRPr lang="en-GB" sz="1400" dirty="0">
              <a:solidFill>
                <a:prstClr val="white"/>
              </a:solidFill>
            </a:endParaRPr>
          </a:p>
        </p:txBody>
      </p:sp>
      <p:sp>
        <p:nvSpPr>
          <p:cNvPr id="39" name="Down Arrow 38"/>
          <p:cNvSpPr/>
          <p:nvPr/>
        </p:nvSpPr>
        <p:spPr>
          <a:xfrm>
            <a:off x="3275856" y="1491421"/>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3" name="Rectangle 42"/>
          <p:cNvSpPr/>
          <p:nvPr/>
        </p:nvSpPr>
        <p:spPr>
          <a:xfrm>
            <a:off x="4612142" y="1995477"/>
            <a:ext cx="1478446" cy="4142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prstClr val="white"/>
                </a:solidFill>
              </a:rPr>
              <a:t>41 Propose Close – no support</a:t>
            </a:r>
            <a:endParaRPr lang="en-GB" sz="1400" dirty="0">
              <a:solidFill>
                <a:prstClr val="white"/>
              </a:solidFill>
            </a:endParaRPr>
          </a:p>
        </p:txBody>
      </p:sp>
      <p:sp>
        <p:nvSpPr>
          <p:cNvPr id="50" name="Down Arrow 49"/>
          <p:cNvSpPr/>
          <p:nvPr/>
        </p:nvSpPr>
        <p:spPr>
          <a:xfrm>
            <a:off x="4900174" y="1491421"/>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 name="TextBox 5"/>
          <p:cNvSpPr txBox="1"/>
          <p:nvPr/>
        </p:nvSpPr>
        <p:spPr>
          <a:xfrm>
            <a:off x="7674696" y="4894009"/>
            <a:ext cx="929752" cy="246221"/>
          </a:xfrm>
          <a:prstGeom prst="rect">
            <a:avLst/>
          </a:prstGeom>
          <a:noFill/>
        </p:spPr>
        <p:txBody>
          <a:bodyPr wrap="square" rtlCol="0">
            <a:spAutoFit/>
          </a:bodyPr>
          <a:lstStyle/>
          <a:p>
            <a:r>
              <a:rPr lang="en-GB" sz="1000" dirty="0" smtClean="0">
                <a:solidFill>
                  <a:prstClr val="black"/>
                </a:solidFill>
              </a:rPr>
              <a:t>As at 8/2/19</a:t>
            </a:r>
            <a:endParaRPr lang="en-GB" sz="1000" dirty="0">
              <a:solidFill>
                <a:prstClr val="black"/>
              </a:solidFill>
            </a:endParaRPr>
          </a:p>
        </p:txBody>
      </p:sp>
    </p:spTree>
    <p:extLst>
      <p:ext uri="{BB962C8B-B14F-4D97-AF65-F5344CB8AC3E}">
        <p14:creationId xmlns:p14="http://schemas.microsoft.com/office/powerpoint/2010/main" val="337564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Taskforce Funding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676622"/>
            <a:ext cx="797242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6835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Taskforce Next Steps</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a:bodyPr>
          <a:lstStyle/>
          <a:p>
            <a:r>
              <a:rPr lang="en-GB" sz="1600" dirty="0"/>
              <a:t>Use the UIG working group as the mechanism to </a:t>
            </a:r>
            <a:r>
              <a:rPr lang="en-GB" sz="1600" b="1" dirty="0"/>
              <a:t>share progress </a:t>
            </a:r>
            <a:r>
              <a:rPr lang="en-GB" sz="1600" dirty="0"/>
              <a:t>on all recommendations where options were selected by our customers to progress.</a:t>
            </a:r>
          </a:p>
          <a:p>
            <a:r>
              <a:rPr lang="en-GB" sz="1600" dirty="0"/>
              <a:t>Provide updates to the newly produced “</a:t>
            </a:r>
            <a:r>
              <a:rPr lang="en-GB" sz="1600" b="1" dirty="0"/>
              <a:t>Recommendation Tracker</a:t>
            </a:r>
            <a:r>
              <a:rPr lang="en-GB" sz="1600" dirty="0"/>
              <a:t>” in line with UIG Working Group timescales.</a:t>
            </a:r>
          </a:p>
          <a:p>
            <a:r>
              <a:rPr lang="en-GB" sz="1600" b="1" dirty="0"/>
              <a:t>Continue analysis </a:t>
            </a:r>
            <a:r>
              <a:rPr lang="en-GB" sz="1600" dirty="0"/>
              <a:t>on investigation lines &amp; publish investigation tracker updates bi-weekly.</a:t>
            </a:r>
          </a:p>
          <a:p>
            <a:r>
              <a:rPr lang="en-GB" sz="1600" b="1" dirty="0"/>
              <a:t>Publish any new findings/recommendations </a:t>
            </a:r>
            <a:r>
              <a:rPr lang="en-GB" sz="1600" dirty="0"/>
              <a:t>drawn from investigation lines which are currently “work in progress” when completed.</a:t>
            </a:r>
          </a:p>
          <a:p>
            <a:r>
              <a:rPr lang="en-GB" sz="1600" dirty="0"/>
              <a:t>Continue the </a:t>
            </a:r>
            <a:r>
              <a:rPr lang="en-GB" sz="1600" b="1" dirty="0"/>
              <a:t>customer engagement</a:t>
            </a:r>
            <a:r>
              <a:rPr lang="en-GB" sz="1600" dirty="0"/>
              <a:t>, development of </a:t>
            </a:r>
            <a:r>
              <a:rPr lang="en-GB" sz="1600" b="1" dirty="0"/>
              <a:t>CPs</a:t>
            </a:r>
            <a:r>
              <a:rPr lang="en-GB" sz="1600" dirty="0"/>
              <a:t>, development of </a:t>
            </a:r>
            <a:r>
              <a:rPr lang="en-GB" sz="1600" b="1" dirty="0"/>
              <a:t>CRs</a:t>
            </a:r>
            <a:r>
              <a:rPr lang="en-GB" sz="1600" dirty="0"/>
              <a:t> to support the recommendation options agreed at 28</a:t>
            </a:r>
            <a:r>
              <a:rPr lang="en-GB" sz="1600" baseline="30000" dirty="0"/>
              <a:t>th</a:t>
            </a:r>
            <a:r>
              <a:rPr lang="en-GB" sz="1600" dirty="0"/>
              <a:t> January UIG-Recommendation session.</a:t>
            </a:r>
          </a:p>
          <a:p>
            <a:r>
              <a:rPr lang="en-GB" sz="1600" dirty="0"/>
              <a:t>Offer support/guidance to </a:t>
            </a:r>
            <a:r>
              <a:rPr lang="en-GB" sz="1600" b="1" dirty="0"/>
              <a:t>develop MODs </a:t>
            </a:r>
            <a:r>
              <a:rPr lang="en-GB" sz="1600" dirty="0"/>
              <a:t>agreed as recommendation options.</a:t>
            </a:r>
          </a:p>
          <a:p>
            <a:r>
              <a:rPr lang="en-GB" sz="1600" dirty="0"/>
              <a:t>Support the creation of </a:t>
            </a:r>
            <a:r>
              <a:rPr lang="en-GB" sz="1600" b="1" dirty="0"/>
              <a:t>new PAC reports </a:t>
            </a:r>
            <a:r>
              <a:rPr lang="en-GB" sz="1600" dirty="0"/>
              <a:t>as per the agreed recommendation options.</a:t>
            </a:r>
          </a:p>
          <a:p>
            <a:r>
              <a:rPr lang="en-GB" sz="1600" dirty="0"/>
              <a:t>Consider any investigation lines which are </a:t>
            </a:r>
            <a:r>
              <a:rPr lang="en-GB" sz="1600" b="1" dirty="0"/>
              <a:t>not</a:t>
            </a:r>
            <a:r>
              <a:rPr lang="en-GB" sz="1600" dirty="0"/>
              <a:t> currently being analysed where requested by our customers.</a:t>
            </a:r>
          </a:p>
        </p:txBody>
      </p:sp>
    </p:spTree>
    <p:extLst>
      <p:ext uri="{BB962C8B-B14F-4D97-AF65-F5344CB8AC3E}">
        <p14:creationId xmlns:p14="http://schemas.microsoft.com/office/powerpoint/2010/main" val="3416940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258bf23aee0806eb12ff8426427e7c82">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c8dde2d04d648a22d8f791b223ed7057"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purl.org/dc/dcmitype/"/>
    <ds:schemaRef ds:uri="http://schemas.microsoft.com/office/2006/documentManagement/types"/>
    <ds:schemaRef ds:uri="http://purl.org/dc/elements/1.1/"/>
    <ds:schemaRef ds:uri="http://schemas.openxmlformats.org/package/2006/metadata/core-properties"/>
    <ds:schemaRef ds:uri="5844fa40-a696-4ac9-bd38-c0330d295109"/>
    <ds:schemaRef ds:uri="http://schemas.microsoft.com/office/infopath/2007/PartnerControls"/>
    <ds:schemaRef ds:uri="http://schemas.microsoft.com/office/2006/metadata/properties"/>
    <ds:schemaRef ds:uri="c78a4dae-5fc0-4ed3-ad80-da51122ab114"/>
    <ds:schemaRef ds:uri="http://www.w3.org/XML/1998/namespace"/>
    <ds:schemaRef ds:uri="http://purl.org/dc/terms/"/>
  </ds:schemaRefs>
</ds:datastoreItem>
</file>

<file path=customXml/itemProps2.xml><?xml version="1.0" encoding="utf-8"?>
<ds:datastoreItem xmlns:ds="http://schemas.openxmlformats.org/officeDocument/2006/customXml" ds:itemID="{D796A4FC-DDA6-41AE-8264-071069CB9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22475</TotalTime>
  <Words>904</Words>
  <Application>Microsoft Office PowerPoint</Application>
  <PresentationFormat>On-screen Show (16:9)</PresentationFormat>
  <Paragraphs>185</Paragraphs>
  <Slides>7</Slides>
  <Notes>2</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Office Theme</vt:lpstr>
      <vt:lpstr>xoserve templates</vt:lpstr>
      <vt:lpstr>1_Office Theme</vt:lpstr>
      <vt:lpstr>UIG Task Force Progress Report</vt:lpstr>
      <vt:lpstr>Background</vt:lpstr>
      <vt:lpstr>UIG Task Force: Dashboard</vt:lpstr>
      <vt:lpstr>Plan on Page</vt:lpstr>
      <vt:lpstr>Recommendations - where we are</vt:lpstr>
      <vt:lpstr>Overview Of Taskforce Funding</vt:lpstr>
      <vt:lpstr>Taskforce Next Steps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143</cp:revision>
  <dcterms:created xsi:type="dcterms:W3CDTF">2018-09-02T17:12:15Z</dcterms:created>
  <dcterms:modified xsi:type="dcterms:W3CDTF">2019-02-08T12:30:26Z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1438235381</vt:i4>
  </property>
  <property fmtid="{D5CDD505-2E9C-101B-9397-08002B2CF9AE}" pid="3" name="_NewReviewCycle">
    <vt:lpwstr/>
  </property>
  <property fmtid="{D5CDD505-2E9C-101B-9397-08002B2CF9AE}" pid="4" name="_EmailSubject">
    <vt:lpwstr>DSC Contract Management Committee Meeting 16.1.19</vt:lpwstr>
  </property>
  <property fmtid="{D5CDD505-2E9C-101B-9397-08002B2CF9AE}" pid="5" name="_AuthorEmail">
    <vt:lpwstr>Leanne.Jackson@xoserve.com</vt:lpwstr>
  </property>
  <property fmtid="{D5CDD505-2E9C-101B-9397-08002B2CF9AE}" pid="6" name="_AuthorEmailDisplayName">
    <vt:lpwstr>Jackson, Leanne</vt:lpwstr>
  </property>
  <property fmtid="{D5CDD505-2E9C-101B-9397-08002B2CF9AE}" pid="7" name="_PreviousAdHocReviewCycleID">
    <vt:i4>-498269071</vt:i4>
  </property>
  <property fmtid="{D5CDD505-2E9C-101B-9397-08002B2CF9AE}" pid="8" name="ContentTypeId">
    <vt:lpwstr>0x0101002A9D4E94D94ABB48A35A572EF9A60258</vt:lpwstr>
  </property>
</Properties>
</file>