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4"/>
  </p:sldMasterIdLst>
  <p:notesMasterIdLst>
    <p:notesMasterId r:id="rId9"/>
  </p:notesMasterIdLst>
  <p:handoutMasterIdLst>
    <p:handoutMasterId r:id="rId10"/>
  </p:handoutMasterIdLst>
  <p:sldIdLst>
    <p:sldId id="525" r:id="rId5"/>
    <p:sldId id="523" r:id="rId6"/>
    <p:sldId id="300" r:id="rId7"/>
    <p:sldId id="524"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ran Dredge" initials="DD" lastIdx="10" clrIdx="0"/>
  <p:cmAuthor id="1" name="Nick Verdegem" initials="NV" lastIdx="5" clrIdx="1"/>
  <p:cmAuthor id="2" name="Pradeep Kumar" initials="PK" lastIdx="1" clrIdx="2"/>
  <p:cmAuthor id="3" name="Paul Crump" initials="PC" lastIdx="2" clrIdx="3"/>
  <p:cmAuthor id="4" name="John Woodward" initials="JW" lastIdx="4" clrIdx="4"/>
  <p:cmAuthor id="5" name="National Grid" initials="NG" lastIdx="8"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F1"/>
    <a:srgbClr val="CED1E1"/>
    <a:srgbClr val="84B8DA"/>
    <a:srgbClr val="40D1F5"/>
    <a:srgbClr val="FFFFFF"/>
    <a:srgbClr val="B1D6E8"/>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27" autoAdjust="0"/>
    <p:restoredTop sz="94201" autoAdjust="0"/>
  </p:normalViewPr>
  <p:slideViewPr>
    <p:cSldViewPr snapToObjects="1">
      <p:cViewPr>
        <p:scale>
          <a:sx n="90" d="100"/>
          <a:sy n="90" d="100"/>
        </p:scale>
        <p:origin x="-2358" y="-1290"/>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A169B027-246C-4F39-B239-8B590AA3953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 xmlns:a16="http://schemas.microsoft.com/office/drawing/2014/main" id="{5C1FE479-CC67-4E6B-9879-BA5261675A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099BD7-7EC6-4CBC-84F9-C330CB15742F}" type="datetimeFigureOut">
              <a:rPr lang="en-GB" smtClean="0"/>
              <a:t>05/03/2019</a:t>
            </a:fld>
            <a:endParaRPr lang="en-GB" dirty="0"/>
          </a:p>
        </p:txBody>
      </p:sp>
      <p:sp>
        <p:nvSpPr>
          <p:cNvPr id="4" name="Footer Placeholder 3">
            <a:extLst>
              <a:ext uri="{FF2B5EF4-FFF2-40B4-BE49-F238E27FC236}">
                <a16:creationId xmlns="" xmlns:a16="http://schemas.microsoft.com/office/drawing/2014/main" id="{8CF5D510-3F08-4DB4-8D5D-DCDCF5C7E5E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 xmlns:a16="http://schemas.microsoft.com/office/drawing/2014/main" id="{599A7D67-DEA4-499D-91D7-1BB52F484D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CC6E5-F038-4FE0-AF66-A7182797B599}" type="slidenum">
              <a:rPr lang="en-GB" smtClean="0"/>
              <a:t>‹#›</a:t>
            </a:fld>
            <a:endParaRPr lang="en-GB" dirty="0"/>
          </a:p>
        </p:txBody>
      </p:sp>
    </p:spTree>
    <p:extLst>
      <p:ext uri="{BB962C8B-B14F-4D97-AF65-F5344CB8AC3E}">
        <p14:creationId xmlns:p14="http://schemas.microsoft.com/office/powerpoint/2010/main" val="4627451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05/03/2019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201734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180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60396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1152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49380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54553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BFBC6938-8E74-45DE-B1EE-C0A61FB043B3}"/>
              </a:ext>
            </a:extLst>
          </p:cNvPr>
          <p:cNvSpPr>
            <a:spLocks noGrp="1"/>
          </p:cNvSpPr>
          <p:nvPr>
            <p:ph type="sldNum" sz="quarter" idx="10"/>
          </p:nvPr>
        </p:nvSpPr>
        <p:spPr/>
        <p:txBody>
          <a:bodyPr/>
          <a:lstStyle/>
          <a:p>
            <a:fld id="{31AFE1AB-02AC-4018-A9CD-4D09954B8BE5}" type="slidenum">
              <a:rPr lang="en-GB" smtClean="0"/>
              <a:t>‹#›</a:t>
            </a:fld>
            <a:endParaRPr lang="en-GB" dirty="0"/>
          </a:p>
        </p:txBody>
      </p:sp>
    </p:spTree>
    <p:extLst>
      <p:ext uri="{BB962C8B-B14F-4D97-AF65-F5344CB8AC3E}">
        <p14:creationId xmlns:p14="http://schemas.microsoft.com/office/powerpoint/2010/main" val="2171815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10850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3733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3">
            <a:extLst>
              <a:ext uri="{FF2B5EF4-FFF2-40B4-BE49-F238E27FC236}">
                <a16:creationId xmlns="" xmlns:a16="http://schemas.microsoft.com/office/drawing/2014/main" id="{9DE15618-5225-4856-9DCE-646F6AA28976}"/>
              </a:ext>
            </a:extLst>
          </p:cNvPr>
          <p:cNvSpPr>
            <a:spLocks noGrp="1"/>
          </p:cNvSpPr>
          <p:nvPr>
            <p:ph type="sldNum" sz="quarter" idx="4"/>
          </p:nvPr>
        </p:nvSpPr>
        <p:spPr>
          <a:xfrm>
            <a:off x="-1332656"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AFE1AB-02AC-4018-A9CD-4D09954B8BE5}" type="slidenum">
              <a:rPr lang="en-GB" smtClean="0"/>
              <a:t>‹#›</a:t>
            </a:fld>
            <a:endParaRPr lang="en-GB" dirty="0"/>
          </a:p>
        </p:txBody>
      </p:sp>
    </p:spTree>
    <p:extLst>
      <p:ext uri="{BB962C8B-B14F-4D97-AF65-F5344CB8AC3E}">
        <p14:creationId xmlns:p14="http://schemas.microsoft.com/office/powerpoint/2010/main" val="411906098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53" r:id="rId10"/>
  </p:sldLayoutIdLst>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box.xoserve.IXEnquiries@xoserv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xoserve.com/change/ix-refres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6012"/>
            <a:ext cx="7772400" cy="1102519"/>
          </a:xfrm>
        </p:spPr>
        <p:txBody>
          <a:bodyPr/>
          <a:lstStyle/>
          <a:p>
            <a:r>
              <a:rPr lang="en-GB" dirty="0" smtClean="0"/>
              <a:t>Xoserve IX Refresh</a:t>
            </a:r>
            <a:endParaRPr lang="en-GB" dirty="0"/>
          </a:p>
        </p:txBody>
      </p:sp>
      <p:sp>
        <p:nvSpPr>
          <p:cNvPr id="3" name="Subtitle 2"/>
          <p:cNvSpPr>
            <a:spLocks noGrp="1"/>
          </p:cNvSpPr>
          <p:nvPr>
            <p:ph type="subTitle" idx="1"/>
          </p:nvPr>
        </p:nvSpPr>
        <p:spPr/>
        <p:txBody>
          <a:bodyPr/>
          <a:lstStyle/>
          <a:p>
            <a:r>
              <a:rPr lang="en-GB" dirty="0">
                <a:solidFill>
                  <a:srgbClr val="3E5AA8"/>
                </a:solidFill>
              </a:rPr>
              <a:t>Customer Update</a:t>
            </a:r>
          </a:p>
          <a:p>
            <a:r>
              <a:rPr lang="en-GB" dirty="0" smtClean="0">
                <a:solidFill>
                  <a:srgbClr val="3E5AA8"/>
                </a:solidFill>
              </a:rPr>
              <a:t>05/03/2019</a:t>
            </a:r>
            <a:endParaRPr lang="en-GB" dirty="0">
              <a:solidFill>
                <a:srgbClr val="3E5AA8"/>
              </a:solidFill>
            </a:endParaRPr>
          </a:p>
        </p:txBody>
      </p:sp>
    </p:spTree>
    <p:extLst>
      <p:ext uri="{BB962C8B-B14F-4D97-AF65-F5344CB8AC3E}">
        <p14:creationId xmlns:p14="http://schemas.microsoft.com/office/powerpoint/2010/main" val="1042530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IX Refresh Customer Update</a:t>
            </a:r>
          </a:p>
        </p:txBody>
      </p:sp>
      <p:sp>
        <p:nvSpPr>
          <p:cNvPr id="11" name="Content Placeholder 2"/>
          <p:cNvSpPr>
            <a:spLocks noGrp="1"/>
          </p:cNvSpPr>
          <p:nvPr>
            <p:ph idx="1"/>
          </p:nvPr>
        </p:nvSpPr>
        <p:spPr>
          <a:xfrm>
            <a:off x="467544" y="915566"/>
            <a:ext cx="8229600" cy="3888432"/>
          </a:xfrm>
        </p:spPr>
        <p:txBody>
          <a:bodyPr>
            <a:noAutofit/>
          </a:bodyPr>
          <a:lstStyle/>
          <a:p>
            <a:pPr marL="0" lvl="0" indent="0" eaLnBrk="0" fontAlgn="base" hangingPunct="0">
              <a:spcAft>
                <a:spcPct val="0"/>
              </a:spcAft>
              <a:buClr>
                <a:srgbClr val="0062C8"/>
              </a:buClr>
              <a:buNone/>
            </a:pPr>
            <a:r>
              <a:rPr lang="en-US" sz="1000" b="1" kern="0" dirty="0">
                <a:latin typeface="Arial"/>
                <a:cs typeface="+mn-cs"/>
              </a:rPr>
              <a:t>Welcome to the </a:t>
            </a:r>
            <a:r>
              <a:rPr lang="en-US" sz="1000" b="1" kern="0" dirty="0" smtClean="0">
                <a:latin typeface="Arial"/>
                <a:cs typeface="+mn-cs"/>
              </a:rPr>
              <a:t>February </a:t>
            </a:r>
            <a:r>
              <a:rPr lang="en-US" sz="1000" b="1" kern="0" dirty="0">
                <a:latin typeface="Arial"/>
                <a:cs typeface="+mn-cs"/>
              </a:rPr>
              <a:t>update of the IX Refresh </a:t>
            </a:r>
            <a:r>
              <a:rPr lang="en-US" sz="1000" b="1" kern="0" dirty="0" smtClean="0">
                <a:latin typeface="Arial"/>
                <a:cs typeface="+mn-cs"/>
              </a:rPr>
              <a:t>Project</a:t>
            </a:r>
          </a:p>
          <a:p>
            <a:pPr marL="0" indent="0" eaLnBrk="0" fontAlgn="base" hangingPunct="0">
              <a:spcAft>
                <a:spcPct val="0"/>
              </a:spcAft>
              <a:buClr>
                <a:srgbClr val="0062C8"/>
              </a:buClr>
              <a:buNone/>
            </a:pPr>
            <a:endParaRPr lang="en-US" sz="1000" b="1" kern="0" dirty="0">
              <a:latin typeface="Arial"/>
              <a:cs typeface="+mn-cs"/>
            </a:endParaRPr>
          </a:p>
          <a:p>
            <a:pPr marL="0" indent="0" eaLnBrk="0" fontAlgn="base" hangingPunct="0">
              <a:spcAft>
                <a:spcPct val="0"/>
              </a:spcAft>
              <a:buClr>
                <a:srgbClr val="0062C8"/>
              </a:buClr>
              <a:buNone/>
            </a:pPr>
            <a:r>
              <a:rPr lang="en-US" sz="950" kern="0" dirty="0" smtClean="0">
                <a:latin typeface="Arial"/>
                <a:cs typeface="+mn-cs"/>
              </a:rPr>
              <a:t>We’ve made good progress over the last month, achieving our major program milestones of Proof </a:t>
            </a:r>
            <a:r>
              <a:rPr lang="en-US" sz="950" kern="0" dirty="0">
                <a:latin typeface="Arial"/>
                <a:cs typeface="+mn-cs"/>
              </a:rPr>
              <a:t>of Concept testing and the completion of the pilot </a:t>
            </a:r>
            <a:r>
              <a:rPr lang="en-US" sz="950" kern="0" dirty="0" smtClean="0">
                <a:latin typeface="Arial"/>
                <a:cs typeface="+mn-cs"/>
              </a:rPr>
              <a:t>site on February 19</a:t>
            </a:r>
            <a:r>
              <a:rPr lang="en-US" sz="950" kern="0" baseline="30000" dirty="0" smtClean="0">
                <a:latin typeface="Arial"/>
                <a:cs typeface="+mn-cs"/>
              </a:rPr>
              <a:t>th</a:t>
            </a:r>
            <a:r>
              <a:rPr lang="en-US" sz="950" kern="0" dirty="0" smtClean="0">
                <a:latin typeface="Arial"/>
                <a:cs typeface="+mn-cs"/>
              </a:rPr>
              <a:t>. Our work on the pilot site has identified a number of potential improvements to our approach which will lead to a more seamless migration and will improve your experience of the process.</a:t>
            </a:r>
          </a:p>
          <a:p>
            <a:pPr marL="0" indent="0" eaLnBrk="0" fontAlgn="base" hangingPunct="0">
              <a:spcAft>
                <a:spcPct val="0"/>
              </a:spcAft>
              <a:buClr>
                <a:srgbClr val="0062C8"/>
              </a:buClr>
              <a:buNone/>
            </a:pPr>
            <a:endParaRPr lang="en-US" sz="950" kern="0" dirty="0" smtClean="0">
              <a:latin typeface="Arial"/>
              <a:cs typeface="+mn-cs"/>
            </a:endParaRPr>
          </a:p>
          <a:p>
            <a:pPr marL="0" indent="0" eaLnBrk="0" fontAlgn="base" hangingPunct="0">
              <a:spcAft>
                <a:spcPct val="0"/>
              </a:spcAft>
              <a:buClr>
                <a:srgbClr val="0062C8"/>
              </a:buClr>
              <a:buNone/>
            </a:pPr>
            <a:r>
              <a:rPr lang="en-US" sz="950" kern="0" dirty="0" smtClean="0">
                <a:latin typeface="Arial"/>
                <a:cs typeface="+mn-cs"/>
              </a:rPr>
              <a:t>As part of </a:t>
            </a:r>
            <a:r>
              <a:rPr lang="en-US" sz="950" kern="0" dirty="0">
                <a:latin typeface="Arial"/>
                <a:cs typeface="+mn-cs"/>
              </a:rPr>
              <a:t>the service transition to the new IX </a:t>
            </a:r>
            <a:r>
              <a:rPr lang="en-US" sz="950" kern="0" dirty="0" smtClean="0">
                <a:latin typeface="Arial"/>
                <a:cs typeface="+mn-cs"/>
              </a:rPr>
              <a:t>platform, </a:t>
            </a:r>
            <a:r>
              <a:rPr lang="en-US" sz="950" kern="0" dirty="0">
                <a:latin typeface="Arial"/>
                <a:cs typeface="+mn-cs"/>
              </a:rPr>
              <a:t>alongside our continued line installation </a:t>
            </a:r>
            <a:r>
              <a:rPr lang="en-US" sz="950" kern="0" dirty="0" smtClean="0">
                <a:latin typeface="Arial"/>
                <a:cs typeface="+mn-cs"/>
              </a:rPr>
              <a:t>activities, we will be </a:t>
            </a:r>
            <a:r>
              <a:rPr lang="en-US" sz="950" kern="0" dirty="0">
                <a:latin typeface="Arial"/>
                <a:cs typeface="+mn-cs"/>
              </a:rPr>
              <a:t>working with </a:t>
            </a:r>
            <a:r>
              <a:rPr lang="en-US" sz="950" kern="0" dirty="0" smtClean="0">
                <a:latin typeface="Arial"/>
                <a:cs typeface="+mn-cs"/>
              </a:rPr>
              <a:t>our </a:t>
            </a:r>
            <a:r>
              <a:rPr lang="en-US" sz="950" kern="0" dirty="0">
                <a:latin typeface="Arial"/>
                <a:cs typeface="+mn-cs"/>
              </a:rPr>
              <a:t>suppliers over the next few weeks to </a:t>
            </a:r>
            <a:r>
              <a:rPr lang="en-US" sz="950" kern="0" dirty="0" smtClean="0">
                <a:latin typeface="Arial"/>
                <a:cs typeface="+mn-cs"/>
              </a:rPr>
              <a:t>make </a:t>
            </a:r>
            <a:r>
              <a:rPr lang="en-US" sz="950" kern="0" dirty="0">
                <a:latin typeface="Arial"/>
                <a:cs typeface="+mn-cs"/>
              </a:rPr>
              <a:t>the </a:t>
            </a:r>
            <a:r>
              <a:rPr lang="en-US" sz="950" kern="0" dirty="0" smtClean="0">
                <a:latin typeface="Arial"/>
                <a:cs typeface="+mn-cs"/>
              </a:rPr>
              <a:t>improvements that we’ve identified and we will test the </a:t>
            </a:r>
            <a:r>
              <a:rPr lang="en-US" sz="950" kern="0" dirty="0">
                <a:latin typeface="Arial"/>
                <a:cs typeface="+mn-cs"/>
              </a:rPr>
              <a:t>perfected migration approach </a:t>
            </a:r>
            <a:r>
              <a:rPr lang="en-US" sz="950" kern="0" dirty="0" smtClean="0">
                <a:latin typeface="Arial"/>
                <a:cs typeface="+mn-cs"/>
              </a:rPr>
              <a:t>on a second site </a:t>
            </a:r>
            <a:r>
              <a:rPr lang="en-US" sz="950" kern="0" dirty="0">
                <a:latin typeface="Arial"/>
                <a:cs typeface="+mn-cs"/>
              </a:rPr>
              <a:t>ahead of the </a:t>
            </a:r>
            <a:r>
              <a:rPr lang="en-US" sz="950" kern="0" dirty="0" smtClean="0">
                <a:latin typeface="Arial"/>
                <a:cs typeface="+mn-cs"/>
              </a:rPr>
              <a:t>rollout. This will be our priority focus this month, however we </a:t>
            </a:r>
            <a:r>
              <a:rPr lang="en-US" sz="950" kern="0" dirty="0">
                <a:latin typeface="Arial"/>
                <a:cs typeface="+mn-cs"/>
              </a:rPr>
              <a:t>will continue </a:t>
            </a:r>
            <a:r>
              <a:rPr lang="en-US" sz="950" kern="0" dirty="0" smtClean="0">
                <a:latin typeface="Arial"/>
                <a:cs typeface="+mn-cs"/>
              </a:rPr>
              <a:t>line and router installations as planned.</a:t>
            </a:r>
            <a:endParaRPr lang="en-US" sz="950" kern="0" dirty="0">
              <a:latin typeface="Arial"/>
              <a:cs typeface="+mn-cs"/>
            </a:endParaRPr>
          </a:p>
          <a:p>
            <a:pPr marL="0" indent="0" eaLnBrk="0" fontAlgn="base" hangingPunct="0">
              <a:spcAft>
                <a:spcPct val="0"/>
              </a:spcAft>
              <a:buClr>
                <a:srgbClr val="0062C8"/>
              </a:buClr>
              <a:buNone/>
            </a:pPr>
            <a:endParaRPr lang="en-US" sz="950" kern="0" dirty="0" smtClean="0">
              <a:latin typeface="Arial"/>
              <a:cs typeface="+mn-cs"/>
            </a:endParaRPr>
          </a:p>
          <a:p>
            <a:pPr marL="0" indent="0" eaLnBrk="0" fontAlgn="base" hangingPunct="0">
              <a:spcAft>
                <a:spcPct val="0"/>
              </a:spcAft>
              <a:buClr>
                <a:srgbClr val="0062C8"/>
              </a:buClr>
              <a:buNone/>
            </a:pPr>
            <a:r>
              <a:rPr lang="en-US" sz="950" kern="0" dirty="0">
                <a:latin typeface="Arial"/>
                <a:cs typeface="+mn-cs"/>
              </a:rPr>
              <a:t>Whilst we acknowledge the improvements </a:t>
            </a:r>
            <a:r>
              <a:rPr lang="en-US" sz="950" kern="0" dirty="0" smtClean="0">
                <a:latin typeface="Arial"/>
                <a:cs typeface="+mn-cs"/>
              </a:rPr>
              <a:t>outlined above </a:t>
            </a:r>
            <a:r>
              <a:rPr lang="en-US" sz="950" kern="0" dirty="0">
                <a:latin typeface="Arial"/>
                <a:cs typeface="+mn-cs"/>
              </a:rPr>
              <a:t>will have an impact on the timelines set out in last month’s update, we will look to identify efficiencies during the delivery phases of the program where possible and we will provide further information in future updates</a:t>
            </a:r>
            <a:r>
              <a:rPr lang="en-US" sz="950" kern="0" dirty="0" smtClean="0">
                <a:latin typeface="Arial"/>
                <a:cs typeface="+mn-cs"/>
              </a:rPr>
              <a:t>.</a:t>
            </a:r>
          </a:p>
          <a:p>
            <a:pPr marL="0" indent="0" eaLnBrk="0" fontAlgn="base" hangingPunct="0">
              <a:spcAft>
                <a:spcPct val="0"/>
              </a:spcAft>
              <a:buClr>
                <a:srgbClr val="0062C8"/>
              </a:buClr>
              <a:buNone/>
            </a:pPr>
            <a:endParaRPr lang="en-US" sz="950" kern="0" dirty="0">
              <a:latin typeface="Arial"/>
              <a:cs typeface="+mn-cs"/>
            </a:endParaRPr>
          </a:p>
          <a:p>
            <a:pPr marL="0" lvl="0" indent="0" eaLnBrk="0" fontAlgn="base" hangingPunct="0">
              <a:spcAft>
                <a:spcPct val="0"/>
              </a:spcAft>
              <a:buClr>
                <a:srgbClr val="0062C8"/>
              </a:buClr>
              <a:buNone/>
            </a:pPr>
            <a:r>
              <a:rPr lang="en-US" sz="950" kern="0" dirty="0">
                <a:latin typeface="Arial"/>
                <a:cs typeface="+mn-cs"/>
              </a:rPr>
              <a:t>Our aim is to make this process as seamless as possible to ensure that the installation experience meets your expectations. If you’d like more detailed </a:t>
            </a:r>
            <a:r>
              <a:rPr lang="en-US" sz="950" kern="0" dirty="0" smtClean="0">
                <a:latin typeface="Arial"/>
                <a:cs typeface="+mn-cs"/>
              </a:rPr>
              <a:t>information</a:t>
            </a:r>
            <a:r>
              <a:rPr lang="en-US" sz="950" kern="0" dirty="0">
                <a:latin typeface="Arial"/>
                <a:cs typeface="+mn-cs"/>
              </a:rPr>
              <a:t> </a:t>
            </a:r>
            <a:r>
              <a:rPr lang="en-US" sz="950" kern="0" dirty="0" smtClean="0">
                <a:latin typeface="Arial"/>
                <a:cs typeface="+mn-cs"/>
              </a:rPr>
              <a:t>about dates relevant to your migration, </a:t>
            </a:r>
            <a:r>
              <a:rPr lang="en-US" sz="950" kern="0" dirty="0">
                <a:latin typeface="Arial"/>
                <a:cs typeface="+mn-cs"/>
              </a:rPr>
              <a:t>please email </a:t>
            </a:r>
            <a:r>
              <a:rPr lang="en-US" sz="950" kern="0" dirty="0">
                <a:solidFill>
                  <a:schemeClr val="accent1"/>
                </a:solidFill>
                <a:latin typeface="Arial"/>
                <a:cs typeface="+mn-cs"/>
                <a:hlinkClick r:id="rId2"/>
              </a:rPr>
              <a:t>box.xoserve.IXEnquiries@xoserve.com</a:t>
            </a:r>
            <a:endParaRPr lang="en-US" sz="950" kern="0" dirty="0" smtClean="0">
              <a:solidFill>
                <a:schemeClr val="accent1"/>
              </a:solidFill>
              <a:latin typeface="Arial"/>
              <a:cs typeface="+mn-cs"/>
            </a:endParaRPr>
          </a:p>
          <a:p>
            <a:pPr marL="0" lvl="0" indent="0" eaLnBrk="0" fontAlgn="base" hangingPunct="0">
              <a:spcAft>
                <a:spcPct val="0"/>
              </a:spcAft>
              <a:buClr>
                <a:srgbClr val="0062C8"/>
              </a:buClr>
              <a:buNone/>
            </a:pPr>
            <a:endParaRPr lang="en-US" sz="950" kern="0" dirty="0" smtClean="0">
              <a:latin typeface="Arial"/>
              <a:cs typeface="+mn-cs"/>
            </a:endParaRPr>
          </a:p>
          <a:p>
            <a:pPr marL="0" lvl="0" indent="0" eaLnBrk="0" fontAlgn="base" hangingPunct="0">
              <a:spcAft>
                <a:spcPct val="0"/>
              </a:spcAft>
              <a:buClr>
                <a:srgbClr val="0062C8"/>
              </a:buClr>
              <a:buNone/>
            </a:pPr>
            <a:r>
              <a:rPr lang="en-US" sz="950" kern="0" dirty="0" smtClean="0">
                <a:latin typeface="Arial"/>
                <a:cs typeface="+mn-cs"/>
              </a:rPr>
              <a:t>Finally</a:t>
            </a:r>
            <a:r>
              <a:rPr lang="en-US" sz="950" kern="0" dirty="0">
                <a:latin typeface="Arial"/>
                <a:cs typeface="+mn-cs"/>
              </a:rPr>
              <a:t>, thank you for your ongoing support and </a:t>
            </a:r>
            <a:r>
              <a:rPr lang="en-US" sz="950" kern="0" dirty="0" smtClean="0">
                <a:latin typeface="Arial"/>
                <a:cs typeface="+mn-cs"/>
              </a:rPr>
              <a:t>I look </a:t>
            </a:r>
            <a:r>
              <a:rPr lang="en-US" sz="950" kern="0" dirty="0">
                <a:latin typeface="Arial"/>
                <a:cs typeface="+mn-cs"/>
              </a:rPr>
              <a:t>forward to updating you again in March.</a:t>
            </a:r>
          </a:p>
          <a:p>
            <a:pPr marL="0" lvl="0" indent="0" eaLnBrk="0" fontAlgn="base" hangingPunct="0">
              <a:spcAft>
                <a:spcPct val="0"/>
              </a:spcAft>
              <a:buClr>
                <a:srgbClr val="0062C8"/>
              </a:buClr>
              <a:buNone/>
            </a:pPr>
            <a:endParaRPr lang="en-US" sz="950" kern="0" dirty="0">
              <a:latin typeface="Arial"/>
              <a:cs typeface="+mn-cs"/>
            </a:endParaRPr>
          </a:p>
          <a:p>
            <a:pPr marL="0" lvl="0" indent="0" eaLnBrk="0" fontAlgn="base" hangingPunct="0">
              <a:spcAft>
                <a:spcPct val="0"/>
              </a:spcAft>
              <a:buClr>
                <a:srgbClr val="0062C8"/>
              </a:buClr>
              <a:buNone/>
            </a:pPr>
            <a:r>
              <a:rPr lang="en-GB" sz="950" b="1" kern="0" dirty="0">
                <a:latin typeface="Arial"/>
                <a:cs typeface="+mn-cs"/>
              </a:rPr>
              <a:t>Michelle Callaghan</a:t>
            </a:r>
          </a:p>
          <a:p>
            <a:pPr marL="0" lvl="0" indent="0" eaLnBrk="0" fontAlgn="base" hangingPunct="0">
              <a:spcAft>
                <a:spcPct val="0"/>
              </a:spcAft>
              <a:buClr>
                <a:srgbClr val="0062C8"/>
              </a:buClr>
              <a:buNone/>
            </a:pPr>
            <a:r>
              <a:rPr lang="en-GB" sz="950" kern="0" dirty="0">
                <a:latin typeface="Arial"/>
                <a:cs typeface="+mn-cs"/>
              </a:rPr>
              <a:t>People Platform Director</a:t>
            </a:r>
            <a:endParaRPr lang="en-GB" sz="1800" kern="0" dirty="0">
              <a:latin typeface="Arial"/>
              <a:cs typeface="+mn-cs"/>
            </a:endParaRPr>
          </a:p>
          <a:p>
            <a:endParaRPr lang="en-GB" sz="2800" dirty="0"/>
          </a:p>
        </p:txBody>
      </p:sp>
    </p:spTree>
    <p:extLst>
      <p:ext uri="{BB962C8B-B14F-4D97-AF65-F5344CB8AC3E}">
        <p14:creationId xmlns:p14="http://schemas.microsoft.com/office/powerpoint/2010/main" val="324906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00" y="123478"/>
            <a:ext cx="8229600" cy="637580"/>
          </a:xfrm>
        </p:spPr>
        <p:txBody>
          <a:bodyPr>
            <a:normAutofit/>
          </a:bodyPr>
          <a:lstStyle/>
          <a:p>
            <a:pPr algn="l"/>
            <a:r>
              <a:rPr lang="en-GB" dirty="0"/>
              <a:t>Look Forward: IX Program Quarterly Activity</a:t>
            </a:r>
          </a:p>
        </p:txBody>
      </p:sp>
      <p:sp>
        <p:nvSpPr>
          <p:cNvPr id="3" name="Content Placeholder 2"/>
          <p:cNvSpPr>
            <a:spLocks noGrp="1"/>
          </p:cNvSpPr>
          <p:nvPr>
            <p:ph idx="1"/>
          </p:nvPr>
        </p:nvSpPr>
        <p:spPr>
          <a:xfrm>
            <a:off x="467544" y="771550"/>
            <a:ext cx="8229600" cy="3672408"/>
          </a:xfrm>
        </p:spPr>
        <p:txBody>
          <a:bodyPr>
            <a:normAutofit fontScale="77500" lnSpcReduction="20000"/>
          </a:bodyPr>
          <a:lstStyle/>
          <a:p>
            <a:pPr marL="0" lvl="0" indent="0" eaLnBrk="0" fontAlgn="base" hangingPunct="0">
              <a:spcAft>
                <a:spcPct val="0"/>
              </a:spcAft>
              <a:buClr>
                <a:srgbClr val="0062C8"/>
              </a:buClr>
              <a:buNone/>
            </a:pPr>
            <a:r>
              <a:rPr lang="en-GB" sz="1300" b="1" kern="0" dirty="0">
                <a:latin typeface="Arial"/>
                <a:cs typeface="+mn-cs"/>
              </a:rPr>
              <a:t>Three Month Timeline</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smtClean="0">
                <a:latin typeface="Arial"/>
              </a:rPr>
              <a:t>March</a:t>
            </a:r>
            <a:endParaRPr lang="en-GB" sz="1000" b="1" kern="0" dirty="0">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smtClean="0">
                <a:latin typeface="Arial"/>
              </a:rPr>
              <a:t>Migration approach to be perfected and tested at another site. </a:t>
            </a:r>
            <a:endParaRPr lang="en-GB" sz="1000" kern="0" dirty="0">
              <a:latin typeface="Arial"/>
            </a:endParaRPr>
          </a:p>
          <a:p>
            <a:pPr lvl="0" eaLnBrk="0" fontAlgn="base" hangingPunct="0">
              <a:spcAft>
                <a:spcPct val="0"/>
              </a:spcAft>
              <a:buClr>
                <a:srgbClr val="0062C8"/>
              </a:buClr>
              <a:buFont typeface="Courier New" panose="02070309020205020404" pitchFamily="49" charset="0"/>
              <a:buChar char="o"/>
            </a:pPr>
            <a:r>
              <a:rPr lang="en-US" sz="1000" kern="0" dirty="0" smtClean="0">
                <a:latin typeface="Arial"/>
              </a:rPr>
              <a:t>Initial </a:t>
            </a:r>
            <a:r>
              <a:rPr lang="en-US" sz="1000" kern="0" dirty="0">
                <a:latin typeface="Arial"/>
              </a:rPr>
              <a:t>line installations to continue across all </a:t>
            </a:r>
            <a:r>
              <a:rPr lang="en-US" sz="1000" kern="0" dirty="0" smtClean="0">
                <a:latin typeface="Arial"/>
              </a:rPr>
              <a:t>phases</a:t>
            </a:r>
          </a:p>
          <a:p>
            <a:pPr lvl="0" eaLnBrk="0" fontAlgn="base" hangingPunct="0">
              <a:spcAft>
                <a:spcPct val="0"/>
              </a:spcAft>
              <a:buClr>
                <a:srgbClr val="0062C8"/>
              </a:buClr>
              <a:buFont typeface="Courier New" panose="02070309020205020404" pitchFamily="49" charset="0"/>
              <a:buChar char="o"/>
            </a:pPr>
            <a:r>
              <a:rPr lang="en-US" sz="1000" kern="0" dirty="0" smtClean="0">
                <a:latin typeface="Arial"/>
              </a:rPr>
              <a:t>Router installations to take place at some phase one sites</a:t>
            </a:r>
          </a:p>
          <a:p>
            <a:pPr eaLnBrk="0" fontAlgn="base" hangingPunct="0">
              <a:spcAft>
                <a:spcPct val="0"/>
              </a:spcAft>
              <a:buClr>
                <a:srgbClr val="0062C8"/>
              </a:buClr>
              <a:buFont typeface="Courier New" panose="02070309020205020404" pitchFamily="49" charset="0"/>
              <a:buChar char="o"/>
            </a:pPr>
            <a:r>
              <a:rPr lang="en-GB" sz="1000" kern="0" dirty="0">
                <a:latin typeface="Arial"/>
              </a:rPr>
              <a:t>Prepare </a:t>
            </a:r>
            <a:r>
              <a:rPr lang="en-GB" sz="1000" kern="0" dirty="0" smtClean="0">
                <a:latin typeface="Arial"/>
              </a:rPr>
              <a:t>April migrations</a:t>
            </a:r>
            <a:endParaRPr lang="en-US" sz="1000" kern="0" dirty="0">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a:latin typeface="Arial"/>
              </a:rPr>
              <a:t>Continue to engage customers with </a:t>
            </a:r>
            <a:r>
              <a:rPr lang="en-GB" sz="1000" kern="0" dirty="0" smtClean="0">
                <a:latin typeface="Arial"/>
              </a:rPr>
              <a:t>Disaster Recovery equipment </a:t>
            </a:r>
            <a:r>
              <a:rPr lang="en-GB" sz="1000" kern="0" dirty="0">
                <a:latin typeface="Arial"/>
              </a:rPr>
              <a:t>about testing approach</a:t>
            </a:r>
          </a:p>
          <a:p>
            <a:pPr lvl="0" eaLnBrk="0" fontAlgn="base" hangingPunct="0">
              <a:spcAft>
                <a:spcPct val="0"/>
              </a:spcAft>
              <a:buClr>
                <a:srgbClr val="0062C8"/>
              </a:buClr>
              <a:buFont typeface="Courier New" panose="02070309020205020404" pitchFamily="49" charset="0"/>
              <a:buChar char="o"/>
            </a:pPr>
            <a:r>
              <a:rPr lang="en-GB" sz="1000" kern="0" dirty="0">
                <a:latin typeface="Arial"/>
              </a:rPr>
              <a:t>Continue to engage relevant customers requesting additional IP range / addresses for IX End User equipment</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smtClean="0">
                <a:latin typeface="Arial"/>
              </a:rPr>
              <a:t>April</a:t>
            </a:r>
            <a:endParaRPr lang="en-GB" sz="1000" b="1" kern="0" dirty="0">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a:latin typeface="Arial"/>
              </a:rPr>
              <a:t>Rollout </a:t>
            </a:r>
            <a:r>
              <a:rPr lang="en-GB" sz="1000" kern="0" dirty="0" smtClean="0">
                <a:latin typeface="Arial"/>
              </a:rPr>
              <a:t> begins </a:t>
            </a:r>
            <a:r>
              <a:rPr lang="en-GB" sz="1000" kern="0" dirty="0">
                <a:latin typeface="Arial"/>
              </a:rPr>
              <a:t>with Phase One</a:t>
            </a:r>
          </a:p>
          <a:p>
            <a:pPr eaLnBrk="0" fontAlgn="base" hangingPunct="0">
              <a:spcAft>
                <a:spcPct val="0"/>
              </a:spcAft>
              <a:buClr>
                <a:srgbClr val="0062C8"/>
              </a:buClr>
              <a:buFont typeface="Courier New" panose="02070309020205020404" pitchFamily="49" charset="0"/>
              <a:buChar char="o"/>
            </a:pPr>
            <a:r>
              <a:rPr lang="en-GB" sz="1000" kern="0" dirty="0" smtClean="0">
                <a:latin typeface="Arial"/>
              </a:rPr>
              <a:t>Relevant sites </a:t>
            </a:r>
            <a:r>
              <a:rPr lang="en-GB" sz="1000" kern="0" dirty="0">
                <a:latin typeface="Arial"/>
              </a:rPr>
              <a:t>contacted to have </a:t>
            </a:r>
            <a:r>
              <a:rPr lang="en-GB" sz="1000" kern="0" dirty="0" smtClean="0">
                <a:latin typeface="Arial"/>
              </a:rPr>
              <a:t>servers installed</a:t>
            </a:r>
            <a:endParaRPr lang="en-GB" sz="1000" kern="0" dirty="0">
              <a:latin typeface="Arial"/>
            </a:endParaRPr>
          </a:p>
          <a:p>
            <a:pPr eaLnBrk="0" fontAlgn="base" hangingPunct="0">
              <a:spcAft>
                <a:spcPct val="0"/>
              </a:spcAft>
              <a:buClr>
                <a:srgbClr val="0062C8"/>
              </a:buClr>
              <a:buFont typeface="Courier New" panose="02070309020205020404" pitchFamily="49" charset="0"/>
              <a:buChar char="o"/>
            </a:pPr>
            <a:r>
              <a:rPr lang="en-GB" sz="1000" kern="0" dirty="0">
                <a:latin typeface="Arial"/>
              </a:rPr>
              <a:t>Prepare </a:t>
            </a:r>
            <a:r>
              <a:rPr lang="en-GB" sz="1000" kern="0" dirty="0" smtClean="0">
                <a:latin typeface="Arial"/>
              </a:rPr>
              <a:t>May </a:t>
            </a:r>
            <a:r>
              <a:rPr lang="en-GB" sz="1000" kern="0" dirty="0">
                <a:latin typeface="Arial"/>
              </a:rPr>
              <a:t>migrations</a:t>
            </a:r>
          </a:p>
          <a:p>
            <a:pPr eaLnBrk="0" fontAlgn="base" hangingPunct="0">
              <a:spcAft>
                <a:spcPct val="0"/>
              </a:spcAft>
              <a:buClr>
                <a:srgbClr val="0062C8"/>
              </a:buClr>
              <a:buFont typeface="Courier New" panose="02070309020205020404" pitchFamily="49" charset="0"/>
              <a:buChar char="o"/>
            </a:pPr>
            <a:r>
              <a:rPr lang="en-US" sz="1000" kern="0" dirty="0" smtClean="0">
                <a:latin typeface="Arial"/>
              </a:rPr>
              <a:t>Phone line </a:t>
            </a:r>
            <a:r>
              <a:rPr lang="en-US" sz="1000" kern="0" dirty="0">
                <a:latin typeface="Arial"/>
              </a:rPr>
              <a:t>installations to continue</a:t>
            </a:r>
          </a:p>
          <a:p>
            <a:pPr marL="0" lvl="0" indent="0" eaLnBrk="0" fontAlgn="base" hangingPunct="0">
              <a:spcAft>
                <a:spcPct val="0"/>
              </a:spcAft>
              <a:buClr>
                <a:srgbClr val="0062C8"/>
              </a:buClr>
              <a:buNone/>
            </a:pPr>
            <a:endParaRPr lang="en-US"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GB" sz="1000" b="1" kern="0" dirty="0" smtClean="0">
                <a:latin typeface="Arial"/>
              </a:rPr>
              <a:t>May</a:t>
            </a:r>
            <a:endParaRPr lang="en-GB" sz="1000" b="1" kern="0" dirty="0">
              <a:latin typeface="Arial"/>
            </a:endParaRPr>
          </a:p>
          <a:p>
            <a:pPr lvl="0" eaLnBrk="0" fontAlgn="base" hangingPunct="0">
              <a:spcAft>
                <a:spcPct val="0"/>
              </a:spcAft>
              <a:buClr>
                <a:srgbClr val="0062C8"/>
              </a:buClr>
              <a:buFont typeface="Courier New" panose="02070309020205020404" pitchFamily="49" charset="0"/>
              <a:buChar char="o"/>
            </a:pPr>
            <a:r>
              <a:rPr lang="en-GB" sz="1000" kern="0" dirty="0">
                <a:latin typeface="Arial"/>
              </a:rPr>
              <a:t>Rollout </a:t>
            </a:r>
            <a:r>
              <a:rPr lang="en-GB" sz="1000" kern="0" dirty="0" smtClean="0">
                <a:latin typeface="Arial"/>
              </a:rPr>
              <a:t>continues for line, router and server installations </a:t>
            </a:r>
            <a:endParaRPr lang="en-GB" sz="1000" kern="0" dirty="0">
              <a:latin typeface="Arial"/>
            </a:endParaRPr>
          </a:p>
          <a:p>
            <a:pPr eaLnBrk="0" fontAlgn="base" hangingPunct="0">
              <a:spcAft>
                <a:spcPct val="0"/>
              </a:spcAft>
              <a:buClr>
                <a:srgbClr val="0062C8"/>
              </a:buClr>
              <a:buFont typeface="Courier New" panose="02070309020205020404" pitchFamily="49" charset="0"/>
              <a:buChar char="o"/>
            </a:pPr>
            <a:r>
              <a:rPr lang="en-GB" sz="1000" kern="0" dirty="0" smtClean="0">
                <a:latin typeface="Arial"/>
              </a:rPr>
              <a:t>Customers contacted </a:t>
            </a:r>
            <a:r>
              <a:rPr lang="en-GB" sz="1000" kern="0" dirty="0">
                <a:latin typeface="Arial"/>
              </a:rPr>
              <a:t>to have </a:t>
            </a:r>
            <a:r>
              <a:rPr lang="en-GB" sz="1000" kern="0" dirty="0" smtClean="0">
                <a:latin typeface="Arial"/>
              </a:rPr>
              <a:t>servers </a:t>
            </a:r>
            <a:r>
              <a:rPr lang="en-GB" sz="1000" kern="0" dirty="0">
                <a:latin typeface="Arial"/>
              </a:rPr>
              <a:t>installed</a:t>
            </a:r>
          </a:p>
          <a:p>
            <a:pPr eaLnBrk="0" fontAlgn="base" hangingPunct="0">
              <a:spcAft>
                <a:spcPct val="0"/>
              </a:spcAft>
              <a:buClr>
                <a:srgbClr val="0062C8"/>
              </a:buClr>
              <a:buFont typeface="Courier New" panose="02070309020205020404" pitchFamily="49" charset="0"/>
              <a:buChar char="o"/>
            </a:pPr>
            <a:r>
              <a:rPr lang="en-GB" sz="1000" kern="0" dirty="0">
                <a:latin typeface="Arial"/>
              </a:rPr>
              <a:t>Prepare </a:t>
            </a:r>
            <a:r>
              <a:rPr lang="en-GB" sz="1000" kern="0" dirty="0" smtClean="0">
                <a:latin typeface="Arial"/>
              </a:rPr>
              <a:t>June </a:t>
            </a:r>
            <a:r>
              <a:rPr lang="en-GB" sz="1000" kern="0" dirty="0">
                <a:latin typeface="Arial"/>
              </a:rPr>
              <a:t>migrations</a:t>
            </a:r>
          </a:p>
          <a:p>
            <a:pPr eaLnBrk="0" fontAlgn="base" hangingPunct="0">
              <a:spcAft>
                <a:spcPct val="0"/>
              </a:spcAft>
              <a:buClr>
                <a:srgbClr val="0062C8"/>
              </a:buClr>
              <a:buFont typeface="Courier New" panose="02070309020205020404" pitchFamily="49" charset="0"/>
              <a:buChar char="o"/>
            </a:pPr>
            <a:r>
              <a:rPr lang="en-US" sz="1000" kern="0" dirty="0">
                <a:latin typeface="Arial"/>
              </a:rPr>
              <a:t>Phone line installations to continue</a:t>
            </a:r>
          </a:p>
          <a:p>
            <a:pPr lvl="0" eaLnBrk="0" fontAlgn="base" hangingPunct="0">
              <a:spcAft>
                <a:spcPct val="0"/>
              </a:spcAft>
              <a:buClr>
                <a:srgbClr val="0062C8"/>
              </a:buClr>
              <a:buFont typeface="Courier New" panose="02070309020205020404" pitchFamily="49" charset="0"/>
              <a:buChar char="o"/>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pPr marL="0" lvl="0" indent="0" eaLnBrk="0" fontAlgn="base" hangingPunct="0">
              <a:spcAft>
                <a:spcPct val="0"/>
              </a:spcAft>
              <a:buClr>
                <a:srgbClr val="0062C8"/>
              </a:buClr>
              <a:buNone/>
            </a:pPr>
            <a:r>
              <a:rPr lang="en-US" sz="1000" b="1" kern="0" dirty="0" smtClean="0">
                <a:latin typeface="Arial"/>
              </a:rPr>
              <a:t>Please be </a:t>
            </a:r>
            <a:r>
              <a:rPr lang="en-US" sz="1000" b="1" kern="0" dirty="0">
                <a:latin typeface="Arial"/>
              </a:rPr>
              <a:t>assured </a:t>
            </a:r>
            <a:r>
              <a:rPr lang="en-US" sz="1000" b="1" kern="0" dirty="0" smtClean="0">
                <a:latin typeface="Arial"/>
              </a:rPr>
              <a:t>that you </a:t>
            </a:r>
            <a:r>
              <a:rPr lang="en-US" sz="1000" b="1" kern="0" dirty="0">
                <a:latin typeface="Arial"/>
              </a:rPr>
              <a:t>will </a:t>
            </a:r>
            <a:r>
              <a:rPr lang="en-GB" sz="1000" b="1" kern="0" dirty="0">
                <a:latin typeface="Arial"/>
              </a:rPr>
              <a:t>be contacted by Gamma before either your Network survey or phone line installation takes place (dependant on the</a:t>
            </a:r>
            <a:r>
              <a:rPr lang="en-US" sz="1000" b="1" kern="0" dirty="0">
                <a:latin typeface="Arial"/>
              </a:rPr>
              <a:t> complexity and IX option required). </a:t>
            </a:r>
          </a:p>
          <a:p>
            <a:pPr marL="0" indent="0" eaLnBrk="0" fontAlgn="base" hangingPunct="0">
              <a:spcAft>
                <a:spcPct val="0"/>
              </a:spcAft>
              <a:buClr>
                <a:srgbClr val="0062C8"/>
              </a:buClr>
              <a:buNone/>
            </a:pPr>
            <a:endParaRPr lang="en-US" sz="1000" b="1" kern="0" dirty="0">
              <a:solidFill>
                <a:srgbClr val="000000">
                  <a:lumMod val="50000"/>
                  <a:lumOff val="50000"/>
                </a:srgbClr>
              </a:solidFill>
              <a:latin typeface="Arial"/>
            </a:endParaRPr>
          </a:p>
          <a:p>
            <a:pPr marL="0" indent="0" eaLnBrk="0" fontAlgn="base" hangingPunct="0">
              <a:spcAft>
                <a:spcPct val="0"/>
              </a:spcAft>
              <a:buClr>
                <a:srgbClr val="0062C8"/>
              </a:buClr>
              <a:buNone/>
            </a:pPr>
            <a:r>
              <a:rPr lang="en-US" sz="1200" i="1" kern="0" dirty="0">
                <a:latin typeface="Arial"/>
              </a:rPr>
              <a:t>If you have any </a:t>
            </a:r>
            <a:r>
              <a:rPr lang="en-US" sz="1200" i="1" kern="0" dirty="0" smtClean="0">
                <a:latin typeface="Arial"/>
              </a:rPr>
              <a:t>queries </a:t>
            </a:r>
            <a:r>
              <a:rPr lang="en-GB" sz="1200" i="1" kern="0" dirty="0" smtClean="0">
                <a:latin typeface="Arial"/>
              </a:rPr>
              <a:t>answers to the most commonly asked questions can be found on our website in the Q&amp;A section </a:t>
            </a:r>
            <a:r>
              <a:rPr lang="en-GB" sz="1200" i="1" kern="0" dirty="0">
                <a:solidFill>
                  <a:srgbClr val="FF0000"/>
                </a:solidFill>
                <a:latin typeface="Arial"/>
                <a:hlinkClick r:id="rId2"/>
              </a:rPr>
              <a:t>here</a:t>
            </a:r>
            <a:r>
              <a:rPr lang="en-GB" sz="1200" i="1" kern="0" dirty="0">
                <a:solidFill>
                  <a:srgbClr val="FF0000"/>
                </a:solidFill>
                <a:latin typeface="Arial"/>
              </a:rPr>
              <a:t>.</a:t>
            </a:r>
          </a:p>
          <a:p>
            <a:pPr marL="0" lvl="0" indent="0" eaLnBrk="0" fontAlgn="base" hangingPunct="0">
              <a:spcAft>
                <a:spcPct val="0"/>
              </a:spcAft>
              <a:buClr>
                <a:srgbClr val="0062C8"/>
              </a:buClr>
              <a:buNone/>
            </a:pPr>
            <a:endParaRPr lang="en-GB" sz="1000" kern="0" dirty="0">
              <a:solidFill>
                <a:srgbClr val="000000">
                  <a:lumMod val="50000"/>
                  <a:lumOff val="50000"/>
                </a:srgbClr>
              </a:solidFill>
              <a:latin typeface="Arial"/>
            </a:endParaRPr>
          </a:p>
          <a:p>
            <a:endParaRPr lang="en-GB" dirty="0"/>
          </a:p>
        </p:txBody>
      </p:sp>
    </p:spTree>
    <p:extLst>
      <p:ext uri="{BB962C8B-B14F-4D97-AF65-F5344CB8AC3E}">
        <p14:creationId xmlns:p14="http://schemas.microsoft.com/office/powerpoint/2010/main" val="304638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5853979" y="1224976"/>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June</a:t>
            </a:r>
          </a:p>
        </p:txBody>
      </p:sp>
      <p:sp>
        <p:nvSpPr>
          <p:cNvPr id="5" name="Rounded Rectangle 4"/>
          <p:cNvSpPr/>
          <p:nvPr/>
        </p:nvSpPr>
        <p:spPr bwMode="auto">
          <a:xfrm>
            <a:off x="7855210" y="1224976"/>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lumMod val="65000"/>
                    <a:lumOff val="35000"/>
                  </a:prstClr>
                </a:solidFill>
                <a:effectLst/>
                <a:uLnTx/>
                <a:uFillTx/>
                <a:latin typeface="Arial"/>
                <a:ea typeface="+mn-ea"/>
                <a:cs typeface="+mn-cs"/>
              </a:rPr>
              <a:t>August</a:t>
            </a: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6" name="Rounded Rectangle 5"/>
          <p:cNvSpPr/>
          <p:nvPr/>
        </p:nvSpPr>
        <p:spPr bwMode="auto">
          <a:xfrm>
            <a:off x="1837445" y="1224976"/>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February</a:t>
            </a:r>
          </a:p>
        </p:txBody>
      </p:sp>
      <p:sp>
        <p:nvSpPr>
          <p:cNvPr id="7" name="Rounded Rectangle 6"/>
          <p:cNvSpPr/>
          <p:nvPr/>
        </p:nvSpPr>
        <p:spPr bwMode="auto">
          <a:xfrm>
            <a:off x="2845557" y="1224976"/>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March</a:t>
            </a:r>
          </a:p>
        </p:txBody>
      </p:sp>
      <p:sp>
        <p:nvSpPr>
          <p:cNvPr id="8" name="Rounded Rectangle 7"/>
          <p:cNvSpPr/>
          <p:nvPr/>
        </p:nvSpPr>
        <p:spPr bwMode="auto">
          <a:xfrm>
            <a:off x="3853669" y="1224976"/>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April</a:t>
            </a:r>
          </a:p>
        </p:txBody>
      </p:sp>
      <p:sp>
        <p:nvSpPr>
          <p:cNvPr id="9" name="Rounded Rectangle 8"/>
          <p:cNvSpPr/>
          <p:nvPr/>
        </p:nvSpPr>
        <p:spPr bwMode="auto">
          <a:xfrm>
            <a:off x="4846192" y="1224976"/>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May</a:t>
            </a:r>
          </a:p>
        </p:txBody>
      </p:sp>
      <p:sp>
        <p:nvSpPr>
          <p:cNvPr id="12" name="Rounded Rectangle 11"/>
          <p:cNvSpPr/>
          <p:nvPr/>
        </p:nvSpPr>
        <p:spPr bwMode="auto">
          <a:xfrm>
            <a:off x="349200" y="1711050"/>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Pilot Site</a:t>
            </a:r>
          </a:p>
        </p:txBody>
      </p:sp>
      <p:sp>
        <p:nvSpPr>
          <p:cNvPr id="13" name="Rounded Rectangle 12"/>
          <p:cNvSpPr/>
          <p:nvPr/>
        </p:nvSpPr>
        <p:spPr bwMode="auto">
          <a:xfrm>
            <a:off x="349200" y="2300727"/>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One</a:t>
            </a:r>
          </a:p>
        </p:txBody>
      </p:sp>
      <p:sp>
        <p:nvSpPr>
          <p:cNvPr id="16" name="Rounded Rectangle 15"/>
          <p:cNvSpPr/>
          <p:nvPr/>
        </p:nvSpPr>
        <p:spPr bwMode="auto">
          <a:xfrm>
            <a:off x="1831161" y="2302427"/>
            <a:ext cx="3359953"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7" name="Rounded Rectangle 16"/>
          <p:cNvSpPr/>
          <p:nvPr/>
        </p:nvSpPr>
        <p:spPr bwMode="auto">
          <a:xfrm>
            <a:off x="1862258" y="2395596"/>
            <a:ext cx="2104475" cy="61043"/>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8" name="Rounded Rectangle 17"/>
          <p:cNvSpPr/>
          <p:nvPr/>
        </p:nvSpPr>
        <p:spPr bwMode="auto">
          <a:xfrm>
            <a:off x="3966733" y="2508811"/>
            <a:ext cx="1159525" cy="61184"/>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grpSp>
        <p:nvGrpSpPr>
          <p:cNvPr id="3" name="Group 2"/>
          <p:cNvGrpSpPr/>
          <p:nvPr/>
        </p:nvGrpSpPr>
        <p:grpSpPr>
          <a:xfrm>
            <a:off x="6870096" y="1625701"/>
            <a:ext cx="1810448" cy="581208"/>
            <a:chOff x="7230802" y="1027293"/>
            <a:chExt cx="1810448" cy="581208"/>
          </a:xfrm>
        </p:grpSpPr>
        <p:sp>
          <p:nvSpPr>
            <p:cNvPr id="33" name="Rounded Rectangle 32"/>
            <p:cNvSpPr/>
            <p:nvPr/>
          </p:nvSpPr>
          <p:spPr bwMode="auto">
            <a:xfrm>
              <a:off x="7234575" y="1027293"/>
              <a:ext cx="1806675" cy="581208"/>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34" name="Rounded Rectangle 33"/>
            <p:cNvSpPr/>
            <p:nvPr/>
          </p:nvSpPr>
          <p:spPr bwMode="auto">
            <a:xfrm>
              <a:off x="8645868" y="1130190"/>
              <a:ext cx="327456" cy="108921"/>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35" name="Rounded Rectangle 34"/>
            <p:cNvSpPr/>
            <p:nvPr/>
          </p:nvSpPr>
          <p:spPr bwMode="auto">
            <a:xfrm>
              <a:off x="8639257" y="1402198"/>
              <a:ext cx="335444" cy="95575"/>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2" name="TextBox 1"/>
            <p:cNvSpPr txBox="1"/>
            <p:nvPr/>
          </p:nvSpPr>
          <p:spPr>
            <a:xfrm>
              <a:off x="7234575" y="1076515"/>
              <a:ext cx="1532113"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Network and Router Installation </a:t>
              </a:r>
            </a:p>
          </p:txBody>
        </p:sp>
        <p:sp>
          <p:nvSpPr>
            <p:cNvPr id="37" name="TextBox 36"/>
            <p:cNvSpPr txBox="1"/>
            <p:nvPr/>
          </p:nvSpPr>
          <p:spPr>
            <a:xfrm>
              <a:off x="7230802" y="1342504"/>
              <a:ext cx="1384650" cy="2000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Arial"/>
                  <a:ea typeface="+mn-ea"/>
                  <a:cs typeface="+mn-cs"/>
                </a:rPr>
                <a:t>Server Installation</a:t>
              </a:r>
            </a:p>
          </p:txBody>
        </p:sp>
      </p:grpSp>
      <p:sp>
        <p:nvSpPr>
          <p:cNvPr id="40" name="Rounded Rectangle 39"/>
          <p:cNvSpPr/>
          <p:nvPr/>
        </p:nvSpPr>
        <p:spPr bwMode="auto">
          <a:xfrm>
            <a:off x="349200" y="2671251"/>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Two</a:t>
            </a:r>
          </a:p>
        </p:txBody>
      </p:sp>
      <p:sp>
        <p:nvSpPr>
          <p:cNvPr id="41" name="Rounded Rectangle 40"/>
          <p:cNvSpPr/>
          <p:nvPr/>
        </p:nvSpPr>
        <p:spPr bwMode="auto">
          <a:xfrm>
            <a:off x="349200" y="3061685"/>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Three</a:t>
            </a:r>
          </a:p>
        </p:txBody>
      </p:sp>
      <p:sp>
        <p:nvSpPr>
          <p:cNvPr id="42" name="Rounded Rectangle 41"/>
          <p:cNvSpPr/>
          <p:nvPr/>
        </p:nvSpPr>
        <p:spPr bwMode="auto">
          <a:xfrm>
            <a:off x="349200" y="3439665"/>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Four</a:t>
            </a:r>
          </a:p>
        </p:txBody>
      </p:sp>
      <p:sp>
        <p:nvSpPr>
          <p:cNvPr id="43" name="Rounded Rectangle 42"/>
          <p:cNvSpPr/>
          <p:nvPr/>
        </p:nvSpPr>
        <p:spPr bwMode="auto">
          <a:xfrm>
            <a:off x="349200" y="4264751"/>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Remaining Sites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dirty="0">
                <a:ln>
                  <a:noFill/>
                </a:ln>
                <a:solidFill>
                  <a:prstClr val="black">
                    <a:lumMod val="65000"/>
                    <a:lumOff val="35000"/>
                  </a:prstClr>
                </a:solidFill>
                <a:effectLst/>
                <a:uLnTx/>
                <a:uFillTx/>
                <a:latin typeface="Arial"/>
                <a:ea typeface="+mn-ea"/>
                <a:cs typeface="+mn-cs"/>
              </a:rPr>
              <a:t>(Where surveys are outstanding)</a:t>
            </a: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4" name="Rounded Rectangle 43"/>
          <p:cNvSpPr/>
          <p:nvPr/>
        </p:nvSpPr>
        <p:spPr bwMode="auto">
          <a:xfrm>
            <a:off x="1831168" y="2671251"/>
            <a:ext cx="4613039"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5" name="Rounded Rectangle 44"/>
          <p:cNvSpPr/>
          <p:nvPr/>
        </p:nvSpPr>
        <p:spPr bwMode="auto">
          <a:xfrm>
            <a:off x="1886684" y="2724820"/>
            <a:ext cx="2959508" cy="69873"/>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6" name="Rounded Rectangle 45"/>
          <p:cNvSpPr/>
          <p:nvPr/>
        </p:nvSpPr>
        <p:spPr bwMode="auto">
          <a:xfrm>
            <a:off x="4815430" y="2853670"/>
            <a:ext cx="1492203" cy="59968"/>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7" name="Rounded Rectangle 46"/>
          <p:cNvSpPr/>
          <p:nvPr/>
        </p:nvSpPr>
        <p:spPr bwMode="auto">
          <a:xfrm>
            <a:off x="2305496" y="1750484"/>
            <a:ext cx="178272" cy="124494"/>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8" name="Rounded Rectangle 47"/>
          <p:cNvSpPr/>
          <p:nvPr/>
        </p:nvSpPr>
        <p:spPr bwMode="auto">
          <a:xfrm>
            <a:off x="1838475" y="3072260"/>
            <a:ext cx="5109789"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49" name="Rounded Rectangle 48"/>
          <p:cNvSpPr/>
          <p:nvPr/>
        </p:nvSpPr>
        <p:spPr bwMode="auto">
          <a:xfrm>
            <a:off x="1894503" y="3165429"/>
            <a:ext cx="3887792" cy="45719"/>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0" name="Rounded Rectangle 49"/>
          <p:cNvSpPr/>
          <p:nvPr/>
        </p:nvSpPr>
        <p:spPr bwMode="auto">
          <a:xfrm>
            <a:off x="5897174" y="3273969"/>
            <a:ext cx="965062" cy="59968"/>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3" name="Rounded Rectangle 52"/>
          <p:cNvSpPr/>
          <p:nvPr/>
        </p:nvSpPr>
        <p:spPr bwMode="auto">
          <a:xfrm>
            <a:off x="1831160" y="3447613"/>
            <a:ext cx="5621160"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4" name="Rounded Rectangle 53"/>
          <p:cNvSpPr/>
          <p:nvPr/>
        </p:nvSpPr>
        <p:spPr bwMode="auto">
          <a:xfrm>
            <a:off x="1886592" y="3519589"/>
            <a:ext cx="4358181" cy="61184"/>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5" name="Rounded Rectangle 54"/>
          <p:cNvSpPr/>
          <p:nvPr/>
        </p:nvSpPr>
        <p:spPr bwMode="auto">
          <a:xfrm>
            <a:off x="6444207" y="3614269"/>
            <a:ext cx="864947" cy="59968"/>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6" name="Right Arrow 55"/>
          <p:cNvSpPr/>
          <p:nvPr/>
        </p:nvSpPr>
        <p:spPr bwMode="auto">
          <a:xfrm>
            <a:off x="1831159" y="4146007"/>
            <a:ext cx="7058459" cy="549312"/>
          </a:xfrm>
          <a:prstGeom prst="rightArrow">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15" name="TextBox 14"/>
          <p:cNvSpPr txBox="1"/>
          <p:nvPr/>
        </p:nvSpPr>
        <p:spPr>
          <a:xfrm>
            <a:off x="338880" y="182762"/>
            <a:ext cx="8550739"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3E5AA8"/>
                </a:solidFill>
                <a:effectLst/>
                <a:uLnTx/>
                <a:uFillTx/>
                <a:latin typeface="Arial" panose="020B0604020202020204" pitchFamily="34" charset="0"/>
                <a:ea typeface="+mn-ea"/>
                <a:cs typeface="Arial" panose="020B0604020202020204" pitchFamily="34" charset="0"/>
              </a:rPr>
              <a:t>High level migration </a:t>
            </a:r>
            <a:r>
              <a:rPr kumimoji="0" lang="en-GB" sz="2800" b="1" i="0" u="none" strike="noStrike" kern="1200" cap="none" spc="0" normalizeH="0" baseline="0" noProof="0" dirty="0" smtClean="0">
                <a:ln>
                  <a:noFill/>
                </a:ln>
                <a:solidFill>
                  <a:srgbClr val="3E5AA8"/>
                </a:solidFill>
                <a:effectLst/>
                <a:uLnTx/>
                <a:uFillTx/>
                <a:latin typeface="Arial" panose="020B0604020202020204" pitchFamily="34" charset="0"/>
                <a:ea typeface="+mn-ea"/>
                <a:cs typeface="Arial" panose="020B0604020202020204" pitchFamily="34" charset="0"/>
              </a:rPr>
              <a:t>plan – Current &amp; future view </a:t>
            </a:r>
            <a:endParaRPr kumimoji="0" lang="en-GB"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57" name="Rounded Rectangle 56"/>
          <p:cNvSpPr/>
          <p:nvPr/>
        </p:nvSpPr>
        <p:spPr bwMode="auto">
          <a:xfrm>
            <a:off x="349200" y="3841312"/>
            <a:ext cx="1275383" cy="311825"/>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rPr>
              <a:t>Phase Five</a:t>
            </a:r>
          </a:p>
        </p:txBody>
      </p:sp>
      <p:sp>
        <p:nvSpPr>
          <p:cNvPr id="58" name="Rounded Rectangle 57"/>
          <p:cNvSpPr/>
          <p:nvPr/>
        </p:nvSpPr>
        <p:spPr bwMode="auto">
          <a:xfrm>
            <a:off x="3511136" y="3860003"/>
            <a:ext cx="4937754" cy="311825"/>
          </a:xfrm>
          <a:prstGeom prst="roundRect">
            <a:avLst/>
          </a:prstGeom>
          <a:solidFill>
            <a:srgbClr val="A2CEE8">
              <a:alpha val="20000"/>
            </a:srgb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59" name="Rounded Rectangle 58"/>
          <p:cNvSpPr/>
          <p:nvPr/>
        </p:nvSpPr>
        <p:spPr bwMode="auto">
          <a:xfrm>
            <a:off x="3616826" y="3931979"/>
            <a:ext cx="3547462" cy="61184"/>
          </a:xfrm>
          <a:prstGeom prst="roundRect">
            <a:avLst/>
          </a:prstGeom>
          <a:solidFill>
            <a:schemeClr val="accent3">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60" name="Rounded Rectangle 59"/>
          <p:cNvSpPr/>
          <p:nvPr/>
        </p:nvSpPr>
        <p:spPr bwMode="auto">
          <a:xfrm>
            <a:off x="7236296" y="4026659"/>
            <a:ext cx="1086964" cy="45719"/>
          </a:xfrm>
          <a:prstGeom prst="roundRect">
            <a:avLst/>
          </a:prstGeom>
          <a:solidFill>
            <a:schemeClr val="accent1">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cxnSp>
        <p:nvCxnSpPr>
          <p:cNvPr id="21" name="Straight Connector 20">
            <a:extLst>
              <a:ext uri="{FF2B5EF4-FFF2-40B4-BE49-F238E27FC236}">
                <a16:creationId xmlns="" xmlns:a16="http://schemas.microsoft.com/office/drawing/2014/main" id="{F20B015A-DCF6-4A58-A30C-8B31469B57EF}"/>
              </a:ext>
            </a:extLst>
          </p:cNvPr>
          <p:cNvCxnSpPr/>
          <p:nvPr/>
        </p:nvCxnSpPr>
        <p:spPr>
          <a:xfrm>
            <a:off x="3034328" y="1677693"/>
            <a:ext cx="744" cy="744"/>
          </a:xfrm>
          <a:prstGeom prst="line">
            <a:avLst/>
          </a:prstGeom>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bwMode="auto">
          <a:xfrm>
            <a:off x="6841103" y="1224975"/>
            <a:ext cx="936103" cy="261247"/>
          </a:xfrm>
          <a:prstGeom prst="roundRect">
            <a:avLst/>
          </a:prstGeom>
          <a:solidFill>
            <a:schemeClr val="accent6">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2075" tIns="46038" rIns="92075" bIns="46038" numCol="1" rtlCol="0" anchor="ctr" anchorCtr="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smtClean="0">
                <a:ln>
                  <a:noFill/>
                </a:ln>
                <a:solidFill>
                  <a:prstClr val="black">
                    <a:lumMod val="65000"/>
                    <a:lumOff val="35000"/>
                  </a:prstClr>
                </a:solidFill>
                <a:effectLst/>
                <a:uLnTx/>
                <a:uFillTx/>
                <a:latin typeface="Arial"/>
                <a:ea typeface="+mn-ea"/>
                <a:cs typeface="+mn-cs"/>
              </a:rPr>
              <a:t>July</a:t>
            </a: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62" name="Rounded Rectangle 61"/>
          <p:cNvSpPr/>
          <p:nvPr/>
        </p:nvSpPr>
        <p:spPr bwMode="auto">
          <a:xfrm>
            <a:off x="349200" y="1915994"/>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lumMod val="65000"/>
                    <a:lumOff val="35000"/>
                  </a:prstClr>
                </a:solidFill>
                <a:effectLst/>
                <a:uLnTx/>
                <a:uFillTx/>
                <a:latin typeface="Arial"/>
                <a:ea typeface="+mn-ea"/>
                <a:cs typeface="+mn-cs"/>
              </a:rPr>
              <a:t>Migration</a:t>
            </a:r>
            <a:r>
              <a:rPr kumimoji="0" lang="en-GB" sz="1000" b="0" i="0" u="none" strike="noStrike" kern="1200" cap="none" spc="0" normalizeH="0" noProof="0" dirty="0" smtClean="0">
                <a:ln>
                  <a:noFill/>
                </a:ln>
                <a:solidFill>
                  <a:prstClr val="black">
                    <a:lumMod val="65000"/>
                    <a:lumOff val="35000"/>
                  </a:prstClr>
                </a:solidFill>
                <a:effectLst/>
                <a:uLnTx/>
                <a:uFillTx/>
                <a:latin typeface="Arial"/>
                <a:ea typeface="+mn-ea"/>
                <a:cs typeface="+mn-cs"/>
              </a:rPr>
              <a:t> Amendments</a:t>
            </a:r>
            <a:endPar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64" name="Rounded Rectangle 63"/>
          <p:cNvSpPr/>
          <p:nvPr/>
        </p:nvSpPr>
        <p:spPr bwMode="auto">
          <a:xfrm>
            <a:off x="2624614" y="1940912"/>
            <a:ext cx="1011282" cy="119098"/>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
        <p:nvSpPr>
          <p:cNvPr id="67" name="Rounded Rectangle 66"/>
          <p:cNvSpPr/>
          <p:nvPr/>
        </p:nvSpPr>
        <p:spPr bwMode="auto">
          <a:xfrm>
            <a:off x="349200" y="2115184"/>
            <a:ext cx="1275383" cy="144016"/>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smtClean="0">
                <a:ln>
                  <a:noFill/>
                </a:ln>
                <a:solidFill>
                  <a:prstClr val="black">
                    <a:lumMod val="65000"/>
                    <a:lumOff val="35000"/>
                  </a:prstClr>
                </a:solidFill>
                <a:effectLst/>
                <a:uLnTx/>
                <a:uFillTx/>
                <a:latin typeface="Arial"/>
                <a:ea typeface="+mn-ea"/>
                <a:cs typeface="+mn-cs"/>
              </a:rPr>
              <a:t>Second</a:t>
            </a:r>
            <a:r>
              <a:rPr kumimoji="0" lang="en-GB" sz="1000" b="0" i="0" u="none" strike="noStrike" kern="1200" cap="none" spc="0" normalizeH="0" noProof="0" dirty="0" smtClean="0">
                <a:ln>
                  <a:noFill/>
                </a:ln>
                <a:solidFill>
                  <a:prstClr val="black">
                    <a:lumMod val="65000"/>
                    <a:lumOff val="35000"/>
                  </a:prstClr>
                </a:solidFill>
                <a:effectLst/>
                <a:uLnTx/>
                <a:uFillTx/>
                <a:latin typeface="Arial"/>
                <a:ea typeface="+mn-ea"/>
                <a:cs typeface="+mn-cs"/>
              </a:rPr>
              <a:t> </a:t>
            </a:r>
            <a:r>
              <a:rPr kumimoji="0" lang="en-GB" sz="1000" b="0" i="0" u="none" strike="noStrike" kern="1200" cap="none" spc="0" normalizeH="0" baseline="0" noProof="0" dirty="0" smtClean="0">
                <a:ln>
                  <a:noFill/>
                </a:ln>
                <a:solidFill>
                  <a:prstClr val="black">
                    <a:lumMod val="65000"/>
                    <a:lumOff val="35000"/>
                  </a:prstClr>
                </a:solidFill>
                <a:effectLst/>
                <a:uLnTx/>
                <a:uFillTx/>
                <a:latin typeface="Arial"/>
                <a:ea typeface="+mn-ea"/>
                <a:cs typeface="+mn-cs"/>
              </a:rPr>
              <a:t>Pilot </a:t>
            </a:r>
            <a:r>
              <a:rPr kumimoji="0" lang="en-GB" sz="1000" b="0" i="0" u="none" strike="noStrike" kern="1200" cap="none" spc="0" normalizeH="0" baseline="0" noProof="0" dirty="0">
                <a:ln>
                  <a:noFill/>
                </a:ln>
                <a:solidFill>
                  <a:prstClr val="black">
                    <a:lumMod val="65000"/>
                    <a:lumOff val="35000"/>
                  </a:prstClr>
                </a:solidFill>
                <a:effectLst/>
                <a:uLnTx/>
                <a:uFillTx/>
                <a:latin typeface="Arial"/>
                <a:ea typeface="+mn-ea"/>
                <a:cs typeface="+mn-cs"/>
              </a:rPr>
              <a:t>Site</a:t>
            </a:r>
          </a:p>
        </p:txBody>
      </p:sp>
      <p:sp>
        <p:nvSpPr>
          <p:cNvPr id="68" name="Rounded Rectangle 67"/>
          <p:cNvSpPr/>
          <p:nvPr/>
        </p:nvSpPr>
        <p:spPr bwMode="auto">
          <a:xfrm>
            <a:off x="3635896" y="2134900"/>
            <a:ext cx="217773" cy="124299"/>
          </a:xfrm>
          <a:prstGeom prst="roundRect">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none" lIns="92075" tIns="46038" rIns="92075" bIns="46038" numCol="1" rtlCol="0"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lumMod val="65000"/>
                  <a:lumOff val="35000"/>
                </a:prstClr>
              </a:solidFill>
              <a:effectLst/>
              <a:uLnTx/>
              <a:uFillTx/>
              <a:latin typeface="Arial"/>
              <a:ea typeface="+mn-ea"/>
              <a:cs typeface="+mn-cs"/>
            </a:endParaRPr>
          </a:p>
        </p:txBody>
      </p:sp>
    </p:spTree>
    <p:extLst>
      <p:ext uri="{BB962C8B-B14F-4D97-AF65-F5344CB8AC3E}">
        <p14:creationId xmlns:p14="http://schemas.microsoft.com/office/powerpoint/2010/main" val="827921040"/>
      </p:ext>
    </p:extLst>
  </p:cSld>
  <p:clrMapOvr>
    <a:masterClrMapping/>
  </p:clrMapOvr>
</p:sld>
</file>

<file path=ppt/theme/theme1.xml><?xml version="1.0" encoding="utf-8"?>
<a:theme xmlns:a="http://schemas.openxmlformats.org/drawingml/2006/main" name="xoserv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xoserve" id="{D47006C2-C1B0-42D3-A243-EE770BCFFD74}" vid="{CAC6DE05-E055-4E5F-BC6F-AAC99F9707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5D0B3E76E49441B92A855DCC700274" ma:contentTypeVersion="11" ma:contentTypeDescription="Create a new document." ma:contentTypeScope="" ma:versionID="0bb096a7e7eedae02c2e07384710e732">
  <xsd:schema xmlns:xsd="http://www.w3.org/2001/XMLSchema" xmlns:xs="http://www.w3.org/2001/XMLSchema" xmlns:p="http://schemas.microsoft.com/office/2006/metadata/properties" xmlns:ns2="0000b9c7-cfe6-4101-af03-8c6442b2627a" xmlns:ns3="cbef56bf-521e-4e53-98cb-191d412eb650" xmlns:ns4="http://schemas.microsoft.com/sharepoint/v3/fields" targetNamespace="http://schemas.microsoft.com/office/2006/metadata/properties" ma:root="true" ma:fieldsID="5c62eaacb07bcef041ad0692bd7e1a31" ns2:_="" ns3:_="" ns4:_="">
    <xsd:import namespace="0000b9c7-cfe6-4101-af03-8c6442b2627a"/>
    <xsd:import namespace="cbef56bf-521e-4e53-98cb-191d412eb650"/>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4:_DCDateCreated"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00b9c7-cfe6-4101-af03-8c6442b26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Comments" ma:index="17" nillable="true" ma:displayName="Comments" ma:format="Dropdown" ma:internalName="Comment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ef56bf-521e-4e53-98cb-191d412eb65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16" nillable="true" ma:displayName="Date Created" ma:description="The date on which this resource was created" ma:format="DateTime"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mments xmlns="0000b9c7-cfe6-4101-af03-8c6442b2627a" xsi:nil="true"/>
    <_DCDateCreated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8F5C3C-B2D2-4A12-852C-B8CEFA212D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00b9c7-cfe6-4101-af03-8c6442b2627a"/>
    <ds:schemaRef ds:uri="cbef56bf-521e-4e53-98cb-191d412eb650"/>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1B2E31-4703-4F4D-BB47-74A8364BAC36}">
  <ds:schemaRefs>
    <ds:schemaRef ds:uri="http://schemas.microsoft.com/office/2006/metadata/properties"/>
    <ds:schemaRef ds:uri="http://schemas.microsoft.com/office/2006/documentManagement/types"/>
    <ds:schemaRef ds:uri="http://www.w3.org/XML/1998/namespace"/>
    <ds:schemaRef ds:uri="0000b9c7-cfe6-4101-af03-8c6442b2627a"/>
    <ds:schemaRef ds:uri="http://purl.org/dc/elements/1.1/"/>
    <ds:schemaRef ds:uri="http://purl.org/dc/terms/"/>
    <ds:schemaRef ds:uri="http://schemas.microsoft.com/office/infopath/2007/PartnerControls"/>
    <ds:schemaRef ds:uri="http://schemas.openxmlformats.org/package/2006/metadata/core-properties"/>
    <ds:schemaRef ds:uri="http://schemas.microsoft.com/sharepoint/v3/fields"/>
    <ds:schemaRef ds:uri="cbef56bf-521e-4e53-98cb-191d412eb650"/>
    <ds:schemaRef ds:uri="http://purl.org/dc/dcmitype/"/>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xoserve</Template>
  <TotalTime>9361</TotalTime>
  <Words>482</Words>
  <Application>Microsoft Office PowerPoint</Application>
  <PresentationFormat>On-screen Show (16:9)</PresentationFormat>
  <Paragraphs>65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xoserve</vt:lpstr>
      <vt:lpstr>Xoserve IX Refresh</vt:lpstr>
      <vt:lpstr>IX Refresh Customer Update</vt:lpstr>
      <vt:lpstr>Look Forward: IX Program Quarterly Activity</vt:lpstr>
      <vt:lpstr>PowerPoint Presentation</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XRN 4117.2 STC Pack</dc:title>
  <dc:creator>National Grid;Chris.Himmelsbach@xoserve.com</dc:creator>
  <cp:lastModifiedBy>National Grid</cp:lastModifiedBy>
  <cp:revision>426</cp:revision>
  <dcterms:created xsi:type="dcterms:W3CDTF">2018-09-02T17:12:15Z</dcterms:created>
  <dcterms:modified xsi:type="dcterms:W3CDTF">2019-03-05T10:41:16Z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-1948092635</vt:i4>
  </property>
  <property fmtid="{D5CDD505-2E9C-101B-9397-08002B2CF9AE}" pid="3" name="_NewReviewCycle">
    <vt:lpwstr/>
  </property>
  <property fmtid="{D5CDD505-2E9C-101B-9397-08002B2CF9AE}" pid="4" name="_EmailSubject">
    <vt:lpwstr>February IX Update Slides</vt:lpwstr>
  </property>
  <property fmtid="{D5CDD505-2E9C-101B-9397-08002B2CF9AE}" pid="5" name="_AuthorEmail">
    <vt:lpwstr>box.xoserve.IXEnquiries@xoserve.com</vt:lpwstr>
  </property>
  <property fmtid="{D5CDD505-2E9C-101B-9397-08002B2CF9AE}" pid="6" name="_AuthorEmailDisplayName">
    <vt:lpwstr>.box.xoserve.IXEnquiries</vt:lpwstr>
  </property>
  <property fmtid="{D5CDD505-2E9C-101B-9397-08002B2CF9AE}" pid="7" name="_PreviousAdHocReviewCycleID">
    <vt:i4>-100622528</vt:i4>
  </property>
  <property fmtid="{D5CDD505-2E9C-101B-9397-08002B2CF9AE}" pid="8" name="ContentTypeId">
    <vt:lpwstr>0x010100415D0B3E76E49441B92A855DCC700274</vt:lpwstr>
  </property>
</Properties>
</file>