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298" r:id="rId6"/>
    <p:sldId id="318" r:id="rId7"/>
    <p:sldId id="349" r:id="rId8"/>
    <p:sldId id="351" r:id="rId9"/>
    <p:sldId id="352" r:id="rId10"/>
    <p:sldId id="350" r:id="rId11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D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>
        <p:scale>
          <a:sx n="75" d="100"/>
          <a:sy n="75" d="100"/>
        </p:scale>
        <p:origin x="-1224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Jackson" userId="S::leanne.jackson@xoserve.com::4fc50b8f-0f04-40c7-b5ef-9b7faaa6da53" providerId="AD" clId="Web-{25740957-2BD8-6FBC-058E-E9488985CF7B}"/>
    <pc:docChg chg="modSld">
      <pc:chgData name="Leanne Jackson" userId="S::leanne.jackson@xoserve.com::4fc50b8f-0f04-40c7-b5ef-9b7faaa6da53" providerId="AD" clId="Web-{25740957-2BD8-6FBC-058E-E9488985CF7B}" dt="2018-12-04T12:33:02.925" v="79" actId="20577"/>
      <pc:docMkLst>
        <pc:docMk/>
      </pc:docMkLst>
      <pc:sldChg chg="modSp">
        <pc:chgData name="Leanne Jackson" userId="S::leanne.jackson@xoserve.com::4fc50b8f-0f04-40c7-b5ef-9b7faaa6da53" providerId="AD" clId="Web-{25740957-2BD8-6FBC-058E-E9488985CF7B}" dt="2018-12-04T12:33:02.925" v="78" actId="20577"/>
        <pc:sldMkLst>
          <pc:docMk/>
          <pc:sldMk cId="949750898" sldId="299"/>
        </pc:sldMkLst>
        <pc:spChg chg="mod">
          <ac:chgData name="Leanne Jackson" userId="S::leanne.jackson@xoserve.com::4fc50b8f-0f04-40c7-b5ef-9b7faaa6da53" providerId="AD" clId="Web-{25740957-2BD8-6FBC-058E-E9488985CF7B}" dt="2018-12-04T12:33:02.925" v="78" actId="20577"/>
          <ac:spMkLst>
            <pc:docMk/>
            <pc:sldMk cId="949750898" sldId="299"/>
            <ac:spMk id="3" creationId="{00000000-0000-0000-0000-000000000000}"/>
          </ac:spMkLst>
        </pc:spChg>
      </pc:sldChg>
    </pc:docChg>
  </pc:docChgLst>
  <pc:docChgLst>
    <pc:chgData name="Leanne Jackson" userId="S::leanne.jackson@xoserve.com::4fc50b8f-0f04-40c7-b5ef-9b7faaa6da53" providerId="AD" clId="Web-{48F9BBEA-0821-4D72-BA5A-713C15023510}"/>
    <pc:docChg chg="modSld">
      <pc:chgData name="Leanne Jackson" userId="S::leanne.jackson@xoserve.com::4fc50b8f-0f04-40c7-b5ef-9b7faaa6da53" providerId="AD" clId="Web-{48F9BBEA-0821-4D72-BA5A-713C15023510}" dt="2019-02-08T10:29:35.048" v="10" actId="20577"/>
      <pc:docMkLst>
        <pc:docMk/>
      </pc:docMkLst>
      <pc:sldChg chg="modSp">
        <pc:chgData name="Leanne Jackson" userId="S::leanne.jackson@xoserve.com::4fc50b8f-0f04-40c7-b5ef-9b7faaa6da53" providerId="AD" clId="Web-{48F9BBEA-0821-4D72-BA5A-713C15023510}" dt="2019-02-08T10:29:26.389" v="8" actId="20577"/>
        <pc:sldMkLst>
          <pc:docMk/>
          <pc:sldMk cId="949750898" sldId="299"/>
        </pc:sldMkLst>
        <pc:spChg chg="mod">
          <ac:chgData name="Leanne Jackson" userId="S::leanne.jackson@xoserve.com::4fc50b8f-0f04-40c7-b5ef-9b7faaa6da53" providerId="AD" clId="Web-{48F9BBEA-0821-4D72-BA5A-713C15023510}" dt="2019-02-08T10:29:26.389" v="8" actId="20577"/>
          <ac:spMkLst>
            <pc:docMk/>
            <pc:sldMk cId="949750898" sldId="29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12/03/2019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02D9C5-17AE-4038-9F2D-B14BAC7D8A12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0AA87E4-1071-4181-ADC0-8B22760010CB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19548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6480B0-6847-4D27-B3EC-F99462D2DA11}" type="slidenum">
              <a:rPr lang="en-GB" sz="1200" smtClean="0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0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services/issue-management/amendment-invoi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Amendment Invoice </a:t>
            </a:r>
            <a:r>
              <a:rPr lang="en-GB" dirty="0" smtClean="0"/>
              <a:t>Task </a:t>
            </a:r>
            <a:r>
              <a:rPr lang="en-GB" dirty="0"/>
              <a:t>Force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Progress </a:t>
            </a:r>
            <a:r>
              <a:rPr lang="en-GB" dirty="0"/>
              <a:t>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DSC </a:t>
            </a:r>
            <a:r>
              <a:rPr lang="en-GB" dirty="0" err="1" smtClean="0"/>
              <a:t>CoMC</a:t>
            </a:r>
            <a:r>
              <a:rPr lang="en-GB" dirty="0" smtClean="0"/>
              <a:t> </a:t>
            </a:r>
            <a:r>
              <a:rPr lang="en-GB" dirty="0" smtClean="0"/>
              <a:t>20/03/19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81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AML/ASP </a:t>
            </a:r>
            <a:r>
              <a:rPr lang="en-GB" dirty="0"/>
              <a:t>Task Force: Dashboard</a:t>
            </a:r>
          </a:p>
        </p:txBody>
      </p:sp>
      <p:sp>
        <p:nvSpPr>
          <p:cNvPr id="5" name="Oval 9">
            <a:extLst>
              <a:ext uri="{FF2B5EF4-FFF2-40B4-BE49-F238E27FC236}">
                <a16:creationId xmlns="" xmlns:a16="http://schemas.microsoft.com/office/drawing/2014/main" id="{02D4E185-FBF5-3446-B3E1-6F3AB6C27A4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2498780" y="1158850"/>
            <a:ext cx="431728" cy="43172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226314" tIns="0" rIns="226314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B117C66-3576-B549-9507-6BE43690B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298061"/>
              </p:ext>
            </p:extLst>
          </p:nvPr>
        </p:nvGraphicFramePr>
        <p:xfrm>
          <a:off x="247134" y="638207"/>
          <a:ext cx="1240410" cy="164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0205">
                  <a:extLst>
                    <a:ext uri="{9D8B030D-6E8A-4147-A177-3AD203B41FA5}">
                      <a16:colId xmlns="" xmlns:a16="http://schemas.microsoft.com/office/drawing/2014/main" val="3698224449"/>
                    </a:ext>
                  </a:extLst>
                </a:gridCol>
              </a:tblGrid>
              <a:tr h="19773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RCA</a:t>
                      </a:r>
                      <a:endParaRPr lang="en-GB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Defect</a:t>
                      </a:r>
                      <a:r>
                        <a:rPr lang="en-GB" sz="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Fixes</a:t>
                      </a:r>
                      <a:endParaRPr lang="en-GB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 smtClean="0">
                          <a:solidFill>
                            <a:srgbClr val="FFC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100" b="1" i="0" u="none" strike="noStrike" kern="1200" dirty="0">
                        <a:solidFill>
                          <a:srgbClr val="FFC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BAU</a:t>
                      </a:r>
                      <a:endParaRPr lang="en-GB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100" b="1" i="0" u="none" strike="noStrike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5466ECAB-8D53-6E47-AA0D-FA9A14E8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3680"/>
              </p:ext>
            </p:extLst>
          </p:nvPr>
        </p:nvGraphicFramePr>
        <p:xfrm>
          <a:off x="247134" y="2395329"/>
          <a:ext cx="4202558" cy="1845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9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9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43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77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Progress</a:t>
                      </a:r>
                      <a:r>
                        <a:rPr lang="en-GB" sz="80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 since last month - k</a:t>
                      </a:r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ey milestones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Workstream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</a:t>
                      </a: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Jan’19 Amendment Invoice 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BAU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26/02/19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</a:t>
                      </a: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high-priority “Re-Reconciliation” impacting mismatch defect fixes into production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Defect Fixes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25/02/19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9746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</a:t>
                      </a: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deep-dive RCA into Oct’18, Nov’18 and Dec’18 ASP mismatches.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RCA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28/02/19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9746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 automated ASP correction reporting into</a:t>
                      </a: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 Link production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RCA / BAU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25/02/19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en-GB" sz="800" b="1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5466ECAB-8D53-6E47-AA0D-FA9A14E8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81046"/>
              </p:ext>
            </p:extLst>
          </p:nvPr>
        </p:nvGraphicFramePr>
        <p:xfrm>
          <a:off x="4716017" y="2400413"/>
          <a:ext cx="4104455" cy="204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108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85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Priorities for next month – key milestones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Workstream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LIS Impact Assessment (held back recs) and clearance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BAU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29/03/19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baseline="0" dirty="0" smtClean="0">
                          <a:solidFill>
                            <a:srgbClr val="FFC000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800" b="1" kern="1200" baseline="0" dirty="0">
                        <a:solidFill>
                          <a:srgbClr val="FFC000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 automated ASP correction reporting into</a:t>
                      </a: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 Link production</a:t>
                      </a:r>
                      <a:endParaRPr lang="en-GB" sz="800" kern="1200" dirty="0" smtClean="0">
                        <a:solidFill>
                          <a:schemeClr val="tx2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BAU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22/03/19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baseline="0" dirty="0" smtClean="0">
                          <a:solidFill>
                            <a:srgbClr val="FFC000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800" b="1" kern="1200" baseline="0" dirty="0">
                        <a:solidFill>
                          <a:srgbClr val="FFC000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439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Ongoing provision of prioritised defect fixes to UK Link production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Defect Fixes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Ongoing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baseline="0" dirty="0" smtClean="0">
                          <a:solidFill>
                            <a:srgbClr val="FFC000"/>
                          </a:solidFill>
                          <a:latin typeface="+mn-lt"/>
                          <a:ea typeface="Calibri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800" b="1" kern="1200" baseline="0" dirty="0">
                        <a:solidFill>
                          <a:srgbClr val="FFC000"/>
                        </a:solidFill>
                        <a:latin typeface="+mn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562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Completion of RCA Phase 2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RCA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29/03/19</a:t>
                      </a: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kern="1200" baseline="0" dirty="0" smtClean="0">
                          <a:solidFill>
                            <a:srgbClr val="FFC000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800" b="1" kern="1200" baseline="0" dirty="0">
                        <a:solidFill>
                          <a:srgbClr val="FFC000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0563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B52235E-B02C-D446-8E73-FC4656F5C1A2}"/>
              </a:ext>
            </a:extLst>
          </p:cNvPr>
          <p:cNvSpPr txBox="1"/>
          <p:nvPr/>
        </p:nvSpPr>
        <p:spPr>
          <a:xfrm>
            <a:off x="1835696" y="752387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Overall RAG status:*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5896" y="778901"/>
            <a:ext cx="5508104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2"/>
                </a:solidFill>
              </a:rPr>
              <a:t>Topic remains the top </a:t>
            </a:r>
            <a:r>
              <a:rPr lang="en-GB" sz="800" dirty="0" smtClean="0">
                <a:solidFill>
                  <a:schemeClr val="tx2"/>
                </a:solidFill>
              </a:rPr>
              <a:t>priority </a:t>
            </a:r>
            <a:r>
              <a:rPr lang="en-GB" sz="800" dirty="0" smtClean="0">
                <a:solidFill>
                  <a:schemeClr val="tx2"/>
                </a:solidFill>
              </a:rPr>
              <a:t>issue by </a:t>
            </a:r>
            <a:r>
              <a:rPr lang="en-GB" sz="800" dirty="0" err="1" smtClean="0">
                <a:solidFill>
                  <a:schemeClr val="tx2"/>
                </a:solidFill>
              </a:rPr>
              <a:t>Xoserve</a:t>
            </a:r>
            <a:r>
              <a:rPr lang="en-GB" sz="800" dirty="0" smtClean="0">
                <a:solidFill>
                  <a:schemeClr val="tx2"/>
                </a:solidFill>
              </a:rPr>
              <a:t> Executive Team for 2018/19 Q4.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2"/>
                </a:solidFill>
              </a:rPr>
              <a:t>Task Force </a:t>
            </a:r>
            <a:r>
              <a:rPr lang="en-GB" sz="800" dirty="0" err="1" smtClean="0">
                <a:solidFill>
                  <a:schemeClr val="tx2"/>
                </a:solidFill>
              </a:rPr>
              <a:t>workstreams</a:t>
            </a:r>
            <a:r>
              <a:rPr lang="en-GB" sz="800" dirty="0" smtClean="0">
                <a:solidFill>
                  <a:schemeClr val="tx2"/>
                </a:solidFill>
              </a:rPr>
              <a:t> restructured, including the reinforcement of teams with additional capability and expertise</a:t>
            </a:r>
            <a:r>
              <a:rPr lang="en-GB" sz="800" dirty="0" smtClean="0">
                <a:solidFill>
                  <a:schemeClr val="tx2"/>
                </a:solidFill>
              </a:rPr>
              <a:t>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2"/>
                </a:solidFill>
              </a:rPr>
              <a:t>Task Force remains held at Red RAG status given the ongoing uncertainty surrounding the exact root causes to AML/ASP supporting information mismatches. First round of RCA complete, however ongoing RCA required on last month’s billing cycle to confirm trends/correlations in potential mismatch contributors.</a:t>
            </a:r>
            <a:endParaRPr lang="en-GB" sz="800" dirty="0" smtClean="0">
              <a:solidFill>
                <a:schemeClr val="tx2"/>
              </a:solidFill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2"/>
                </a:solidFill>
              </a:rPr>
              <a:t>Volume of outstanding Amendment Invoice defects reduced by 50% over the last 6-weeks, however new defects continue to be identified.</a:t>
            </a:r>
            <a:endParaRPr lang="en-GB" sz="800" dirty="0" smtClean="0">
              <a:solidFill>
                <a:schemeClr val="tx2"/>
              </a:solidFill>
            </a:endParaRP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2"/>
                </a:solidFill>
              </a:rPr>
              <a:t>Defect </a:t>
            </a:r>
            <a:r>
              <a:rPr lang="en-GB" sz="800" dirty="0" smtClean="0">
                <a:solidFill>
                  <a:schemeClr val="tx2"/>
                </a:solidFill>
              </a:rPr>
              <a:t>fix prioritisation aligned to monthly Amendment Invoice schedule milestones.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3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401"/>
            <a:ext cx="5438564" cy="380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2699792" y="3826531"/>
            <a:ext cx="2808312" cy="977468"/>
          </a:xfrm>
          <a:custGeom>
            <a:avLst/>
            <a:gdLst>
              <a:gd name="connsiteX0" fmla="*/ 0 w 2808312"/>
              <a:gd name="connsiteY0" fmla="*/ 108014 h 648072"/>
              <a:gd name="connsiteX1" fmla="*/ 108014 w 2808312"/>
              <a:gd name="connsiteY1" fmla="*/ 0 h 648072"/>
              <a:gd name="connsiteX2" fmla="*/ 468052 w 2808312"/>
              <a:gd name="connsiteY2" fmla="*/ 0 h 648072"/>
              <a:gd name="connsiteX3" fmla="*/ 985914 w 2808312"/>
              <a:gd name="connsiteY3" fmla="*/ -401403 h 648072"/>
              <a:gd name="connsiteX4" fmla="*/ 1170130 w 2808312"/>
              <a:gd name="connsiteY4" fmla="*/ 0 h 648072"/>
              <a:gd name="connsiteX5" fmla="*/ 2700298 w 2808312"/>
              <a:gd name="connsiteY5" fmla="*/ 0 h 648072"/>
              <a:gd name="connsiteX6" fmla="*/ 2808312 w 2808312"/>
              <a:gd name="connsiteY6" fmla="*/ 108014 h 648072"/>
              <a:gd name="connsiteX7" fmla="*/ 2808312 w 2808312"/>
              <a:gd name="connsiteY7" fmla="*/ 108012 h 648072"/>
              <a:gd name="connsiteX8" fmla="*/ 2808312 w 2808312"/>
              <a:gd name="connsiteY8" fmla="*/ 108012 h 648072"/>
              <a:gd name="connsiteX9" fmla="*/ 2808312 w 2808312"/>
              <a:gd name="connsiteY9" fmla="*/ 270030 h 648072"/>
              <a:gd name="connsiteX10" fmla="*/ 2808312 w 2808312"/>
              <a:gd name="connsiteY10" fmla="*/ 540058 h 648072"/>
              <a:gd name="connsiteX11" fmla="*/ 2700298 w 2808312"/>
              <a:gd name="connsiteY11" fmla="*/ 648072 h 648072"/>
              <a:gd name="connsiteX12" fmla="*/ 1170130 w 2808312"/>
              <a:gd name="connsiteY12" fmla="*/ 648072 h 648072"/>
              <a:gd name="connsiteX13" fmla="*/ 468052 w 2808312"/>
              <a:gd name="connsiteY13" fmla="*/ 648072 h 648072"/>
              <a:gd name="connsiteX14" fmla="*/ 468052 w 2808312"/>
              <a:gd name="connsiteY14" fmla="*/ 648072 h 648072"/>
              <a:gd name="connsiteX15" fmla="*/ 108014 w 2808312"/>
              <a:gd name="connsiteY15" fmla="*/ 648072 h 648072"/>
              <a:gd name="connsiteX16" fmla="*/ 0 w 2808312"/>
              <a:gd name="connsiteY16" fmla="*/ 540058 h 648072"/>
              <a:gd name="connsiteX17" fmla="*/ 0 w 2808312"/>
              <a:gd name="connsiteY17" fmla="*/ 270030 h 648072"/>
              <a:gd name="connsiteX18" fmla="*/ 0 w 2808312"/>
              <a:gd name="connsiteY18" fmla="*/ 108012 h 648072"/>
              <a:gd name="connsiteX19" fmla="*/ 0 w 2808312"/>
              <a:gd name="connsiteY19" fmla="*/ 108012 h 648072"/>
              <a:gd name="connsiteX20" fmla="*/ 0 w 2808312"/>
              <a:gd name="connsiteY20" fmla="*/ 108014 h 648072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468052 w 2808312"/>
              <a:gd name="connsiteY2" fmla="*/ 401403 h 1049475"/>
              <a:gd name="connsiteX3" fmla="*/ 9859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820477 w 2808312"/>
              <a:gd name="connsiteY2" fmla="*/ 391878 h 1049475"/>
              <a:gd name="connsiteX3" fmla="*/ 9859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820477 w 2808312"/>
              <a:gd name="connsiteY2" fmla="*/ 391878 h 1049475"/>
              <a:gd name="connsiteX3" fmla="*/ 9605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08312" h="1049475">
                <a:moveTo>
                  <a:pt x="0" y="509417"/>
                </a:moveTo>
                <a:cubicBezTo>
                  <a:pt x="0" y="449763"/>
                  <a:pt x="48360" y="401403"/>
                  <a:pt x="108014" y="401403"/>
                </a:cubicBezTo>
                <a:lnTo>
                  <a:pt x="820477" y="391878"/>
                </a:lnTo>
                <a:lnTo>
                  <a:pt x="960514" y="0"/>
                </a:lnTo>
                <a:lnTo>
                  <a:pt x="998680" y="391878"/>
                </a:lnTo>
                <a:lnTo>
                  <a:pt x="2700298" y="401403"/>
                </a:lnTo>
                <a:cubicBezTo>
                  <a:pt x="2759952" y="401403"/>
                  <a:pt x="2808312" y="449763"/>
                  <a:pt x="2808312" y="509417"/>
                </a:cubicBezTo>
                <a:lnTo>
                  <a:pt x="2808312" y="509415"/>
                </a:lnTo>
                <a:lnTo>
                  <a:pt x="2808312" y="509415"/>
                </a:lnTo>
                <a:lnTo>
                  <a:pt x="2808312" y="671433"/>
                </a:lnTo>
                <a:lnTo>
                  <a:pt x="2808312" y="941461"/>
                </a:lnTo>
                <a:cubicBezTo>
                  <a:pt x="2808312" y="1001115"/>
                  <a:pt x="2759952" y="1049475"/>
                  <a:pt x="2700298" y="1049475"/>
                </a:cubicBezTo>
                <a:lnTo>
                  <a:pt x="1170130" y="1049475"/>
                </a:lnTo>
                <a:lnTo>
                  <a:pt x="468052" y="1049475"/>
                </a:lnTo>
                <a:lnTo>
                  <a:pt x="468052" y="1049475"/>
                </a:lnTo>
                <a:lnTo>
                  <a:pt x="108014" y="1049475"/>
                </a:lnTo>
                <a:cubicBezTo>
                  <a:pt x="48360" y="1049475"/>
                  <a:pt x="0" y="1001115"/>
                  <a:pt x="0" y="941461"/>
                </a:cubicBezTo>
                <a:lnTo>
                  <a:pt x="0" y="671433"/>
                </a:lnTo>
                <a:lnTo>
                  <a:pt x="0" y="509415"/>
                </a:lnTo>
                <a:lnTo>
                  <a:pt x="0" y="509415"/>
                </a:lnTo>
                <a:lnTo>
                  <a:pt x="0" y="509417"/>
                </a:lnTo>
                <a:close/>
              </a:path>
            </a:pathLst>
          </a:custGeom>
          <a:solidFill>
            <a:srgbClr val="C4D8ED">
              <a:alpha val="34902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800" b="1" dirty="0" smtClean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Unique Billing ID Implementation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Integration enhancement introduced between the UK Link Billing and Reconciliation modules to monitor Class 4 reconciliation. 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44208" y="987574"/>
            <a:ext cx="1584176" cy="1648374"/>
          </a:xfrm>
          <a:prstGeom prst="wedgeRoundRectCallout">
            <a:avLst>
              <a:gd name="adj1" fmla="val -148510"/>
              <a:gd name="adj2" fmla="val 84145"/>
              <a:gd name="adj3" fmla="val 16667"/>
            </a:avLst>
          </a:prstGeom>
          <a:solidFill>
            <a:srgbClr val="C4D8ED">
              <a:alpha val="34902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 smtClean="0">
                <a:solidFill>
                  <a:schemeClr val="tx1"/>
                </a:solidFill>
              </a:rPr>
              <a:t>Unique Re-Reconciliation Anomalies</a:t>
            </a:r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A limited number of shippers impacted by a handful of unique sites incurring large financial mismatches. RCA continues, although 7x Re-Reconciliation scenario AML/ASP defects prioritised as ‘highest priority’.</a:t>
            </a:r>
          </a:p>
          <a:p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endParaRPr lang="en-GB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118"/>
            <a:ext cx="639127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657355" y="614648"/>
            <a:ext cx="2171501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/>
              <a:t>A 57% reduction in MPRNs causing LSP ASP mismatches was witnessed between the Dec’18 and Jan’19 billing cycles. </a:t>
            </a:r>
          </a:p>
          <a:p>
            <a:endParaRPr lang="en-GB" sz="1050" dirty="0"/>
          </a:p>
          <a:p>
            <a:r>
              <a:rPr lang="en-GB" sz="1050" dirty="0" smtClean="0"/>
              <a:t>Some of this reduction can be attributed to the enhanced level of Unique Billing ID monitoring now in place following an initial round of RCA; however as can be seen from the Sept’18, Oct’18 and Nov’18 cycles, the very nature of reconciliation and the abundance of  rec and re-rec scenarios appears to be driving a trend in ASP mismatch volumes that is difficult to predict. </a:t>
            </a:r>
          </a:p>
          <a:p>
            <a:endParaRPr lang="en-GB" sz="1050" dirty="0"/>
          </a:p>
          <a:p>
            <a:r>
              <a:rPr lang="en-GB" sz="1050" dirty="0" smtClean="0"/>
              <a:t>RCA in this area continues.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060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1036"/>
            <a:ext cx="4899205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657355" y="614648"/>
            <a:ext cx="2171501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 smtClean="0"/>
              <a:t>Over the last five billing cycles we’ve witnessed an average of 0.2% of invoiced LSPs that have caused ASP supporting information mismatches.</a:t>
            </a:r>
          </a:p>
          <a:p>
            <a:endParaRPr lang="en-GB" sz="1050" dirty="0"/>
          </a:p>
          <a:p>
            <a:r>
              <a:rPr lang="en-GB" sz="1050" dirty="0" smtClean="0"/>
              <a:t>RCA continues to place a high emphasis on determining which scenarios and what system issues are causing such mismatches.</a:t>
            </a:r>
          </a:p>
          <a:p>
            <a:endParaRPr lang="en-GB" sz="1050" dirty="0"/>
          </a:p>
          <a:p>
            <a:r>
              <a:rPr lang="en-GB" sz="1050" dirty="0" smtClean="0"/>
              <a:t>The Task Force has initiatives underway to quantify similar statistics for SSPs within the AML file.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1468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 Fixes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915566"/>
            <a:ext cx="8229600" cy="3888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spcAft>
                <a:spcPts val="600"/>
              </a:spcAft>
            </a:pPr>
            <a:r>
              <a:rPr lang="en-GB" sz="1200" dirty="0" smtClean="0"/>
              <a:t>At the time of slide pack submission, the Task Force’s Defect Fix and RCA teams continue to review all </a:t>
            </a:r>
            <a:r>
              <a:rPr lang="en-GB" sz="1200" dirty="0"/>
              <a:t>known defects across the </a:t>
            </a:r>
            <a:r>
              <a:rPr lang="en-GB" sz="1200" dirty="0" err="1"/>
              <a:t>Xoserve</a:t>
            </a:r>
            <a:r>
              <a:rPr lang="en-GB" sz="1200" dirty="0"/>
              <a:t> application landscape to determine AML/ASP impact, before reviewing the fix prioritisations</a:t>
            </a:r>
            <a:r>
              <a:rPr lang="en-GB" sz="1200" dirty="0" smtClean="0"/>
              <a:t>.</a:t>
            </a:r>
          </a:p>
          <a:p>
            <a:pPr lvl="1">
              <a:spcAft>
                <a:spcPts val="600"/>
              </a:spcAft>
            </a:pPr>
            <a:r>
              <a:rPr lang="en-GB" sz="1200" dirty="0" smtClean="0"/>
              <a:t>15 defects, deemed to impact the AMS, ASP and/or AML, have seen fixes deployed to our UK Link production systems.</a:t>
            </a:r>
          </a:p>
          <a:p>
            <a:pPr lvl="1">
              <a:spcAft>
                <a:spcPts val="600"/>
              </a:spcAft>
            </a:pPr>
            <a:r>
              <a:rPr lang="en-GB" sz="1200" dirty="0" smtClean="0"/>
              <a:t>Currently, at the time of slide pack submission, the Task Force are working to resolve 16 open known defects.</a:t>
            </a:r>
            <a:endParaRPr lang="en-US" sz="1200" dirty="0"/>
          </a:p>
          <a:p>
            <a:pPr lvl="1">
              <a:spcAft>
                <a:spcPts val="600"/>
              </a:spcAft>
            </a:pPr>
            <a:r>
              <a:rPr lang="en-US" sz="1200" dirty="0" smtClean="0"/>
              <a:t>Please continue to monitor the dedicated AML/ASP Task Force webpage for weekly communications of updated defect fix plans, located </a:t>
            </a:r>
            <a:r>
              <a:rPr lang="en-US" sz="1200" dirty="0" smtClean="0">
                <a:hlinkClick r:id="rId2"/>
              </a:rPr>
              <a:t>here</a:t>
            </a:r>
            <a:r>
              <a:rPr lang="en-US" sz="1200" dirty="0" smtClean="0"/>
              <a:t>.</a:t>
            </a:r>
          </a:p>
          <a:p>
            <a:pPr lvl="1">
              <a:spcAft>
                <a:spcPts val="600"/>
              </a:spcAft>
            </a:pPr>
            <a:endParaRPr lang="en-US" sz="1200" dirty="0" smtClean="0"/>
          </a:p>
          <a:p>
            <a:pPr lvl="2">
              <a:spcAft>
                <a:spcPts val="600"/>
              </a:spcAft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949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258bf23aee0806eb12ff8426427e7c82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c8dde2d04d648a22d8f791b223ed7057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c78a4dae-5fc0-4ed3-ad80-da51122ab114"/>
    <ds:schemaRef ds:uri="5844fa40-a696-4ac9-bd38-c0330d295109"/>
  </ds:schemaRefs>
</ds:datastoreItem>
</file>

<file path=customXml/itemProps2.xml><?xml version="1.0" encoding="utf-8"?>
<ds:datastoreItem xmlns:ds="http://schemas.openxmlformats.org/officeDocument/2006/customXml" ds:itemID="{D796A4FC-DDA6-41AE-8264-071069CB9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24527</TotalTime>
  <Words>575</Words>
  <Application>Microsoft Office PowerPoint</Application>
  <PresentationFormat>On-screen Show (16:9)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xoserve templates</vt:lpstr>
      <vt:lpstr>Amendment Invoice Task Force  Progress Report</vt:lpstr>
      <vt:lpstr>AML/ASP Task Force: Dashboard</vt:lpstr>
      <vt:lpstr>PowerPoint Presentation</vt:lpstr>
      <vt:lpstr>PowerPoint Presentation</vt:lpstr>
      <vt:lpstr>PowerPoint Presentation</vt:lpstr>
      <vt:lpstr>Defect Fixes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166</cp:revision>
  <cp:lastPrinted>2019-02-12T10:00:03Z</cp:lastPrinted>
  <dcterms:created xsi:type="dcterms:W3CDTF">2018-09-02T17:12:15Z</dcterms:created>
  <dcterms:modified xsi:type="dcterms:W3CDTF">2019-03-13T15:12:47Z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1803306615</vt:i4>
  </property>
  <property fmtid="{D5CDD505-2E9C-101B-9397-08002B2CF9AE}" pid="3" name="_NewReviewCycle">
    <vt:lpwstr/>
  </property>
  <property fmtid="{D5CDD505-2E9C-101B-9397-08002B2CF9AE}" pid="4" name="_EmailSubject">
    <vt:lpwstr>4.2.1 AML Update</vt:lpwstr>
  </property>
  <property fmtid="{D5CDD505-2E9C-101B-9397-08002B2CF9AE}" pid="5" name="_AuthorEmail">
    <vt:lpwstr>xoserve.customer.lifecycle.team@xoserve.com</vt:lpwstr>
  </property>
  <property fmtid="{D5CDD505-2E9C-101B-9397-08002B2CF9AE}" pid="6" name="_AuthorEmailDisplayName">
    <vt:lpwstr>.Box.xoserve.customerlifecycle.spa</vt:lpwstr>
  </property>
  <property fmtid="{D5CDD505-2E9C-101B-9397-08002B2CF9AE}" pid="7" name="_PreviousAdHocReviewCycleID">
    <vt:i4>-383525451</vt:i4>
  </property>
  <property fmtid="{D5CDD505-2E9C-101B-9397-08002B2CF9AE}" pid="8" name="ContentTypeId">
    <vt:lpwstr>0x0101002A9D4E94D94ABB48A35A572EF9A60258</vt:lpwstr>
  </property>
</Properties>
</file>